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8"/>
  </p:notesMasterIdLst>
  <p:sldIdLst>
    <p:sldId id="259" r:id="rId5"/>
    <p:sldId id="402" r:id="rId6"/>
    <p:sldId id="349" r:id="rId7"/>
    <p:sldId id="396" r:id="rId8"/>
    <p:sldId id="393" r:id="rId9"/>
    <p:sldId id="389" r:id="rId10"/>
    <p:sldId id="371" r:id="rId11"/>
    <p:sldId id="383" r:id="rId12"/>
    <p:sldId id="384" r:id="rId13"/>
    <p:sldId id="353" r:id="rId14"/>
    <p:sldId id="354" r:id="rId15"/>
    <p:sldId id="400" r:id="rId16"/>
    <p:sldId id="375" r:id="rId17"/>
    <p:sldId id="359" r:id="rId18"/>
    <p:sldId id="364" r:id="rId19"/>
    <p:sldId id="372" r:id="rId20"/>
    <p:sldId id="378" r:id="rId21"/>
    <p:sldId id="379" r:id="rId22"/>
    <p:sldId id="380" r:id="rId23"/>
    <p:sldId id="381" r:id="rId24"/>
    <p:sldId id="382" r:id="rId25"/>
    <p:sldId id="403" r:id="rId26"/>
    <p:sldId id="40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FF271D-6171-943F-A1D6-9B79E66009D1}" name="GRAINGER, Sophia (GATESHEAD HEALTH NHS FOUNDATION TRUST)" initials="GT" userId="S::sophia.grainger@nhs.net::1611ad34-7f07-4093-9665-5ead9780ad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967"/>
    <a:srgbClr val="16746A"/>
    <a:srgbClr val="764500"/>
    <a:srgbClr val="7030A0"/>
    <a:srgbClr val="FFD292"/>
    <a:srgbClr val="ED8B00"/>
    <a:srgbClr val="F5CDE4"/>
    <a:srgbClr val="209EC6"/>
    <a:srgbClr val="92D050"/>
    <a:srgbClr val="6ECA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62AC37-E899-43CA-ADE2-0B4A47FEC6A5}" v="1" dt="2026-09-17T15:43:02.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193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AE387-76D5-F295-D9E9-17AD8BB18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3D7BA-4337-7BE4-0367-A2BC020BB61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608FDE9-A740-6D9F-892B-508C90A45D1E}"/>
              </a:ext>
            </a:extLst>
          </p:cNvPr>
          <p:cNvSpPr>
            <a:spLocks noGrp="1"/>
          </p:cNvSpPr>
          <p:nvPr>
            <p:ph type="body" idx="1"/>
          </p:nvPr>
        </p:nvSpPr>
        <p:spPr/>
        <p:txBody>
          <a:bodyPr/>
          <a:lstStyle/>
          <a:p>
            <a:r>
              <a:rPr lang="en-GB"/>
              <a:t>Add WRES</a:t>
            </a:r>
          </a:p>
        </p:txBody>
      </p:sp>
      <p:sp>
        <p:nvSpPr>
          <p:cNvPr id="4" name="Slide Number Placeholder 3">
            <a:extLst>
              <a:ext uri="{FF2B5EF4-FFF2-40B4-BE49-F238E27FC236}">
                <a16:creationId xmlns:a16="http://schemas.microsoft.com/office/drawing/2014/main" id="{4DB510E9-8DC5-F38C-BB6C-21E193243FD9}"/>
              </a:ext>
            </a:extLst>
          </p:cNvPr>
          <p:cNvSpPr>
            <a:spLocks noGrp="1"/>
          </p:cNvSpPr>
          <p:nvPr>
            <p:ph type="sldNum" sz="quarter" idx="10"/>
          </p:nvPr>
        </p:nvSpPr>
        <p:spPr/>
        <p:txBody>
          <a:bodyPr/>
          <a:lstStyle/>
          <a:p>
            <a:fld id="{EF26CBBE-906F-451D-A759-3E9544ABB0AF}" type="slidenum">
              <a:rPr lang="en-GB" smtClean="0"/>
              <a:t>2</a:t>
            </a:fld>
            <a:endParaRPr lang="en-GB"/>
          </a:p>
        </p:txBody>
      </p:sp>
    </p:spTree>
    <p:extLst>
      <p:ext uri="{BB962C8B-B14F-4D97-AF65-F5344CB8AC3E}">
        <p14:creationId xmlns:p14="http://schemas.microsoft.com/office/powerpoint/2010/main" val="3324476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FEACB-12D5-D62C-7DE3-C439F329B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83736-6500-8E94-F155-11C67392774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685F1D2-59B1-559D-EEB3-1B761F7E3E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1A4E36E-9A76-9B82-ED93-E3521AF7526D}"/>
              </a:ext>
            </a:extLst>
          </p:cNvPr>
          <p:cNvSpPr>
            <a:spLocks noGrp="1"/>
          </p:cNvSpPr>
          <p:nvPr>
            <p:ph type="sldNum" sz="quarter" idx="10"/>
          </p:nvPr>
        </p:nvSpPr>
        <p:spPr/>
        <p:txBody>
          <a:bodyPr/>
          <a:lstStyle/>
          <a:p>
            <a:fld id="{EF26CBBE-906F-451D-A759-3E9544ABB0AF}" type="slidenum">
              <a:rPr lang="en-GB" smtClean="0"/>
              <a:t>3</a:t>
            </a:fld>
            <a:endParaRPr lang="en-GB"/>
          </a:p>
        </p:txBody>
      </p:sp>
    </p:spTree>
    <p:extLst>
      <p:ext uri="{BB962C8B-B14F-4D97-AF65-F5344CB8AC3E}">
        <p14:creationId xmlns:p14="http://schemas.microsoft.com/office/powerpoint/2010/main" val="2664656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81E29-03FA-5049-F652-5A1E90056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94F71-BF11-348B-CA85-E8F9CC1AA53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3B30380-9363-19E9-2AE0-C49E7848ABA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9FD94DE-88E4-A5D8-D743-64D39780614C}"/>
              </a:ext>
            </a:extLst>
          </p:cNvPr>
          <p:cNvSpPr>
            <a:spLocks noGrp="1"/>
          </p:cNvSpPr>
          <p:nvPr>
            <p:ph type="sldNum" sz="quarter" idx="10"/>
          </p:nvPr>
        </p:nvSpPr>
        <p:spPr/>
        <p:txBody>
          <a:bodyPr/>
          <a:lstStyle/>
          <a:p>
            <a:fld id="{EF26CBBE-906F-451D-A759-3E9544ABB0AF}" type="slidenum">
              <a:rPr lang="en-GB" smtClean="0"/>
              <a:t>4</a:t>
            </a:fld>
            <a:endParaRPr lang="en-GB"/>
          </a:p>
        </p:txBody>
      </p:sp>
    </p:spTree>
    <p:extLst>
      <p:ext uri="{BB962C8B-B14F-4D97-AF65-F5344CB8AC3E}">
        <p14:creationId xmlns:p14="http://schemas.microsoft.com/office/powerpoint/2010/main" val="4056995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ECE1A-BFA5-B524-0B2E-82D2D82265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E1DD8-3681-E1E0-6263-A395D789936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AB0B14B-09B3-87BF-FD3C-8BAC229E2621}"/>
              </a:ext>
            </a:extLst>
          </p:cNvPr>
          <p:cNvSpPr>
            <a:spLocks noGrp="1"/>
          </p:cNvSpPr>
          <p:nvPr>
            <p:ph type="body" idx="1"/>
          </p:nvPr>
        </p:nvSpPr>
        <p:spPr/>
        <p:txBody>
          <a:bodyPr/>
          <a:lstStyle/>
          <a:p>
            <a:endParaRPr lang="en-GB">
              <a:solidFill>
                <a:srgbClr val="FF0000"/>
              </a:solidFill>
            </a:endParaRPr>
          </a:p>
        </p:txBody>
      </p:sp>
      <p:sp>
        <p:nvSpPr>
          <p:cNvPr id="4" name="Slide Number Placeholder 3">
            <a:extLst>
              <a:ext uri="{FF2B5EF4-FFF2-40B4-BE49-F238E27FC236}">
                <a16:creationId xmlns:a16="http://schemas.microsoft.com/office/drawing/2014/main" id="{EE6C202D-5EE5-87E7-C828-3C5A69FF0D14}"/>
              </a:ext>
            </a:extLst>
          </p:cNvPr>
          <p:cNvSpPr>
            <a:spLocks noGrp="1"/>
          </p:cNvSpPr>
          <p:nvPr>
            <p:ph type="sldNum" sz="quarter" idx="10"/>
          </p:nvPr>
        </p:nvSpPr>
        <p:spPr/>
        <p:txBody>
          <a:bodyPr/>
          <a:lstStyle/>
          <a:p>
            <a:fld id="{EF26CBBE-906F-451D-A759-3E9544ABB0AF}" type="slidenum">
              <a:rPr lang="en-GB" smtClean="0"/>
              <a:t>10</a:t>
            </a:fld>
            <a:endParaRPr lang="en-GB"/>
          </a:p>
        </p:txBody>
      </p:sp>
    </p:spTree>
    <p:extLst>
      <p:ext uri="{BB962C8B-B14F-4D97-AF65-F5344CB8AC3E}">
        <p14:creationId xmlns:p14="http://schemas.microsoft.com/office/powerpoint/2010/main" val="2595710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D9128-721C-CBC7-9BF4-B34192D5C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1AB72C-8DCA-99D3-2E57-F005814C939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3D66168-7205-E41E-277C-F01B71DF711E}"/>
              </a:ext>
            </a:extLst>
          </p:cNvPr>
          <p:cNvSpPr>
            <a:spLocks noGrp="1"/>
          </p:cNvSpPr>
          <p:nvPr>
            <p:ph type="body" idx="1"/>
          </p:nvPr>
        </p:nvSpPr>
        <p:spPr/>
        <p:txBody>
          <a:bodyPr/>
          <a:lstStyle/>
          <a:p>
            <a:r>
              <a:rPr lang="en-GB" b="1">
                <a:solidFill>
                  <a:srgbClr val="FF0000"/>
                </a:solidFill>
              </a:rPr>
              <a:t>Will send you narrative once I receive some details</a:t>
            </a:r>
          </a:p>
        </p:txBody>
      </p:sp>
      <p:sp>
        <p:nvSpPr>
          <p:cNvPr id="4" name="Slide Number Placeholder 3">
            <a:extLst>
              <a:ext uri="{FF2B5EF4-FFF2-40B4-BE49-F238E27FC236}">
                <a16:creationId xmlns:a16="http://schemas.microsoft.com/office/drawing/2014/main" id="{E9091113-28CF-5D63-27EB-768D553E4873}"/>
              </a:ext>
            </a:extLst>
          </p:cNvPr>
          <p:cNvSpPr>
            <a:spLocks noGrp="1"/>
          </p:cNvSpPr>
          <p:nvPr>
            <p:ph type="sldNum" sz="quarter" idx="10"/>
          </p:nvPr>
        </p:nvSpPr>
        <p:spPr/>
        <p:txBody>
          <a:bodyPr/>
          <a:lstStyle/>
          <a:p>
            <a:fld id="{EF26CBBE-906F-451D-A759-3E9544ABB0AF}" type="slidenum">
              <a:rPr lang="en-GB" smtClean="0"/>
              <a:t>11</a:t>
            </a:fld>
            <a:endParaRPr lang="en-GB"/>
          </a:p>
        </p:txBody>
      </p:sp>
    </p:spTree>
    <p:extLst>
      <p:ext uri="{BB962C8B-B14F-4D97-AF65-F5344CB8AC3E}">
        <p14:creationId xmlns:p14="http://schemas.microsoft.com/office/powerpoint/2010/main" val="546393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FD0F0-9DC9-C5E2-D3AD-B83563A73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13342-7AC9-6B11-0DFC-DE28B139FAF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3D3D9E7-97F9-B59E-4252-D94797B2B896}"/>
              </a:ext>
            </a:extLst>
          </p:cNvPr>
          <p:cNvSpPr>
            <a:spLocks noGrp="1"/>
          </p:cNvSpPr>
          <p:nvPr>
            <p:ph type="body" idx="1"/>
          </p:nvPr>
        </p:nvSpPr>
        <p:spPr/>
        <p:txBody>
          <a:bodyPr/>
          <a:lstStyle/>
          <a:p>
            <a:r>
              <a:rPr lang="en-GB"/>
              <a:t>DAN  - could you please change the colour of the BME and White in the BAR charts just so that it can be seen as a stark difference.</a:t>
            </a:r>
          </a:p>
        </p:txBody>
      </p:sp>
      <p:sp>
        <p:nvSpPr>
          <p:cNvPr id="4" name="Slide Number Placeholder 3">
            <a:extLst>
              <a:ext uri="{FF2B5EF4-FFF2-40B4-BE49-F238E27FC236}">
                <a16:creationId xmlns:a16="http://schemas.microsoft.com/office/drawing/2014/main" id="{A79423D2-2ABB-5DA1-94F4-8F8D4E13790B}"/>
              </a:ext>
            </a:extLst>
          </p:cNvPr>
          <p:cNvSpPr>
            <a:spLocks noGrp="1"/>
          </p:cNvSpPr>
          <p:nvPr>
            <p:ph type="sldNum" sz="quarter" idx="10"/>
          </p:nvPr>
        </p:nvSpPr>
        <p:spPr/>
        <p:txBody>
          <a:bodyPr/>
          <a:lstStyle/>
          <a:p>
            <a:fld id="{EF26CBBE-906F-451D-A759-3E9544ABB0AF}" type="slidenum">
              <a:rPr lang="en-GB" smtClean="0"/>
              <a:t>12</a:t>
            </a:fld>
            <a:endParaRPr lang="en-GB"/>
          </a:p>
        </p:txBody>
      </p:sp>
    </p:spTree>
    <p:extLst>
      <p:ext uri="{BB962C8B-B14F-4D97-AF65-F5344CB8AC3E}">
        <p14:creationId xmlns:p14="http://schemas.microsoft.com/office/powerpoint/2010/main" val="3054429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6B456-E841-9532-FC8C-C310BE4737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5D105-ACC6-50A7-D1D8-433A9544E93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EB90608-C547-6588-7994-9AA207FB0F99}"/>
              </a:ext>
            </a:extLst>
          </p:cNvPr>
          <p:cNvSpPr>
            <a:spLocks noGrp="1"/>
          </p:cNvSpPr>
          <p:nvPr>
            <p:ph type="body" idx="1"/>
          </p:nvPr>
        </p:nvSpPr>
        <p:spPr/>
        <p:txBody>
          <a:bodyPr/>
          <a:lstStyle/>
          <a:p>
            <a:r>
              <a:rPr lang="en-GB"/>
              <a:t>DAN  - could you please change the colour of the BME and White in the BAR charts just so that it can be seen as a stark difference.</a:t>
            </a:r>
          </a:p>
        </p:txBody>
      </p:sp>
      <p:sp>
        <p:nvSpPr>
          <p:cNvPr id="4" name="Slide Number Placeholder 3">
            <a:extLst>
              <a:ext uri="{FF2B5EF4-FFF2-40B4-BE49-F238E27FC236}">
                <a16:creationId xmlns:a16="http://schemas.microsoft.com/office/drawing/2014/main" id="{E80C886C-40E5-A870-022B-A419CA96FFA4}"/>
              </a:ext>
            </a:extLst>
          </p:cNvPr>
          <p:cNvSpPr>
            <a:spLocks noGrp="1"/>
          </p:cNvSpPr>
          <p:nvPr>
            <p:ph type="sldNum" sz="quarter" idx="10"/>
          </p:nvPr>
        </p:nvSpPr>
        <p:spPr/>
        <p:txBody>
          <a:bodyPr/>
          <a:lstStyle/>
          <a:p>
            <a:fld id="{EF26CBBE-906F-451D-A759-3E9544ABB0AF}" type="slidenum">
              <a:rPr lang="en-GB" smtClean="0"/>
              <a:t>13</a:t>
            </a:fld>
            <a:endParaRPr lang="en-GB"/>
          </a:p>
        </p:txBody>
      </p:sp>
    </p:spTree>
    <p:extLst>
      <p:ext uri="{BB962C8B-B14F-4D97-AF65-F5344CB8AC3E}">
        <p14:creationId xmlns:p14="http://schemas.microsoft.com/office/powerpoint/2010/main" val="4050717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8D7AB-7BD3-0ACE-2E7A-D647CFEE49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2890D-CBDB-89DA-E181-EEF5001BD27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6C9DD71-1E62-8755-2161-55FF3C3993A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30B8C66-BC50-C18A-3732-D02E83B8B3D3}"/>
              </a:ext>
            </a:extLst>
          </p:cNvPr>
          <p:cNvSpPr>
            <a:spLocks noGrp="1"/>
          </p:cNvSpPr>
          <p:nvPr>
            <p:ph type="sldNum" sz="quarter" idx="10"/>
          </p:nvPr>
        </p:nvSpPr>
        <p:spPr/>
        <p:txBody>
          <a:bodyPr/>
          <a:lstStyle/>
          <a:p>
            <a:fld id="{EF26CBBE-906F-451D-A759-3E9544ABB0AF}" type="slidenum">
              <a:rPr lang="en-GB" smtClean="0"/>
              <a:t>14</a:t>
            </a:fld>
            <a:endParaRPr lang="en-GB"/>
          </a:p>
        </p:txBody>
      </p:sp>
    </p:spTree>
    <p:extLst>
      <p:ext uri="{BB962C8B-B14F-4D97-AF65-F5344CB8AC3E}">
        <p14:creationId xmlns:p14="http://schemas.microsoft.com/office/powerpoint/2010/main" val="2701890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FFB45-3E65-F30C-223F-F4D3BD711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0728D-7ADC-EBF3-957B-77BAB093BBD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5877C42-5E80-773F-9A25-4F53BD853FD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9D02905-EC8D-C2F0-1EBC-D34E3A0C989E}"/>
              </a:ext>
            </a:extLst>
          </p:cNvPr>
          <p:cNvSpPr>
            <a:spLocks noGrp="1"/>
          </p:cNvSpPr>
          <p:nvPr>
            <p:ph type="sldNum" sz="quarter" idx="10"/>
          </p:nvPr>
        </p:nvSpPr>
        <p:spPr/>
        <p:txBody>
          <a:bodyPr/>
          <a:lstStyle/>
          <a:p>
            <a:fld id="{EF26CBBE-906F-451D-A759-3E9544ABB0AF}" type="slidenum">
              <a:rPr lang="en-GB" smtClean="0"/>
              <a:t>15</a:t>
            </a:fld>
            <a:endParaRPr lang="en-GB"/>
          </a:p>
        </p:txBody>
      </p:sp>
    </p:spTree>
    <p:extLst>
      <p:ext uri="{BB962C8B-B14F-4D97-AF65-F5344CB8AC3E}">
        <p14:creationId xmlns:p14="http://schemas.microsoft.com/office/powerpoint/2010/main" val="1016432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6FAE9-7C76-868B-5C9F-D696B9A420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139A2-5B4E-154B-71E0-DA0428D5607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362EF92-5FC4-7643-6D32-D236A446C60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291BF3A-2994-1B4D-4EB1-D5B558D0C806}"/>
              </a:ext>
            </a:extLst>
          </p:cNvPr>
          <p:cNvSpPr>
            <a:spLocks noGrp="1"/>
          </p:cNvSpPr>
          <p:nvPr>
            <p:ph type="sldNum" sz="quarter" idx="10"/>
          </p:nvPr>
        </p:nvSpPr>
        <p:spPr/>
        <p:txBody>
          <a:bodyPr/>
          <a:lstStyle/>
          <a:p>
            <a:fld id="{EF26CBBE-906F-451D-A759-3E9544ABB0AF}" type="slidenum">
              <a:rPr lang="en-GB" smtClean="0"/>
              <a:t>16</a:t>
            </a:fld>
            <a:endParaRPr lang="en-GB"/>
          </a:p>
        </p:txBody>
      </p:sp>
    </p:spTree>
    <p:extLst>
      <p:ext uri="{BB962C8B-B14F-4D97-AF65-F5344CB8AC3E}">
        <p14:creationId xmlns:p14="http://schemas.microsoft.com/office/powerpoint/2010/main" val="1515013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92578-3515-EF87-FC6A-8922D0D441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67A04-ED44-71FD-8FB7-60D2641295A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92C5745-7587-7254-DBB9-A951A7E05A6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E723777-130C-8857-5DB7-FBA03AAD7D80}"/>
              </a:ext>
            </a:extLst>
          </p:cNvPr>
          <p:cNvSpPr>
            <a:spLocks noGrp="1"/>
          </p:cNvSpPr>
          <p:nvPr>
            <p:ph type="sldNum" sz="quarter" idx="10"/>
          </p:nvPr>
        </p:nvSpPr>
        <p:spPr/>
        <p:txBody>
          <a:bodyPr/>
          <a:lstStyle/>
          <a:p>
            <a:fld id="{EF26CBBE-906F-451D-A759-3E9544ABB0AF}" type="slidenum">
              <a:rPr lang="en-GB" smtClean="0"/>
              <a:t>17</a:t>
            </a:fld>
            <a:endParaRPr lang="en-GB"/>
          </a:p>
        </p:txBody>
      </p:sp>
    </p:spTree>
    <p:extLst>
      <p:ext uri="{BB962C8B-B14F-4D97-AF65-F5344CB8AC3E}">
        <p14:creationId xmlns:p14="http://schemas.microsoft.com/office/powerpoint/2010/main" val="3248145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98060-E3D8-3F65-DE93-D5C66B304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2336F-C8E5-72D5-4FBF-3A7149A28C5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082707B-4B60-4C9B-57F0-94F8CD63E78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B37D2E0-CFBE-A942-6291-EEE996C17040}"/>
              </a:ext>
            </a:extLst>
          </p:cNvPr>
          <p:cNvSpPr>
            <a:spLocks noGrp="1"/>
          </p:cNvSpPr>
          <p:nvPr>
            <p:ph type="sldNum" sz="quarter" idx="10"/>
          </p:nvPr>
        </p:nvSpPr>
        <p:spPr/>
        <p:txBody>
          <a:bodyPr/>
          <a:lstStyle/>
          <a:p>
            <a:fld id="{EF26CBBE-906F-451D-A759-3E9544ABB0AF}" type="slidenum">
              <a:rPr lang="en-GB" smtClean="0"/>
              <a:t>18</a:t>
            </a:fld>
            <a:endParaRPr lang="en-GB"/>
          </a:p>
        </p:txBody>
      </p:sp>
    </p:spTree>
    <p:extLst>
      <p:ext uri="{BB962C8B-B14F-4D97-AF65-F5344CB8AC3E}">
        <p14:creationId xmlns:p14="http://schemas.microsoft.com/office/powerpoint/2010/main" val="1739397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5D284-754F-21C6-4C8C-B460E8C88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E202E-85B8-4D44-7D6E-0731BC00DCF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BB1A572-C1EF-C95F-140F-440A013B092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2F29F4B-5DF4-3590-A411-7E71B0A2F514}"/>
              </a:ext>
            </a:extLst>
          </p:cNvPr>
          <p:cNvSpPr>
            <a:spLocks noGrp="1"/>
          </p:cNvSpPr>
          <p:nvPr>
            <p:ph type="sldNum" sz="quarter" idx="10"/>
          </p:nvPr>
        </p:nvSpPr>
        <p:spPr/>
        <p:txBody>
          <a:bodyPr/>
          <a:lstStyle/>
          <a:p>
            <a:fld id="{EF26CBBE-906F-451D-A759-3E9544ABB0AF}" type="slidenum">
              <a:rPr lang="en-GB" smtClean="0"/>
              <a:t>19</a:t>
            </a:fld>
            <a:endParaRPr lang="en-GB"/>
          </a:p>
        </p:txBody>
      </p:sp>
    </p:spTree>
    <p:extLst>
      <p:ext uri="{BB962C8B-B14F-4D97-AF65-F5344CB8AC3E}">
        <p14:creationId xmlns:p14="http://schemas.microsoft.com/office/powerpoint/2010/main" val="734582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59711-8369-43D0-01F3-EBA49540C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E607B-5630-5618-A486-9AED26A80F4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D086A68-55B7-DDF6-3978-9C278634707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3A1AF6F-A4E1-4AE6-AA58-9EE17E1230B9}"/>
              </a:ext>
            </a:extLst>
          </p:cNvPr>
          <p:cNvSpPr>
            <a:spLocks noGrp="1"/>
          </p:cNvSpPr>
          <p:nvPr>
            <p:ph type="sldNum" sz="quarter" idx="10"/>
          </p:nvPr>
        </p:nvSpPr>
        <p:spPr/>
        <p:txBody>
          <a:bodyPr/>
          <a:lstStyle/>
          <a:p>
            <a:fld id="{EF26CBBE-906F-451D-A759-3E9544ABB0AF}" type="slidenum">
              <a:rPr lang="en-GB" smtClean="0"/>
              <a:t>20</a:t>
            </a:fld>
            <a:endParaRPr lang="en-GB"/>
          </a:p>
        </p:txBody>
      </p:sp>
    </p:spTree>
    <p:extLst>
      <p:ext uri="{BB962C8B-B14F-4D97-AF65-F5344CB8AC3E}">
        <p14:creationId xmlns:p14="http://schemas.microsoft.com/office/powerpoint/2010/main" val="2821728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85B6E-D31F-913C-B07B-2849583CC5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0ADAED-1626-A7EC-8191-9E148DDBCB2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B9249C0-D058-0DF0-838D-6870BD4DFD8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06E5149-6E25-CD6D-66C8-7D7665E68611}"/>
              </a:ext>
            </a:extLst>
          </p:cNvPr>
          <p:cNvSpPr>
            <a:spLocks noGrp="1"/>
          </p:cNvSpPr>
          <p:nvPr>
            <p:ph type="sldNum" sz="quarter" idx="10"/>
          </p:nvPr>
        </p:nvSpPr>
        <p:spPr/>
        <p:txBody>
          <a:bodyPr/>
          <a:lstStyle/>
          <a:p>
            <a:fld id="{EF26CBBE-906F-451D-A759-3E9544ABB0AF}" type="slidenum">
              <a:rPr lang="en-GB" smtClean="0"/>
              <a:t>21</a:t>
            </a:fld>
            <a:endParaRPr lang="en-GB"/>
          </a:p>
        </p:txBody>
      </p:sp>
    </p:spTree>
    <p:extLst>
      <p:ext uri="{BB962C8B-B14F-4D97-AF65-F5344CB8AC3E}">
        <p14:creationId xmlns:p14="http://schemas.microsoft.com/office/powerpoint/2010/main" val="16252910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 Angel of the North">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3214B6-C92C-4D4D-A68F-93D147879D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669030" y="1305878"/>
            <a:ext cx="8522970" cy="5539267"/>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520625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520625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52062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5126243" cy="2142564"/>
          </a:xfrm>
        </p:spPr>
        <p:txBody>
          <a:bodyPr anchor="b">
            <a:normAutofit/>
          </a:bodyPr>
          <a:lstStyle>
            <a:lvl1pPr>
              <a:defRPr sz="4000">
                <a:solidFill>
                  <a:srgbClr val="0072CE"/>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0A53CC04-22EE-EC4D-86F6-95AECDBB9342}"/>
              </a:ext>
            </a:extLst>
          </p:cNvPr>
          <p:cNvCxnSpPr>
            <a:cxnSpLocks/>
          </p:cNvCxnSpPr>
          <p:nvPr userDrawn="1"/>
        </p:nvCxnSpPr>
        <p:spPr>
          <a:xfrm flipH="1">
            <a:off x="394447" y="6380104"/>
            <a:ext cx="4017533" cy="0"/>
          </a:xfrm>
          <a:prstGeom prst="line">
            <a:avLst/>
          </a:prstGeom>
          <a:ln w="19050">
            <a:solidFill>
              <a:srgbClr val="0072CE"/>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F7385E-AA6F-9A4E-80FD-C8ADE721A4A0}"/>
              </a:ext>
            </a:extLst>
          </p:cNvPr>
          <p:cNvCxnSpPr>
            <a:cxnSpLocks/>
          </p:cNvCxnSpPr>
          <p:nvPr userDrawn="1"/>
        </p:nvCxnSpPr>
        <p:spPr>
          <a:xfrm flipH="1">
            <a:off x="6320790" y="6380104"/>
            <a:ext cx="5581849" cy="0"/>
          </a:xfrm>
          <a:prstGeom prst="line">
            <a:avLst/>
          </a:prstGeom>
          <a:ln w="19050">
            <a:solidFill>
              <a:srgbClr val="0072CE"/>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654D1B0-04D6-7542-B4A4-F2899690BD0E}"/>
              </a:ext>
            </a:extLst>
          </p:cNvPr>
          <p:cNvSpPr/>
          <p:nvPr userDrawn="1"/>
        </p:nvSpPr>
        <p:spPr>
          <a:xfrm>
            <a:off x="10701606" y="6446551"/>
            <a:ext cx="1231107" cy="169277"/>
          </a:xfrm>
          <a:prstGeom prst="rect">
            <a:avLst/>
          </a:prstGeom>
        </p:spPr>
        <p:txBody>
          <a:bodyPr wrap="none" lIns="0" tIns="0" rIns="0" bIns="0">
            <a:spAutoFit/>
          </a:bodyPr>
          <a:lstStyle/>
          <a:p>
            <a:pPr marL="0" marR="0" lvl="0" indent="0" algn="r" rtl="0">
              <a:spcBef>
                <a:spcPts val="0"/>
              </a:spcBef>
              <a:spcAft>
                <a:spcPts val="0"/>
              </a:spcAft>
              <a:buClr>
                <a:schemeClr val="dk1"/>
              </a:buClr>
              <a:buSzPts val="900"/>
              <a:buFont typeface="Cabin"/>
              <a:buNone/>
            </a:pPr>
            <a:r>
              <a:rPr lang="en-GB" sz="1100" b="1" i="0" u="none" strike="noStrike" cap="none">
                <a:solidFill>
                  <a:schemeClr val="tx2"/>
                </a:solidFill>
                <a:latin typeface="Arial" panose="020B0604020202020204" pitchFamily="34" charset="0"/>
                <a:ea typeface="Cabin"/>
                <a:cs typeface="Arial" panose="020B0604020202020204" pitchFamily="34" charset="0"/>
                <a:sym typeface="Cabin"/>
              </a:rPr>
              <a:t>#GatesheadHealth</a:t>
            </a:r>
            <a:endParaRPr lang="en-GB" sz="1100" b="1" i="0" u="none" strike="noStrike" cap="none">
              <a:solidFill>
                <a:schemeClr val="tx2"/>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4226338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 Bensham">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490D6C1-6873-D441-B0C9-BACE40C5D7C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406140" y="2461921"/>
            <a:ext cx="8785860" cy="3633646"/>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397430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397430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57015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570155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3958868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 Blaydon Leisure &amp; Primary Care Cent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517EBC-828C-344E-9D6F-C8FBBF2381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09010" y="2707608"/>
            <a:ext cx="8682990" cy="3648923"/>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403145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403145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57015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570155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274794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 Pathology Cent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060B399-E508-E64D-8F61-444B1123E7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611636"/>
            <a:ext cx="6552097" cy="4630252"/>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5729767" y="3667605"/>
            <a:ext cx="570155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5729767" y="3999075"/>
            <a:ext cx="570155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5732257" y="3505199"/>
            <a:ext cx="57015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5732257" y="1362635"/>
            <a:ext cx="570155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1489014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 Peter Smith Surgery Cent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75DFCFE-60D1-1B42-A9C5-B5459554A1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7780" y="1663734"/>
            <a:ext cx="6936495" cy="4670682"/>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470333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470333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470333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470333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868809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 Emergency Care Centre">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529EACC9-0F95-1946-BC74-342EE1C728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17670" y="2168872"/>
            <a:ext cx="7974330" cy="4081624"/>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11475820"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11475820"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71239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11508192"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3625435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 Care at Home">
    <p:spTree>
      <p:nvGrpSpPr>
        <p:cNvPr id="1" name=""/>
        <p:cNvGrpSpPr/>
        <p:nvPr/>
      </p:nvGrpSpPr>
      <p:grpSpPr>
        <a:xfrm>
          <a:off x="0" y="0"/>
          <a:ext cx="0" cy="0"/>
          <a:chOff x="0" y="0"/>
          <a:chExt cx="0" cy="0"/>
        </a:xfrm>
      </p:grpSpPr>
      <p:pic>
        <p:nvPicPr>
          <p:cNvPr id="5" name="Picture 4" descr="Diagram, engineering drawing&#10;&#10;Description automatically generated">
            <a:extLst>
              <a:ext uri="{FF2B5EF4-FFF2-40B4-BE49-F238E27FC236}">
                <a16:creationId xmlns:a16="http://schemas.microsoft.com/office/drawing/2014/main" id="{36DA3607-5418-3E4B-3743-99E89133281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4779"/>
          <a:stretch/>
        </p:blipFill>
        <p:spPr>
          <a:xfrm>
            <a:off x="182880" y="217170"/>
            <a:ext cx="6000749" cy="6080759"/>
          </a:xfrm>
          <a:prstGeom prst="rect">
            <a:avLst/>
          </a:prstGeom>
        </p:spPr>
      </p:pic>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5729767" y="3505199"/>
            <a:ext cx="5701553"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FBBF3287-8AB0-0C02-E3C9-F674DC7E7550}"/>
              </a:ext>
            </a:extLst>
          </p:cNvPr>
          <p:cNvSpPr>
            <a:spLocks noGrp="1"/>
          </p:cNvSpPr>
          <p:nvPr>
            <p:ph type="body" idx="1" hasCustomPrompt="1"/>
          </p:nvPr>
        </p:nvSpPr>
        <p:spPr>
          <a:xfrm>
            <a:off x="5729767" y="3667605"/>
            <a:ext cx="5701553"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0" name="Text Placeholder 2">
            <a:extLst>
              <a:ext uri="{FF2B5EF4-FFF2-40B4-BE49-F238E27FC236}">
                <a16:creationId xmlns:a16="http://schemas.microsoft.com/office/drawing/2014/main" id="{5F79112D-8EF3-38CC-6CD6-DC09BC9AC809}"/>
              </a:ext>
            </a:extLst>
          </p:cNvPr>
          <p:cNvSpPr>
            <a:spLocks noGrp="1"/>
          </p:cNvSpPr>
          <p:nvPr>
            <p:ph type="body" idx="12" hasCustomPrompt="1"/>
          </p:nvPr>
        </p:nvSpPr>
        <p:spPr>
          <a:xfrm>
            <a:off x="5729767" y="3999075"/>
            <a:ext cx="5701553"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sp>
        <p:nvSpPr>
          <p:cNvPr id="12" name="Title 1">
            <a:extLst>
              <a:ext uri="{FF2B5EF4-FFF2-40B4-BE49-F238E27FC236}">
                <a16:creationId xmlns:a16="http://schemas.microsoft.com/office/drawing/2014/main" id="{0B6BF3C6-9D00-3058-EB94-1513FE7F4827}"/>
              </a:ext>
            </a:extLst>
          </p:cNvPr>
          <p:cNvSpPr>
            <a:spLocks noGrp="1"/>
          </p:cNvSpPr>
          <p:nvPr>
            <p:ph type="title"/>
          </p:nvPr>
        </p:nvSpPr>
        <p:spPr>
          <a:xfrm>
            <a:off x="5732257" y="1362635"/>
            <a:ext cx="5701553"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3650520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 St Bedes Un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21FDC53-BDBD-2944-8876-CDED36A102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76109" y="1701121"/>
            <a:ext cx="6526530" cy="4595907"/>
          </a:xfrm>
          <a:prstGeom prst="rect">
            <a:avLst/>
          </a:prstGeom>
        </p:spPr>
      </p:pic>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667605"/>
            <a:ext cx="4967649" cy="308718"/>
          </a:xfrm>
        </p:spPr>
        <p:txBody>
          <a:bodyPr/>
          <a:lstStyle>
            <a:lvl1pPr marL="0" indent="0">
              <a:buNone/>
              <a:defRPr sz="1800" b="1">
                <a:solidFill>
                  <a:srgbClr val="219EC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999075"/>
            <a:ext cx="4967649" cy="308718"/>
          </a:xfrm>
        </p:spPr>
        <p:txBody>
          <a:bodyPr/>
          <a:lstStyle>
            <a:lvl1pPr marL="0" indent="0">
              <a:buNone/>
              <a:defRPr sz="1800" b="0">
                <a:solidFill>
                  <a:srgbClr val="26356E"/>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Date of meeting</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505199"/>
            <a:ext cx="4981662" cy="0"/>
          </a:xfrm>
          <a:prstGeom prst="line">
            <a:avLst/>
          </a:prstGeom>
          <a:ln w="19050">
            <a:solidFill>
              <a:srgbClr val="26356E"/>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5C22108D-B98C-194E-943A-5812FB2C94E8}"/>
              </a:ext>
            </a:extLst>
          </p:cNvPr>
          <p:cNvSpPr>
            <a:spLocks noGrp="1"/>
          </p:cNvSpPr>
          <p:nvPr>
            <p:ph type="title"/>
          </p:nvPr>
        </p:nvSpPr>
        <p:spPr>
          <a:xfrm>
            <a:off x="394447" y="1362635"/>
            <a:ext cx="4981662" cy="2142564"/>
          </a:xfrm>
        </p:spPr>
        <p:txBody>
          <a:bodyPr anchor="b">
            <a:normAutofit/>
          </a:bodyPr>
          <a:lstStyle>
            <a:lvl1pPr>
              <a:defRPr sz="4000">
                <a:solidFill>
                  <a:srgbClr val="0072CE"/>
                </a:solidFill>
              </a:defRPr>
            </a:lvl1pPr>
          </a:lstStyle>
          <a:p>
            <a:r>
              <a:rPr lang="en-US"/>
              <a:t>Click to edit Master title style</a:t>
            </a:r>
          </a:p>
        </p:txBody>
      </p:sp>
    </p:spTree>
    <p:extLst>
      <p:ext uri="{BB962C8B-B14F-4D97-AF65-F5344CB8AC3E}">
        <p14:creationId xmlns:p14="http://schemas.microsoft.com/office/powerpoint/2010/main" val="106716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w/out Im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B989CE-B041-2745-9FF4-24FB8B15C90B}"/>
              </a:ext>
            </a:extLst>
          </p:cNvPr>
          <p:cNvSpPr>
            <a:spLocks noGrp="1"/>
          </p:cNvSpPr>
          <p:nvPr>
            <p:ph type="body" idx="1" hasCustomPrompt="1"/>
          </p:nvPr>
        </p:nvSpPr>
        <p:spPr>
          <a:xfrm>
            <a:off x="391957" y="3097530"/>
            <a:ext cx="11475820" cy="308718"/>
          </a:xfrm>
        </p:spPr>
        <p:txBody>
          <a:bodyPr/>
          <a:lstStyle>
            <a:lvl1pPr marL="0" indent="0">
              <a:buNone/>
              <a:defRPr sz="1800" b="1">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Presenters name</a:t>
            </a:r>
          </a:p>
        </p:txBody>
      </p:sp>
      <p:sp>
        <p:nvSpPr>
          <p:cNvPr id="11" name="Text Placeholder 2">
            <a:extLst>
              <a:ext uri="{FF2B5EF4-FFF2-40B4-BE49-F238E27FC236}">
                <a16:creationId xmlns:a16="http://schemas.microsoft.com/office/drawing/2014/main" id="{8AA1B25C-225D-4F4C-8851-4B8C1026CBC9}"/>
              </a:ext>
            </a:extLst>
          </p:cNvPr>
          <p:cNvSpPr>
            <a:spLocks noGrp="1"/>
          </p:cNvSpPr>
          <p:nvPr>
            <p:ph type="body" idx="12" hasCustomPrompt="1"/>
          </p:nvPr>
        </p:nvSpPr>
        <p:spPr>
          <a:xfrm>
            <a:off x="391957" y="3429000"/>
            <a:ext cx="11475820" cy="308718"/>
          </a:xfrm>
        </p:spPr>
        <p:txBody>
          <a:bodyPr/>
          <a:lstStyle>
            <a:lvl1pPr marL="0" indent="0">
              <a:buNone/>
              <a:defRPr sz="1800" b="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Department</a:t>
            </a:r>
          </a:p>
        </p:txBody>
      </p:sp>
      <p:cxnSp>
        <p:nvCxnSpPr>
          <p:cNvPr id="15" name="Straight Connector 14">
            <a:extLst>
              <a:ext uri="{FF2B5EF4-FFF2-40B4-BE49-F238E27FC236}">
                <a16:creationId xmlns:a16="http://schemas.microsoft.com/office/drawing/2014/main" id="{72E0A4A9-93E4-1540-96FA-8435ABA8E496}"/>
              </a:ext>
            </a:extLst>
          </p:cNvPr>
          <p:cNvCxnSpPr>
            <a:cxnSpLocks/>
          </p:cNvCxnSpPr>
          <p:nvPr userDrawn="1"/>
        </p:nvCxnSpPr>
        <p:spPr>
          <a:xfrm flipH="1">
            <a:off x="394447" y="3005019"/>
            <a:ext cx="787579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94BF170B-5079-334C-82BC-874C3F04EEB7}"/>
              </a:ext>
            </a:extLst>
          </p:cNvPr>
          <p:cNvSpPr>
            <a:spLocks noGrp="1"/>
          </p:cNvSpPr>
          <p:nvPr>
            <p:ph type="title"/>
          </p:nvPr>
        </p:nvSpPr>
        <p:spPr>
          <a:xfrm>
            <a:off x="394447" y="1362635"/>
            <a:ext cx="11508192" cy="1553282"/>
          </a:xfrm>
        </p:spPr>
        <p:txBody>
          <a:bodyPr anchor="b">
            <a:normAutofit/>
          </a:bodyPr>
          <a:lstStyle>
            <a:lvl1pPr>
              <a:defRPr sz="4000">
                <a:solidFill>
                  <a:schemeClr val="tx2"/>
                </a:solidFill>
              </a:defRPr>
            </a:lvl1pPr>
          </a:lstStyle>
          <a:p>
            <a:r>
              <a:rPr lang="en-US"/>
              <a:t>Click to edit Master title style</a:t>
            </a:r>
          </a:p>
        </p:txBody>
      </p:sp>
    </p:spTree>
    <p:extLst>
      <p:ext uri="{BB962C8B-B14F-4D97-AF65-F5344CB8AC3E}">
        <p14:creationId xmlns:p14="http://schemas.microsoft.com/office/powerpoint/2010/main" val="1122260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mp; Content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FF15F-B2F5-0B49-AB84-E13028E28E9F}"/>
              </a:ext>
            </a:extLst>
          </p:cNvPr>
          <p:cNvSpPr>
            <a:spLocks noGrp="1"/>
          </p:cNvSpPr>
          <p:nvPr>
            <p:ph idx="1"/>
          </p:nvPr>
        </p:nvSpPr>
        <p:spPr>
          <a:xfrm>
            <a:off x="394447" y="1574603"/>
            <a:ext cx="11508192" cy="48065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0B6991EF-5B0D-C544-A46A-B5D8B04E83A2}"/>
              </a:ext>
            </a:extLst>
          </p:cNvPr>
          <p:cNvSpPr>
            <a:spLocks noGrp="1"/>
          </p:cNvSpPr>
          <p:nvPr>
            <p:ph type="title"/>
          </p:nvPr>
        </p:nvSpPr>
        <p:spPr>
          <a:xfrm>
            <a:off x="394447" y="288108"/>
            <a:ext cx="8199719" cy="993027"/>
          </a:xfrm>
          <a:prstGeom prst="rect">
            <a:avLst/>
          </a:prstGeom>
        </p:spPr>
        <p:txBody>
          <a:bodyPr vert="horz" lIns="0" tIns="0" rIns="91440" bIns="46800" rtlCol="0" anchor="b" anchorCtr="0">
            <a:normAutofit/>
          </a:bodyPr>
          <a:lstStyle/>
          <a:p>
            <a:r>
              <a:rPr lang="en-US"/>
              <a:t>Click to edit Master title style</a:t>
            </a:r>
          </a:p>
        </p:txBody>
      </p:sp>
    </p:spTree>
    <p:extLst>
      <p:ext uri="{BB962C8B-B14F-4D97-AF65-F5344CB8AC3E}">
        <p14:creationId xmlns:p14="http://schemas.microsoft.com/office/powerpoint/2010/main" val="1629083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0B6991EF-5B0D-C544-A46A-B5D8B04E83A2}"/>
              </a:ext>
            </a:extLst>
          </p:cNvPr>
          <p:cNvSpPr>
            <a:spLocks noGrp="1"/>
          </p:cNvSpPr>
          <p:nvPr>
            <p:ph type="title"/>
          </p:nvPr>
        </p:nvSpPr>
        <p:spPr>
          <a:xfrm>
            <a:off x="394447" y="288108"/>
            <a:ext cx="8199719" cy="993027"/>
          </a:xfrm>
          <a:prstGeom prst="rect">
            <a:avLst/>
          </a:prstGeom>
        </p:spPr>
        <p:txBody>
          <a:bodyPr vert="horz" lIns="0" tIns="0" rIns="91440" bIns="46800" rtlCol="0" anchor="b" anchorCtr="0">
            <a:normAutofit/>
          </a:bodyPr>
          <a:lstStyle/>
          <a:p>
            <a:r>
              <a:rPr lang="en-US"/>
              <a:t>Click to edit Master title style</a:t>
            </a:r>
          </a:p>
        </p:txBody>
      </p:sp>
    </p:spTree>
    <p:extLst>
      <p:ext uri="{BB962C8B-B14F-4D97-AF65-F5344CB8AC3E}">
        <p14:creationId xmlns:p14="http://schemas.microsoft.com/office/powerpoint/2010/main" val="2007156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6352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76673"/>
            <a:ext cx="10363200" cy="1470025"/>
          </a:xfrm>
        </p:spPr>
        <p:txBody>
          <a:bodyPr>
            <a:noAutofit/>
          </a:bodyPr>
          <a:lstStyle>
            <a:lvl1pPr>
              <a:defRPr sz="6000">
                <a:solidFill>
                  <a:srgbClr val="000066"/>
                </a:solidFill>
                <a:latin typeface="Arial" pitchFamily="34" charset="0"/>
                <a:cs typeface="Arial" pitchFamily="34" charset="0"/>
              </a:defRPr>
            </a:lvl1pPr>
          </a:lstStyle>
          <a:p>
            <a:r>
              <a:rPr lang="en-US"/>
              <a:t>Click to edit Master title style</a:t>
            </a:r>
            <a:endParaRPr lang="en-GB"/>
          </a:p>
        </p:txBody>
      </p:sp>
      <p:sp>
        <p:nvSpPr>
          <p:cNvPr id="3" name="Subtitle 2"/>
          <p:cNvSpPr>
            <a:spLocks noGrp="1"/>
          </p:cNvSpPr>
          <p:nvPr>
            <p:ph type="subTitle" idx="1"/>
          </p:nvPr>
        </p:nvSpPr>
        <p:spPr>
          <a:xfrm>
            <a:off x="1828800" y="5060776"/>
            <a:ext cx="8534400" cy="1752600"/>
          </a:xfrm>
        </p:spPr>
        <p:txBody>
          <a:bodyPr>
            <a:normAutofit/>
          </a:bodyPr>
          <a:lstStyle>
            <a:lvl1pPr marL="0" indent="0" algn="ctr">
              <a:buNone/>
              <a:defRPr sz="4000">
                <a:solidFill>
                  <a:srgbClr val="000099"/>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3B6124D7-E701-49B2-B7E2-2D026BBB433C}" type="datetimeFigureOut">
              <a:rPr lang="en-GB"/>
              <a:pPr>
                <a:defRPr/>
              </a:pPr>
              <a:t>19/10/2026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AE8F5C38-F9A3-4D74-9B53-E61A70E3972A}" type="slidenum">
              <a:rPr lang="en-GB" altLang="en-US"/>
              <a:pPr/>
              <a:t>‹#›</a:t>
            </a:fld>
            <a:endParaRPr lang="en-GB" altLang="en-US"/>
          </a:p>
        </p:txBody>
      </p:sp>
    </p:spTree>
    <p:extLst>
      <p:ext uri="{BB962C8B-B14F-4D97-AF65-F5344CB8AC3E}">
        <p14:creationId xmlns:p14="http://schemas.microsoft.com/office/powerpoint/2010/main" val="3239175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GB"/>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78903E73-0F58-4466-88FB-B02212796D8D}" type="datetimeFigureOut">
              <a:rPr lang="en-GB"/>
              <a:pPr>
                <a:defRPr/>
              </a:pPr>
              <a:t>19/10/2026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8D405979-D4D5-4FB6-B090-40A43B9E04FD}" type="slidenum">
              <a:rPr lang="en-GB" altLang="en-US"/>
              <a:pPr/>
              <a:t>‹#›</a:t>
            </a:fld>
            <a:endParaRPr lang="en-GB" altLang="en-US"/>
          </a:p>
        </p:txBody>
      </p:sp>
    </p:spTree>
    <p:extLst>
      <p:ext uri="{BB962C8B-B14F-4D97-AF65-F5344CB8AC3E}">
        <p14:creationId xmlns:p14="http://schemas.microsoft.com/office/powerpoint/2010/main" val="103195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27833B-1D78-504E-BA07-D45F5B1C2F3F}"/>
              </a:ext>
            </a:extLst>
          </p:cNvPr>
          <p:cNvSpPr>
            <a:spLocks noGrp="1"/>
          </p:cNvSpPr>
          <p:nvPr>
            <p:ph type="title"/>
          </p:nvPr>
        </p:nvSpPr>
        <p:spPr>
          <a:xfrm>
            <a:off x="394447" y="288108"/>
            <a:ext cx="8199719" cy="993027"/>
          </a:xfrm>
          <a:prstGeom prst="rect">
            <a:avLst/>
          </a:prstGeom>
        </p:spPr>
        <p:txBody>
          <a:bodyPr vert="horz" lIns="0" tIns="0" rIns="91440" bIns="46800" rtlCol="0" anchor="b" anchorCtr="0">
            <a:normAutofit/>
          </a:bodyPr>
          <a:lstStyle/>
          <a:p>
            <a:r>
              <a:rPr lang="en-US"/>
              <a:t>Click to edit Master title style</a:t>
            </a:r>
          </a:p>
        </p:txBody>
      </p:sp>
      <p:sp>
        <p:nvSpPr>
          <p:cNvPr id="3" name="Text Placeholder 2">
            <a:extLst>
              <a:ext uri="{FF2B5EF4-FFF2-40B4-BE49-F238E27FC236}">
                <a16:creationId xmlns:a16="http://schemas.microsoft.com/office/drawing/2014/main" id="{E6B8E973-1FF7-3A4A-8A49-CEE48886E8AB}"/>
              </a:ext>
            </a:extLst>
          </p:cNvPr>
          <p:cNvSpPr>
            <a:spLocks noGrp="1"/>
          </p:cNvSpPr>
          <p:nvPr>
            <p:ph type="body" idx="1"/>
          </p:nvPr>
        </p:nvSpPr>
        <p:spPr>
          <a:xfrm>
            <a:off x="394447" y="1574603"/>
            <a:ext cx="11508192" cy="4796460"/>
          </a:xfrm>
          <a:prstGeom prst="rect">
            <a:avLst/>
          </a:prstGeom>
        </p:spPr>
        <p:txBody>
          <a:bodyPr vert="horz" lIns="0" tIns="4680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2" descr="Focusing on continuous improvement | NHS Gateshead">
            <a:extLst>
              <a:ext uri="{FF2B5EF4-FFF2-40B4-BE49-F238E27FC236}">
                <a16:creationId xmlns:a16="http://schemas.microsoft.com/office/drawing/2014/main" id="{9809C776-1A9F-C847-BF16-FE1C2940EA5F}"/>
              </a:ext>
            </a:extLst>
          </p:cNvPr>
          <p:cNvPicPr>
            <a:picLocks noChangeAspect="1" noChangeArrowheads="1"/>
          </p:cNvPicPr>
          <p:nvPr userDrawn="1"/>
        </p:nvPicPr>
        <p:blipFill rotWithShape="1">
          <a:blip r:embed="rId16" cstate="screen">
            <a:extLst>
              <a:ext uri="{28A0092B-C50C-407E-A947-70E740481C1C}">
                <a14:useLocalDpi xmlns:a14="http://schemas.microsoft.com/office/drawing/2010/main"/>
              </a:ext>
            </a:extLst>
          </a:blip>
          <a:srcRect/>
          <a:stretch/>
        </p:blipFill>
        <p:spPr bwMode="auto">
          <a:xfrm>
            <a:off x="10148259" y="365126"/>
            <a:ext cx="1720930" cy="7417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1D736F6-3842-6242-8002-5500053FA752}"/>
              </a:ext>
            </a:extLst>
          </p:cNvPr>
          <p:cNvSpPr/>
          <p:nvPr userDrawn="1"/>
        </p:nvSpPr>
        <p:spPr>
          <a:xfrm>
            <a:off x="0" y="0"/>
            <a:ext cx="12192000" cy="15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A472EB4-FAFB-124D-A0CC-F4ED2A6D07D4}"/>
              </a:ext>
            </a:extLst>
          </p:cNvPr>
          <p:cNvSpPr/>
          <p:nvPr userDrawn="1"/>
        </p:nvSpPr>
        <p:spPr>
          <a:xfrm>
            <a:off x="394447" y="6446551"/>
            <a:ext cx="2330766" cy="153888"/>
          </a:xfrm>
          <a:prstGeom prst="rect">
            <a:avLst/>
          </a:prstGeom>
        </p:spPr>
        <p:txBody>
          <a:bodyPr wrap="none" lIns="0" tIns="0" rIns="0" bIns="0">
            <a:spAutoFit/>
          </a:bodyPr>
          <a:lstStyle/>
          <a:p>
            <a:pPr marL="0" marR="0" lvl="0" indent="0" algn="l" rtl="0">
              <a:spcBef>
                <a:spcPts val="0"/>
              </a:spcBef>
              <a:spcAft>
                <a:spcPts val="0"/>
              </a:spcAft>
              <a:buClr>
                <a:schemeClr val="dk1"/>
              </a:buClr>
              <a:buSzPts val="900"/>
              <a:buFont typeface="Cabin"/>
              <a:buNone/>
            </a:pPr>
            <a:r>
              <a:rPr lang="en-GB" sz="1000" b="0" i="0" u="none" strike="noStrike" cap="none">
                <a:solidFill>
                  <a:srgbClr val="747778"/>
                </a:solidFill>
                <a:latin typeface="Arial" panose="020B0604020202020204" pitchFamily="34" charset="0"/>
                <a:ea typeface="Cabin"/>
                <a:cs typeface="Arial" panose="020B0604020202020204" pitchFamily="34" charset="0"/>
                <a:sym typeface="Cabin"/>
              </a:rPr>
              <a:t>Gateshead Health NHS Foundation Trust</a:t>
            </a:r>
            <a:endParaRPr lang="en-GB" sz="1000" b="0" i="0" u="none" strike="noStrike" cap="none">
              <a:solidFill>
                <a:srgbClr val="747778"/>
              </a:solidFill>
              <a:latin typeface="Arial" panose="020B0604020202020204" pitchFamily="34" charset="0"/>
              <a:ea typeface="Calibri"/>
              <a:cs typeface="Arial" panose="020B0604020202020204" pitchFamily="34" charset="0"/>
              <a:sym typeface="Calibri"/>
            </a:endParaRPr>
          </a:p>
        </p:txBody>
      </p:sp>
      <p:sp>
        <p:nvSpPr>
          <p:cNvPr id="10" name="Rectangle 9">
            <a:extLst>
              <a:ext uri="{FF2B5EF4-FFF2-40B4-BE49-F238E27FC236}">
                <a16:creationId xmlns:a16="http://schemas.microsoft.com/office/drawing/2014/main" id="{6ACF7E8C-4B04-0546-99DE-0B804665EE19}"/>
              </a:ext>
            </a:extLst>
          </p:cNvPr>
          <p:cNvSpPr/>
          <p:nvPr userDrawn="1"/>
        </p:nvSpPr>
        <p:spPr>
          <a:xfrm>
            <a:off x="10701606" y="6446551"/>
            <a:ext cx="1231107" cy="169277"/>
          </a:xfrm>
          <a:prstGeom prst="rect">
            <a:avLst/>
          </a:prstGeom>
        </p:spPr>
        <p:txBody>
          <a:bodyPr wrap="none" lIns="0" tIns="0" rIns="0" bIns="0">
            <a:spAutoFit/>
          </a:bodyPr>
          <a:lstStyle/>
          <a:p>
            <a:pPr marL="0" marR="0" lvl="0" indent="0" algn="r" rtl="0">
              <a:spcBef>
                <a:spcPts val="0"/>
              </a:spcBef>
              <a:spcAft>
                <a:spcPts val="0"/>
              </a:spcAft>
              <a:buClr>
                <a:schemeClr val="dk1"/>
              </a:buClr>
              <a:buSzPts val="900"/>
              <a:buFont typeface="Cabin"/>
              <a:buNone/>
            </a:pPr>
            <a:r>
              <a:rPr lang="en-GB" sz="1100" b="1" i="0" u="none" strike="noStrike" cap="none">
                <a:solidFill>
                  <a:schemeClr val="tx2"/>
                </a:solidFill>
                <a:latin typeface="Arial" panose="020B0604020202020204" pitchFamily="34" charset="0"/>
                <a:ea typeface="Cabin"/>
                <a:cs typeface="Arial" panose="020B0604020202020204" pitchFamily="34" charset="0"/>
                <a:sym typeface="Cabin"/>
              </a:rPr>
              <a:t>#GatesheadHealth</a:t>
            </a:r>
            <a:endParaRPr lang="en-GB" sz="1100" b="1" i="0" u="none" strike="noStrike" cap="none">
              <a:solidFill>
                <a:schemeClr val="tx2"/>
              </a:solidFill>
              <a:latin typeface="Arial" panose="020B0604020202020204" pitchFamily="34" charset="0"/>
              <a:ea typeface="Calibri"/>
              <a:cs typeface="Arial" panose="020B0604020202020204" pitchFamily="34" charset="0"/>
              <a:sym typeface="Calibri"/>
            </a:endParaRPr>
          </a:p>
        </p:txBody>
      </p:sp>
      <p:cxnSp>
        <p:nvCxnSpPr>
          <p:cNvPr id="11" name="Straight Connector 10">
            <a:extLst>
              <a:ext uri="{FF2B5EF4-FFF2-40B4-BE49-F238E27FC236}">
                <a16:creationId xmlns:a16="http://schemas.microsoft.com/office/drawing/2014/main" id="{B35F1A95-2DD6-F84B-9F0B-4960AAA94C28}"/>
              </a:ext>
            </a:extLst>
          </p:cNvPr>
          <p:cNvCxnSpPr/>
          <p:nvPr userDrawn="1"/>
        </p:nvCxnSpPr>
        <p:spPr>
          <a:xfrm flipH="1">
            <a:off x="394447" y="6380104"/>
            <a:ext cx="11508192" cy="0"/>
          </a:xfrm>
          <a:prstGeom prst="line">
            <a:avLst/>
          </a:prstGeom>
          <a:ln w="19050">
            <a:solidFill>
              <a:srgbClr val="0072C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724465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7" r:id="rId7"/>
    <p:sldLayoutId id="2147483692" r:id="rId8"/>
    <p:sldLayoutId id="2147483693" r:id="rId9"/>
    <p:sldLayoutId id="2147483694" r:id="rId10"/>
    <p:sldLayoutId id="2147483695" r:id="rId11"/>
    <p:sldLayoutId id="2147483696" r:id="rId12"/>
    <p:sldLayoutId id="2147483698" r:id="rId13"/>
    <p:sldLayoutId id="2147483699" r:id="rId14"/>
  </p:sldLayoutIdLst>
  <p:hf sldNum="0" hdr="0" ftr="0" dt="0"/>
  <p:txStyles>
    <p:titleStyle>
      <a:lvl1pPr algn="l" defTabSz="685800" rtl="0" eaLnBrk="1" latinLnBrk="0" hangingPunct="1">
        <a:lnSpc>
          <a:spcPct val="90000"/>
        </a:lnSpc>
        <a:spcBef>
          <a:spcPct val="0"/>
        </a:spcBef>
        <a:buNone/>
        <a:defRPr sz="3300" kern="1200">
          <a:solidFill>
            <a:schemeClr val="tx2"/>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9.xml"/><Relationship Id="rId3" Type="http://schemas.openxmlformats.org/officeDocument/2006/relationships/slide" Target="slide3.xml"/><Relationship Id="rId7" Type="http://schemas.openxmlformats.org/officeDocument/2006/relationships/slide" Target="slide12.xml"/><Relationship Id="rId12" Type="http://schemas.openxmlformats.org/officeDocument/2006/relationships/slide" Target="slide18.xml"/><Relationship Id="rId2" Type="http://schemas.openxmlformats.org/officeDocument/2006/relationships/notesSlide" Target="../notesSlides/notesSlide1.xml"/><Relationship Id="rId16" Type="http://schemas.openxmlformats.org/officeDocument/2006/relationships/slide" Target="slide22.xml"/><Relationship Id="rId1" Type="http://schemas.openxmlformats.org/officeDocument/2006/relationships/slideLayout" Target="../slideLayouts/slideLayout14.xml"/><Relationship Id="rId6" Type="http://schemas.openxmlformats.org/officeDocument/2006/relationships/slide" Target="slide11.xml"/><Relationship Id="rId11" Type="http://schemas.openxmlformats.org/officeDocument/2006/relationships/slide" Target="slide17.xml"/><Relationship Id="rId5" Type="http://schemas.openxmlformats.org/officeDocument/2006/relationships/slide" Target="slide10.xml"/><Relationship Id="rId15" Type="http://schemas.openxmlformats.org/officeDocument/2006/relationships/slide" Target="slide21.xml"/><Relationship Id="rId10" Type="http://schemas.openxmlformats.org/officeDocument/2006/relationships/slide" Target="slide15.xml"/><Relationship Id="rId4" Type="http://schemas.openxmlformats.org/officeDocument/2006/relationships/slide" Target="slide7.xml"/><Relationship Id="rId9" Type="http://schemas.openxmlformats.org/officeDocument/2006/relationships/slide" Target="slide14.xml"/><Relationship Id="rId14" Type="http://schemas.openxmlformats.org/officeDocument/2006/relationships/slide" Target="slide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20.xml"/><Relationship Id="rId3" Type="http://schemas.openxmlformats.org/officeDocument/2006/relationships/slide" Target="slide10.xml"/><Relationship Id="rId7" Type="http://schemas.openxmlformats.org/officeDocument/2006/relationships/slide" Target="slide14.xml"/><Relationship Id="rId12" Type="http://schemas.openxmlformats.org/officeDocument/2006/relationships/slide" Target="slide19.xml"/><Relationship Id="rId2" Type="http://schemas.openxmlformats.org/officeDocument/2006/relationships/slide" Target="slide7.xml"/><Relationship Id="rId1" Type="http://schemas.openxmlformats.org/officeDocument/2006/relationships/slideLayout" Target="../slideLayouts/slideLayout14.xml"/><Relationship Id="rId6" Type="http://schemas.openxmlformats.org/officeDocument/2006/relationships/slide" Target="slide13.xml"/><Relationship Id="rId11" Type="http://schemas.openxmlformats.org/officeDocument/2006/relationships/slide" Target="slide18.xml"/><Relationship Id="rId5" Type="http://schemas.openxmlformats.org/officeDocument/2006/relationships/slide" Target="slide12.xml"/><Relationship Id="rId15" Type="http://schemas.openxmlformats.org/officeDocument/2006/relationships/slide" Target="slide2.xml"/><Relationship Id="rId10" Type="http://schemas.openxmlformats.org/officeDocument/2006/relationships/slide" Target="slide17.xml"/><Relationship Id="rId4" Type="http://schemas.openxmlformats.org/officeDocument/2006/relationships/slide" Target="slide11.xml"/><Relationship Id="rId9" Type="http://schemas.openxmlformats.org/officeDocument/2006/relationships/slide" Target="slide16.xml"/><Relationship Id="rId14" Type="http://schemas.openxmlformats.org/officeDocument/2006/relationships/slide" Target="slide21.xml"/></Relationships>
</file>

<file path=ppt/slides/_rels/slide8.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20.xml"/><Relationship Id="rId3" Type="http://schemas.openxmlformats.org/officeDocument/2006/relationships/slide" Target="slide10.xml"/><Relationship Id="rId7" Type="http://schemas.openxmlformats.org/officeDocument/2006/relationships/slide" Target="slide14.xml"/><Relationship Id="rId12" Type="http://schemas.openxmlformats.org/officeDocument/2006/relationships/slide" Target="slide19.xml"/><Relationship Id="rId2" Type="http://schemas.openxmlformats.org/officeDocument/2006/relationships/slide" Target="slide7.xml"/><Relationship Id="rId1" Type="http://schemas.openxmlformats.org/officeDocument/2006/relationships/slideLayout" Target="../slideLayouts/slideLayout14.xml"/><Relationship Id="rId6" Type="http://schemas.openxmlformats.org/officeDocument/2006/relationships/slide" Target="slide13.xml"/><Relationship Id="rId11" Type="http://schemas.openxmlformats.org/officeDocument/2006/relationships/slide" Target="slide18.xml"/><Relationship Id="rId5" Type="http://schemas.openxmlformats.org/officeDocument/2006/relationships/slide" Target="slide12.xml"/><Relationship Id="rId15" Type="http://schemas.openxmlformats.org/officeDocument/2006/relationships/slide" Target="slide2.xml"/><Relationship Id="rId10" Type="http://schemas.openxmlformats.org/officeDocument/2006/relationships/slide" Target="slide17.xml"/><Relationship Id="rId4" Type="http://schemas.openxmlformats.org/officeDocument/2006/relationships/slide" Target="slide11.xml"/><Relationship Id="rId9" Type="http://schemas.openxmlformats.org/officeDocument/2006/relationships/slide" Target="slide16.xml"/><Relationship Id="rId14" Type="http://schemas.openxmlformats.org/officeDocument/2006/relationships/slide" Target="slide21.xml"/></Relationships>
</file>

<file path=ppt/slides/_rels/slide9.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20.xml"/><Relationship Id="rId3" Type="http://schemas.openxmlformats.org/officeDocument/2006/relationships/slide" Target="slide10.xml"/><Relationship Id="rId7" Type="http://schemas.openxmlformats.org/officeDocument/2006/relationships/slide" Target="slide14.xml"/><Relationship Id="rId12" Type="http://schemas.openxmlformats.org/officeDocument/2006/relationships/slide" Target="slide19.xml"/><Relationship Id="rId2" Type="http://schemas.openxmlformats.org/officeDocument/2006/relationships/slide" Target="slide7.xml"/><Relationship Id="rId1" Type="http://schemas.openxmlformats.org/officeDocument/2006/relationships/slideLayout" Target="../slideLayouts/slideLayout14.xml"/><Relationship Id="rId6" Type="http://schemas.openxmlformats.org/officeDocument/2006/relationships/slide" Target="slide13.xml"/><Relationship Id="rId11" Type="http://schemas.openxmlformats.org/officeDocument/2006/relationships/slide" Target="slide18.xml"/><Relationship Id="rId5" Type="http://schemas.openxmlformats.org/officeDocument/2006/relationships/slide" Target="slide12.xml"/><Relationship Id="rId15" Type="http://schemas.openxmlformats.org/officeDocument/2006/relationships/slide" Target="slide2.xml"/><Relationship Id="rId10" Type="http://schemas.openxmlformats.org/officeDocument/2006/relationships/slide" Target="slide17.xml"/><Relationship Id="rId4" Type="http://schemas.openxmlformats.org/officeDocument/2006/relationships/slide" Target="slide11.xml"/><Relationship Id="rId9" Type="http://schemas.openxmlformats.org/officeDocument/2006/relationships/slide" Target="slide16.xml"/><Relationship Id="rId14" Type="http://schemas.openxmlformats.org/officeDocument/2006/relationships/slide" Target="slide21.xml"/></Relationships>
</file>

<file path=ppt/slides/_rels/slide10.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2" Type="http://schemas.openxmlformats.org/officeDocument/2006/relationships/notesSlide" Target="../notesSlides/notesSlide4.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1.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2" Type="http://schemas.openxmlformats.org/officeDocument/2006/relationships/notesSlide" Target="../notesSlides/notesSlide5.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0.png"/><Relationship Id="rId2" Type="http://schemas.openxmlformats.org/officeDocument/2006/relationships/notesSlide" Target="../notesSlides/notesSlide6.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3.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1.png"/><Relationship Id="rId2" Type="http://schemas.openxmlformats.org/officeDocument/2006/relationships/notesSlide" Target="../notesSlides/notesSlide7.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4.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2.png"/><Relationship Id="rId2" Type="http://schemas.openxmlformats.org/officeDocument/2006/relationships/notesSlide" Target="../notesSlides/notesSlide8.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5.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3.png"/><Relationship Id="rId2" Type="http://schemas.openxmlformats.org/officeDocument/2006/relationships/notesSlide" Target="../notesSlides/notesSlide9.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6.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4.png"/><Relationship Id="rId2" Type="http://schemas.openxmlformats.org/officeDocument/2006/relationships/notesSlide" Target="../notesSlides/notesSlide10.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7.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5.png"/><Relationship Id="rId2" Type="http://schemas.openxmlformats.org/officeDocument/2006/relationships/notesSlide" Target="../notesSlides/notesSlide11.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8.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6.png"/><Relationship Id="rId2" Type="http://schemas.openxmlformats.org/officeDocument/2006/relationships/notesSlide" Target="../notesSlides/notesSlide12.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19.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7.png"/><Relationship Id="rId2" Type="http://schemas.openxmlformats.org/officeDocument/2006/relationships/notesSlide" Target="../notesSlides/notesSlide13.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20.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8.png"/><Relationship Id="rId2" Type="http://schemas.openxmlformats.org/officeDocument/2006/relationships/notesSlide" Target="../notesSlides/notesSlide14.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21.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19.xml"/><Relationship Id="rId3" Type="http://schemas.openxmlformats.org/officeDocument/2006/relationships/slide" Target="slide7.xml"/><Relationship Id="rId7" Type="http://schemas.openxmlformats.org/officeDocument/2006/relationships/slide" Target="slide13.xml"/><Relationship Id="rId12" Type="http://schemas.openxmlformats.org/officeDocument/2006/relationships/slide" Target="slide18.xml"/><Relationship Id="rId17" Type="http://schemas.openxmlformats.org/officeDocument/2006/relationships/image" Target="../media/image19.png"/><Relationship Id="rId2" Type="http://schemas.openxmlformats.org/officeDocument/2006/relationships/notesSlide" Target="../notesSlides/notesSlide15.xml"/><Relationship Id="rId16" Type="http://schemas.openxmlformats.org/officeDocument/2006/relationships/slide" Target="slide2.xml"/><Relationship Id="rId1" Type="http://schemas.openxmlformats.org/officeDocument/2006/relationships/slideLayout" Target="../slideLayouts/slideLayout10.xml"/><Relationship Id="rId6" Type="http://schemas.openxmlformats.org/officeDocument/2006/relationships/slide" Target="slide12.xml"/><Relationship Id="rId11" Type="http://schemas.openxmlformats.org/officeDocument/2006/relationships/slide" Target="slide17.xml"/><Relationship Id="rId5" Type="http://schemas.openxmlformats.org/officeDocument/2006/relationships/slide" Target="slide11.xml"/><Relationship Id="rId15" Type="http://schemas.openxmlformats.org/officeDocument/2006/relationships/slide" Target="slide21.xml"/><Relationship Id="rId10" Type="http://schemas.openxmlformats.org/officeDocument/2006/relationships/slide" Target="slide16.xml"/><Relationship Id="rId4" Type="http://schemas.openxmlformats.org/officeDocument/2006/relationships/slide" Target="slide10.xml"/><Relationship Id="rId9" Type="http://schemas.openxmlformats.org/officeDocument/2006/relationships/slide" Target="slide15.xml"/><Relationship Id="rId14" Type="http://schemas.openxmlformats.org/officeDocument/2006/relationships/slide" Target="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5CAC3CC-4038-534F-A5E4-BC24B4AF81B7}"/>
              </a:ext>
            </a:extLst>
          </p:cNvPr>
          <p:cNvSpPr>
            <a:spLocks noGrp="1"/>
          </p:cNvSpPr>
          <p:nvPr>
            <p:ph type="title"/>
          </p:nvPr>
        </p:nvSpPr>
        <p:spPr/>
        <p:txBody>
          <a:bodyPr>
            <a:normAutofit fontScale="90000"/>
          </a:bodyPr>
          <a:lstStyle/>
          <a:p>
            <a:r>
              <a:rPr lang="en-GB">
                <a:latin typeface="Arial"/>
                <a:cs typeface="Arial"/>
              </a:rPr>
              <a:t>WDES (Workforce Disability Equality Standard) </a:t>
            </a:r>
            <a:br>
              <a:rPr lang="en-GB">
                <a:latin typeface="Arial"/>
                <a:cs typeface="Arial"/>
              </a:rPr>
            </a:br>
            <a:r>
              <a:rPr lang="en-GB">
                <a:latin typeface="Arial"/>
                <a:cs typeface="Arial"/>
              </a:rPr>
              <a:t>Report 2025 - 2026</a:t>
            </a:r>
          </a:p>
        </p:txBody>
      </p:sp>
    </p:spTree>
    <p:extLst>
      <p:ext uri="{BB962C8B-B14F-4D97-AF65-F5344CB8AC3E}">
        <p14:creationId xmlns:p14="http://schemas.microsoft.com/office/powerpoint/2010/main" val="83097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ED4A1-523F-6AA7-25A3-F382B7E03B83}"/>
            </a:ext>
          </a:extLst>
        </p:cNvPr>
        <p:cNvGrpSpPr/>
        <p:nvPr/>
      </p:nvGrpSpPr>
      <p:grpSpPr>
        <a:xfrm>
          <a:off x="0" y="0"/>
          <a:ext cx="0" cy="0"/>
          <a:chOff x="0" y="0"/>
          <a:chExt cx="0" cy="0"/>
        </a:xfrm>
      </p:grpSpPr>
      <p:sp>
        <p:nvSpPr>
          <p:cNvPr id="3076" name="Text Box 4">
            <a:extLst>
              <a:ext uri="{FF2B5EF4-FFF2-40B4-BE49-F238E27FC236}">
                <a16:creationId xmlns:a16="http://schemas.microsoft.com/office/drawing/2014/main" id="{17A8ACCA-6D4D-D8A7-6A8E-D0D1D6E5BD5C}"/>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10" name="TextBox 9">
            <a:extLst>
              <a:ext uri="{FF2B5EF4-FFF2-40B4-BE49-F238E27FC236}">
                <a16:creationId xmlns:a16="http://schemas.microsoft.com/office/drawing/2014/main" id="{0B97BA40-FED7-BE21-99D3-0B2276CDC638}"/>
              </a:ext>
            </a:extLst>
          </p:cNvPr>
          <p:cNvSpPr txBox="1"/>
          <p:nvPr/>
        </p:nvSpPr>
        <p:spPr>
          <a:xfrm>
            <a:off x="394447" y="635785"/>
            <a:ext cx="9412162" cy="461665"/>
          </a:xfrm>
          <a:prstGeom prst="rect">
            <a:avLst/>
          </a:prstGeom>
          <a:noFill/>
        </p:spPr>
        <p:txBody>
          <a:bodyPr wrap="square" lIns="91440" tIns="45720" rIns="91440" bIns="45720" rtlCol="0" anchor="t">
            <a:spAutoFit/>
          </a:bodyPr>
          <a:lstStyle/>
          <a:p>
            <a:r>
              <a:rPr lang="en-GB" sz="2400" b="1">
                <a:solidFill>
                  <a:srgbClr val="0070C0"/>
                </a:solidFill>
                <a:latin typeface="Arial"/>
                <a:ea typeface="Calibri"/>
                <a:cs typeface="Arial"/>
              </a:rPr>
              <a:t>Contents</a:t>
            </a:r>
          </a:p>
        </p:txBody>
      </p:sp>
      <p:graphicFrame>
        <p:nvGraphicFramePr>
          <p:cNvPr id="2" name="Table 1">
            <a:extLst>
              <a:ext uri="{FF2B5EF4-FFF2-40B4-BE49-F238E27FC236}">
                <a16:creationId xmlns:a16="http://schemas.microsoft.com/office/drawing/2014/main" id="{8D074CB9-E5D0-65AF-7B10-C2959C0BF441}"/>
              </a:ext>
            </a:extLst>
          </p:cNvPr>
          <p:cNvGraphicFramePr>
            <a:graphicFrameLocks noGrp="1"/>
          </p:cNvGraphicFramePr>
          <p:nvPr>
            <p:extLst>
              <p:ext uri="{D42A27DB-BD31-4B8C-83A1-F6EECF244321}">
                <p14:modId xmlns:p14="http://schemas.microsoft.com/office/powerpoint/2010/main" val="2776141432"/>
              </p:ext>
            </p:extLst>
          </p:nvPr>
        </p:nvGraphicFramePr>
        <p:xfrm>
          <a:off x="394447" y="1116240"/>
          <a:ext cx="11540380" cy="5175250"/>
        </p:xfrm>
        <a:graphic>
          <a:graphicData uri="http://schemas.openxmlformats.org/drawingml/2006/table">
            <a:tbl>
              <a:tblPr firstRow="1" bandRow="1">
                <a:tableStyleId>{5C22544A-7EE6-4342-B048-85BDC9FD1C3A}</a:tableStyleId>
              </a:tblPr>
              <a:tblGrid>
                <a:gridCol w="1529007">
                  <a:extLst>
                    <a:ext uri="{9D8B030D-6E8A-4147-A177-3AD203B41FA5}">
                      <a16:colId xmlns:a16="http://schemas.microsoft.com/office/drawing/2014/main" val="1991739596"/>
                    </a:ext>
                  </a:extLst>
                </a:gridCol>
                <a:gridCol w="10011373">
                  <a:extLst>
                    <a:ext uri="{9D8B030D-6E8A-4147-A177-3AD203B41FA5}">
                      <a16:colId xmlns:a16="http://schemas.microsoft.com/office/drawing/2014/main" val="1211398364"/>
                    </a:ext>
                  </a:extLst>
                </a:gridCol>
              </a:tblGrid>
              <a:tr h="3193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3" action="ppaction://hlinksldjump">
                            <a:extLst>
                              <a:ext uri="{A12FA001-AC4F-418D-AE19-62706E023703}">
                                <ahyp:hlinkClr xmlns:ahyp="http://schemas.microsoft.com/office/drawing/2018/hyperlinkcolor" val="tx"/>
                              </a:ext>
                            </a:extLst>
                          </a:hlinkClick>
                        </a:rPr>
                        <a:t>Introduction</a:t>
                      </a:r>
                      <a:endParaRPr lang="en-GB" sz="1050" b="1" i="0" u="none" strike="noStrike">
                        <a:solidFill>
                          <a:schemeClr val="bg1"/>
                        </a:solidFill>
                        <a:effectLst/>
                        <a:latin typeface="Arial"/>
                        <a:ea typeface="Calibri" panose="020F0502020204030204" pitchFamily="34" charset="0"/>
                        <a:cs typeface="Arial"/>
                      </a:endParaRPr>
                    </a:p>
                    <a:p>
                      <a:pPr algn="l"/>
                      <a:endParaRPr lang="en-GB" sz="1050" b="1">
                        <a:solidFill>
                          <a:schemeClr val="bg1"/>
                        </a:solidFill>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a:cs typeface="Arial"/>
                        </a:rPr>
                        <a:t>Equality Diversity Inclusion and Engagement Manager</a:t>
                      </a:r>
                      <a:endParaRPr lang="en-GB" sz="1050" b="1" i="0" u="none" strike="noStrike">
                        <a:solidFill>
                          <a:schemeClr val="bg1"/>
                        </a:solidFill>
                        <a:effectLst/>
                        <a:latin typeface="Arial"/>
                        <a:ea typeface="Calibri"/>
                        <a:cs typeface="Arial"/>
                      </a:endParaRPr>
                    </a:p>
                  </a:txBody>
                  <a:tcPr>
                    <a:solidFill>
                      <a:schemeClr val="accent1"/>
                    </a:solidFill>
                  </a:tcPr>
                </a:tc>
                <a:extLst>
                  <a:ext uri="{0D108BD9-81ED-4DB2-BD59-A6C34878D82A}">
                    <a16:rowId xmlns:a16="http://schemas.microsoft.com/office/drawing/2014/main" val="2634637810"/>
                  </a:ext>
                </a:extLst>
              </a:tr>
              <a:tr h="3193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4" action="ppaction://hlinksldjump">
                            <a:extLst>
                              <a:ext uri="{A12FA001-AC4F-418D-AE19-62706E023703}">
                                <ahyp:hlinkClr xmlns:ahyp="http://schemas.microsoft.com/office/drawing/2018/hyperlinkcolor" val="tx"/>
                              </a:ext>
                            </a:extLst>
                          </a:hlinkClick>
                        </a:rPr>
                        <a:t>WDES Indicator 1</a:t>
                      </a:r>
                      <a:endParaRPr lang="en-GB" sz="1050" b="1" i="0" u="none" strike="noStrike">
                        <a:solidFill>
                          <a:schemeClr val="bg1"/>
                        </a:solidFill>
                        <a:effectLst/>
                        <a:latin typeface="Arial"/>
                        <a:ea typeface="Calibri" panose="020F0502020204030204" pitchFamily="34" charset="0"/>
                        <a:cs typeface="Arial"/>
                      </a:endParaRPr>
                    </a:p>
                    <a:p>
                      <a:pPr algn="l"/>
                      <a:endParaRPr lang="en-GB" sz="1050" b="1">
                        <a:solidFill>
                          <a:schemeClr val="bg1"/>
                        </a:solidFill>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a:cs typeface="Arial"/>
                        </a:rPr>
                        <a:t>Headcount</a:t>
                      </a:r>
                      <a:endParaRPr lang="en-GB" sz="1050" b="1" i="0" u="none" strike="noStrike">
                        <a:solidFill>
                          <a:schemeClr val="bg1"/>
                        </a:solidFill>
                        <a:effectLst/>
                        <a:latin typeface="Arial"/>
                        <a:ea typeface="Calibri"/>
                        <a:cs typeface="Arial"/>
                      </a:endParaRPr>
                    </a:p>
                  </a:txBody>
                  <a:tcPr>
                    <a:solidFill>
                      <a:schemeClr val="accent1"/>
                    </a:solidFill>
                  </a:tcPr>
                </a:tc>
                <a:extLst>
                  <a:ext uri="{0D108BD9-81ED-4DB2-BD59-A6C34878D82A}">
                    <a16:rowId xmlns:a16="http://schemas.microsoft.com/office/drawing/2014/main" val="1140664603"/>
                  </a:ext>
                </a:extLst>
              </a:tr>
              <a:tr h="3193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5" action="ppaction://hlinksldjump">
                            <a:extLst>
                              <a:ext uri="{A12FA001-AC4F-418D-AE19-62706E023703}">
                                <ahyp:hlinkClr xmlns:ahyp="http://schemas.microsoft.com/office/drawing/2018/hyperlinkcolor" val="tx"/>
                              </a:ext>
                            </a:extLst>
                          </a:hlinkClick>
                        </a:rPr>
                        <a:t>WDES Indicator 2</a:t>
                      </a:r>
                      <a:endParaRPr lang="en-GB" sz="1050" b="1" i="0" u="none" strike="noStrike">
                        <a:solidFill>
                          <a:schemeClr val="bg1"/>
                        </a:solidFill>
                        <a:effectLst/>
                        <a:latin typeface="Arial"/>
                        <a:ea typeface="Calibri" panose="020F0502020204030204" pitchFamily="34" charset="0"/>
                        <a:cs typeface="Arial"/>
                      </a:endParaRPr>
                    </a:p>
                    <a:p>
                      <a:pPr algn="l"/>
                      <a:endParaRPr lang="en-GB" sz="1050" b="1">
                        <a:solidFill>
                          <a:schemeClr val="bg1"/>
                        </a:solidFill>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a:cs typeface="Arial"/>
                        </a:rPr>
                        <a:t>Recruitment</a:t>
                      </a:r>
                      <a:endParaRPr lang="en-GB" sz="1050" b="1" i="0" u="none" strike="noStrike">
                        <a:solidFill>
                          <a:schemeClr val="bg1"/>
                        </a:solidFill>
                        <a:effectLst/>
                        <a:latin typeface="Arial"/>
                        <a:ea typeface="Calibri"/>
                        <a:cs typeface="Arial"/>
                      </a:endParaRPr>
                    </a:p>
                  </a:txBody>
                  <a:tcPr>
                    <a:solidFill>
                      <a:schemeClr val="accent1"/>
                    </a:solidFill>
                  </a:tcPr>
                </a:tc>
                <a:extLst>
                  <a:ext uri="{0D108BD9-81ED-4DB2-BD59-A6C34878D82A}">
                    <a16:rowId xmlns:a16="http://schemas.microsoft.com/office/drawing/2014/main" val="3031478205"/>
                  </a:ext>
                </a:extLst>
              </a:tr>
              <a:tr h="3193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6" action="ppaction://hlinksldjump">
                            <a:extLst>
                              <a:ext uri="{A12FA001-AC4F-418D-AE19-62706E023703}">
                                <ahyp:hlinkClr xmlns:ahyp="http://schemas.microsoft.com/office/drawing/2018/hyperlinkcolor" val="tx"/>
                              </a:ext>
                            </a:extLst>
                          </a:hlinkClick>
                        </a:rPr>
                        <a:t>WDES Indicator 3</a:t>
                      </a:r>
                      <a:endParaRPr lang="en-GB" sz="1050" b="1" i="0" u="none" strike="noStrike">
                        <a:solidFill>
                          <a:schemeClr val="bg1"/>
                        </a:solidFill>
                        <a:effectLst/>
                        <a:latin typeface="Arial"/>
                        <a:ea typeface="Calibri" panose="020F0502020204030204" pitchFamily="34" charset="0"/>
                        <a:cs typeface="Arial"/>
                      </a:endParaRPr>
                    </a:p>
                    <a:p>
                      <a:pPr algn="l"/>
                      <a:endParaRPr lang="en-GB" sz="1050" b="1">
                        <a:solidFill>
                          <a:schemeClr val="bg1"/>
                        </a:solidFill>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a:cs typeface="Arial"/>
                        </a:rPr>
                        <a:t>Disciplinary </a:t>
                      </a:r>
                      <a:endParaRPr lang="en-GB" sz="1050" b="1" i="0" u="none" strike="noStrike">
                        <a:solidFill>
                          <a:schemeClr val="bg1"/>
                        </a:solidFill>
                        <a:effectLst/>
                        <a:latin typeface="Arial"/>
                        <a:ea typeface="Calibri"/>
                        <a:cs typeface="Arial"/>
                      </a:endParaRPr>
                    </a:p>
                  </a:txBody>
                  <a:tcPr>
                    <a:solidFill>
                      <a:schemeClr val="accent1"/>
                    </a:solidFill>
                  </a:tcPr>
                </a:tc>
                <a:extLst>
                  <a:ext uri="{0D108BD9-81ED-4DB2-BD59-A6C34878D82A}">
                    <a16:rowId xmlns:a16="http://schemas.microsoft.com/office/drawing/2014/main" val="4073117368"/>
                  </a:ext>
                </a:extLst>
              </a:tr>
              <a:tr h="3193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7" action="ppaction://hlinksldjump">
                            <a:extLst>
                              <a:ext uri="{A12FA001-AC4F-418D-AE19-62706E023703}">
                                <ahyp:hlinkClr xmlns:ahyp="http://schemas.microsoft.com/office/drawing/2018/hyperlinkcolor" val="tx"/>
                              </a:ext>
                            </a:extLst>
                          </a:hlinkClick>
                        </a:rPr>
                        <a:t>WDES Indicator 4a</a:t>
                      </a:r>
                      <a:endParaRPr lang="en-GB" sz="1050" b="1" i="0" u="none" strike="noStrike">
                        <a:solidFill>
                          <a:schemeClr val="bg1"/>
                        </a:solidFill>
                        <a:effectLst/>
                        <a:latin typeface="Arial"/>
                        <a:ea typeface="Calibri" panose="020F0502020204030204" pitchFamily="34" charset="0"/>
                        <a:cs typeface="Arial"/>
                      </a:endParaRPr>
                    </a:p>
                    <a:p>
                      <a:pPr algn="l"/>
                      <a:endParaRPr lang="en-GB" sz="1050" b="1">
                        <a:solidFill>
                          <a:schemeClr val="bg1"/>
                        </a:solidFill>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a:cs typeface="Arial"/>
                        </a:rPr>
                        <a:t>In the last 12 months, percentage of staff experiencing harassment, bullying or abuse from Patients/service users, their relatives or other members of the public</a:t>
                      </a:r>
                      <a:endParaRPr lang="en-GB" sz="1050" b="1" i="0" u="none" strike="noStrike">
                        <a:solidFill>
                          <a:schemeClr val="bg1"/>
                        </a:solidFill>
                        <a:effectLst/>
                        <a:latin typeface="Arial"/>
                        <a:ea typeface="Calibri"/>
                        <a:cs typeface="Arial"/>
                      </a:endParaRPr>
                    </a:p>
                  </a:txBody>
                  <a:tcPr>
                    <a:solidFill>
                      <a:schemeClr val="accent1"/>
                    </a:solidFill>
                  </a:tcPr>
                </a:tc>
                <a:extLst>
                  <a:ext uri="{0D108BD9-81ED-4DB2-BD59-A6C34878D82A}">
                    <a16:rowId xmlns:a16="http://schemas.microsoft.com/office/drawing/2014/main" val="2429583836"/>
                  </a:ext>
                </a:extLst>
              </a:tr>
              <a:tr h="3193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8" action="ppaction://hlinksldjump">
                            <a:extLst>
                              <a:ext uri="{A12FA001-AC4F-418D-AE19-62706E023703}">
                                <ahyp:hlinkClr xmlns:ahyp="http://schemas.microsoft.com/office/drawing/2018/hyperlinkcolor" val="tx"/>
                              </a:ext>
                            </a:extLst>
                          </a:hlinkClick>
                        </a:rPr>
                        <a:t>WDES Indicator 4b</a:t>
                      </a:r>
                      <a:endParaRPr lang="en-GB" sz="1050" b="1" i="0" u="none" strike="noStrike">
                        <a:solidFill>
                          <a:schemeClr val="bg1"/>
                        </a:solidFill>
                        <a:effectLst/>
                        <a:latin typeface="Arial"/>
                        <a:ea typeface="Calibri" panose="020F0502020204030204" pitchFamily="34" charset="0"/>
                        <a:cs typeface="Arial"/>
                      </a:endParaRPr>
                    </a:p>
                    <a:p>
                      <a:pPr algn="l"/>
                      <a:endParaRPr lang="en-GB" sz="1050" b="1">
                        <a:solidFill>
                          <a:schemeClr val="bg1"/>
                        </a:solidFill>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a:cs typeface="Arial"/>
                        </a:rPr>
                        <a:t>In the last 12 months, percentage of staff experiencing harassment, bullying or abuse from managers</a:t>
                      </a:r>
                      <a:endParaRPr lang="en-GB" sz="1050" b="1" i="0" u="none" strike="noStrike">
                        <a:solidFill>
                          <a:schemeClr val="bg1"/>
                        </a:solidFill>
                        <a:effectLst/>
                        <a:latin typeface="Arial"/>
                        <a:ea typeface="Calibri"/>
                        <a:cs typeface="Arial"/>
                      </a:endParaRPr>
                    </a:p>
                  </a:txBody>
                  <a:tcPr>
                    <a:solidFill>
                      <a:schemeClr val="accent1"/>
                    </a:solidFill>
                  </a:tcPr>
                </a:tc>
                <a:extLst>
                  <a:ext uri="{0D108BD9-81ED-4DB2-BD59-A6C34878D82A}">
                    <a16:rowId xmlns:a16="http://schemas.microsoft.com/office/drawing/2014/main" val="591751491"/>
                  </a:ext>
                </a:extLst>
              </a:tr>
              <a:tr h="3193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9" action="ppaction://hlinksldjump">
                            <a:extLst>
                              <a:ext uri="{A12FA001-AC4F-418D-AE19-62706E023703}">
                                <ahyp:hlinkClr xmlns:ahyp="http://schemas.microsoft.com/office/drawing/2018/hyperlinkcolor" val="tx"/>
                              </a:ext>
                            </a:extLst>
                          </a:hlinkClick>
                        </a:rPr>
                        <a:t>WDES Indicator 4c</a:t>
                      </a:r>
                      <a:endParaRPr lang="en-GB" sz="1050" b="1" i="0" u="none" strike="noStrike">
                        <a:solidFill>
                          <a:schemeClr val="bg1"/>
                        </a:solidFill>
                        <a:effectLst/>
                        <a:latin typeface="Arial"/>
                        <a:ea typeface="Calibri" panose="020F0502020204030204" pitchFamily="34" charset="0"/>
                        <a:cs typeface="Arial"/>
                      </a:endParaRPr>
                    </a:p>
                    <a:p>
                      <a:pPr algn="l"/>
                      <a:endParaRPr lang="en-GB" sz="1050" b="1">
                        <a:solidFill>
                          <a:schemeClr val="bg1"/>
                        </a:solidFill>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rPr>
                        <a:t>In the last 12 months, percentage of staff experiencing harassment, bullying or abuse from colleagues</a:t>
                      </a:r>
                      <a:endParaRPr lang="en-GB" sz="1050" b="1" i="0" u="none" strike="noStrike">
                        <a:solidFill>
                          <a:schemeClr val="bg1"/>
                        </a:solidFill>
                        <a:effectLst/>
                        <a:latin typeface="Arial"/>
                        <a:ea typeface="Calibri" panose="020F0502020204030204" pitchFamily="34" charset="0"/>
                        <a:cs typeface="Arial"/>
                      </a:endParaRPr>
                    </a:p>
                    <a:p>
                      <a:endParaRPr lang="en-GB" sz="1050" b="1">
                        <a:solidFill>
                          <a:schemeClr val="bg1"/>
                        </a:solidFill>
                        <a:latin typeface="Arial"/>
                        <a:ea typeface="Calibri" panose="020F0502020204030204" pitchFamily="34" charset="0"/>
                        <a:cs typeface="Arial"/>
                      </a:endParaRPr>
                    </a:p>
                  </a:txBody>
                  <a:tcPr>
                    <a:solidFill>
                      <a:schemeClr val="accent1"/>
                    </a:solidFill>
                  </a:tcPr>
                </a:tc>
                <a:extLst>
                  <a:ext uri="{0D108BD9-81ED-4DB2-BD59-A6C34878D82A}">
                    <a16:rowId xmlns:a16="http://schemas.microsoft.com/office/drawing/2014/main" val="1111462087"/>
                  </a:ext>
                </a:extLst>
              </a:tr>
              <a:tr h="31937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10" action="ppaction://hlinksldjump">
                            <a:extLst>
                              <a:ext uri="{A12FA001-AC4F-418D-AE19-62706E023703}">
                                <ahyp:hlinkClr xmlns:ahyp="http://schemas.microsoft.com/office/drawing/2018/hyperlinkcolor" val="tx"/>
                              </a:ext>
                            </a:extLst>
                          </a:hlinkClick>
                        </a:rPr>
                        <a:t>WDES Indicator 4d</a:t>
                      </a:r>
                      <a:endParaRPr lang="en-GB" sz="1050" b="1" i="0" u="none" strike="noStrike">
                        <a:solidFill>
                          <a:schemeClr val="bg1"/>
                        </a:solidFill>
                        <a:effectLst/>
                        <a:latin typeface="Arial"/>
                        <a:ea typeface="Calibri" panose="020F0502020204030204" pitchFamily="34" charset="0"/>
                        <a:cs typeface="Arial"/>
                      </a:endParaRPr>
                    </a:p>
                    <a:p>
                      <a:pPr algn="l"/>
                      <a:endParaRPr lang="en-GB" sz="1050" b="1">
                        <a:solidFill>
                          <a:schemeClr val="bg1"/>
                        </a:solidFill>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rPr>
                        <a:t>In the last 12 months, percentage of staff experiencing harassment, bullying or abuse they or their colleague reported it</a:t>
                      </a:r>
                      <a:endParaRPr lang="en-GB" sz="1050" b="1" i="0" u="none" strike="noStrike">
                        <a:solidFill>
                          <a:schemeClr val="bg1"/>
                        </a:solidFill>
                        <a:effectLst/>
                        <a:latin typeface="Arial"/>
                        <a:ea typeface="Calibri" panose="020F0502020204030204" pitchFamily="34" charset="0"/>
                        <a:cs typeface="Arial"/>
                      </a:endParaRPr>
                    </a:p>
                    <a:p>
                      <a:endParaRPr lang="en-GB" sz="1050" b="1">
                        <a:solidFill>
                          <a:schemeClr val="bg1"/>
                        </a:solidFill>
                        <a:latin typeface="Arial"/>
                        <a:ea typeface="Calibri" panose="020F0502020204030204" pitchFamily="34" charset="0"/>
                        <a:cs typeface="Arial"/>
                      </a:endParaRPr>
                    </a:p>
                  </a:txBody>
                  <a:tcPr>
                    <a:solidFill>
                      <a:schemeClr val="accent1"/>
                    </a:solidFill>
                  </a:tcPr>
                </a:tc>
                <a:extLst>
                  <a:ext uri="{0D108BD9-81ED-4DB2-BD59-A6C34878D82A}">
                    <a16:rowId xmlns:a16="http://schemas.microsoft.com/office/drawing/2014/main" val="4156575930"/>
                  </a:ext>
                </a:extLst>
              </a:tr>
              <a:tr h="20604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hlinkClick r:id="rId11" action="ppaction://hlinksldjump">
                            <a:extLst>
                              <a:ext uri="{A12FA001-AC4F-418D-AE19-62706E023703}">
                                <ahyp:hlinkClr xmlns:ahyp="http://schemas.microsoft.com/office/drawing/2018/hyperlinkcolor" val="tx"/>
                              </a:ext>
                            </a:extLst>
                          </a:hlinkClick>
                        </a:rPr>
                        <a:t>WDES Indicator 5</a:t>
                      </a:r>
                      <a:endParaRPr lang="en-GB" sz="1050" b="1" i="0" u="none" strike="noStrike">
                        <a:solidFill>
                          <a:schemeClr val="bg1"/>
                        </a:solidFill>
                        <a:effectLst/>
                        <a:latin typeface="Arial"/>
                        <a:ea typeface="Calibri" panose="020F0502020204030204" pitchFamily="34" charset="0"/>
                        <a:cs typeface="Arial"/>
                      </a:endParaRPr>
                    </a:p>
                  </a:txBody>
                  <a:tcPr>
                    <a:solidFill>
                      <a:schemeClr val="tx2"/>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1050" b="1">
                          <a:solidFill>
                            <a:schemeClr val="bg1"/>
                          </a:solidFill>
                          <a:latin typeface="Arial"/>
                          <a:ea typeface="Calibri" panose="020F0502020204030204" pitchFamily="34" charset="0"/>
                          <a:cs typeface="Arial"/>
                        </a:rPr>
                        <a:t>The percentage of staff who believed that their organisation provided equal opportunities for career progression or promotion   </a:t>
                      </a:r>
                    </a:p>
                  </a:txBody>
                  <a:tcPr marL="6350" marR="6350" marT="6350" marB="0" anchor="ctr">
                    <a:solidFill>
                      <a:schemeClr val="accent1"/>
                    </a:solidFill>
                  </a:tcPr>
                </a:tc>
                <a:extLst>
                  <a:ext uri="{0D108BD9-81ED-4DB2-BD59-A6C34878D82A}">
                    <a16:rowId xmlns:a16="http://schemas.microsoft.com/office/drawing/2014/main" val="1683822982"/>
                  </a:ext>
                </a:extLst>
              </a:tr>
              <a:tr h="257558">
                <a:tc>
                  <a:txBody>
                    <a:bodyPr/>
                    <a:lstStyle/>
                    <a:p>
                      <a:pPr marL="85725" indent="0" algn="l" fontAlgn="ctr"/>
                      <a:r>
                        <a:rPr lang="en-GB" sz="1050" b="1" i="0" u="none" strike="noStrike">
                          <a:solidFill>
                            <a:schemeClr val="bg1"/>
                          </a:solidFill>
                          <a:effectLst/>
                          <a:latin typeface="Arial"/>
                          <a:ea typeface="Calibri" panose="020F0502020204030204" pitchFamily="34" charset="0"/>
                          <a:cs typeface="Arial"/>
                          <a:hlinkClick r:id="rId12" action="ppaction://hlinksldjump">
                            <a:extLst>
                              <a:ext uri="{A12FA001-AC4F-418D-AE19-62706E023703}">
                                <ahyp:hlinkClr xmlns:ahyp="http://schemas.microsoft.com/office/drawing/2018/hyperlinkcolor" val="tx"/>
                              </a:ext>
                            </a:extLst>
                          </a:hlinkClick>
                        </a:rPr>
                        <a:t>WDES Indicator 6</a:t>
                      </a:r>
                      <a:endParaRPr lang="en-GB" sz="1050" b="1" i="0" u="none" strike="noStrike">
                        <a:solidFill>
                          <a:schemeClr val="bg1"/>
                        </a:solidFill>
                        <a:effectLst/>
                        <a:latin typeface="Arial"/>
                        <a:ea typeface="Calibri" panose="020F0502020204030204" pitchFamily="34" charset="0"/>
                        <a:cs typeface="Arial"/>
                      </a:endParaRPr>
                    </a:p>
                    <a:p>
                      <a:pPr algn="l" fontAlgn="ct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tx2"/>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1050" b="1" u="none" strike="noStrike">
                          <a:solidFill>
                            <a:schemeClr val="bg1"/>
                          </a:solidFill>
                          <a:effectLst/>
                          <a:latin typeface="Arial"/>
                          <a:ea typeface="Calibri" panose="020F0502020204030204" pitchFamily="34" charset="0"/>
                          <a:cs typeface="Arial"/>
                        </a:rPr>
                        <a:t>Percentage of disabled staff compared to non-disabled staff saying that they have felt pressure from their manager to come to work, despite not feeling well enough to perform their duties.</a:t>
                      </a: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accent1"/>
                    </a:solidFill>
                  </a:tcPr>
                </a:tc>
                <a:extLst>
                  <a:ext uri="{0D108BD9-81ED-4DB2-BD59-A6C34878D82A}">
                    <a16:rowId xmlns:a16="http://schemas.microsoft.com/office/drawing/2014/main" val="2516424585"/>
                  </a:ext>
                </a:extLst>
              </a:tr>
              <a:tr h="257558">
                <a:tc>
                  <a:txBody>
                    <a:bodyPr/>
                    <a:lstStyle/>
                    <a:p>
                      <a:pPr marL="85725" indent="0" algn="l" fontAlgn="ctr"/>
                      <a:r>
                        <a:rPr lang="en-GB" sz="1050" b="1" i="0" u="none" strike="noStrike">
                          <a:solidFill>
                            <a:schemeClr val="bg1"/>
                          </a:solidFill>
                          <a:effectLst/>
                          <a:latin typeface="Arial"/>
                          <a:ea typeface="Calibri" panose="020F0502020204030204" pitchFamily="34" charset="0"/>
                          <a:cs typeface="Arial"/>
                          <a:hlinkClick r:id="rId13" action="ppaction://hlinksldjump">
                            <a:extLst>
                              <a:ext uri="{A12FA001-AC4F-418D-AE19-62706E023703}">
                                <ahyp:hlinkClr xmlns:ahyp="http://schemas.microsoft.com/office/drawing/2018/hyperlinkcolor" val="tx"/>
                              </a:ext>
                            </a:extLst>
                          </a:hlinkClick>
                        </a:rPr>
                        <a:t>WDES Indicator 7</a:t>
                      </a:r>
                      <a:endParaRPr lang="en-GB" sz="1050" b="1" i="0" u="none" strike="noStrike">
                        <a:solidFill>
                          <a:schemeClr val="bg1"/>
                        </a:solidFill>
                        <a:effectLst/>
                        <a:latin typeface="Arial"/>
                        <a:ea typeface="Calibri" panose="020F0502020204030204" pitchFamily="34" charset="0"/>
                        <a:cs typeface="Arial"/>
                      </a:endParaRPr>
                    </a:p>
                    <a:p>
                      <a:pPr algn="l" fontAlgn="ct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tx2"/>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1050" b="1">
                          <a:solidFill>
                            <a:schemeClr val="bg1"/>
                          </a:solidFill>
                          <a:latin typeface="Arial"/>
                          <a:ea typeface="Calibri" panose="020F0502020204030204" pitchFamily="34" charset="0"/>
                          <a:cs typeface="Arial"/>
                        </a:rPr>
                        <a:t>The percentage of staff who were satisfied with the extent to which their organisation values their work</a:t>
                      </a: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accent1"/>
                    </a:solidFill>
                  </a:tcPr>
                </a:tc>
                <a:extLst>
                  <a:ext uri="{0D108BD9-81ED-4DB2-BD59-A6C34878D82A}">
                    <a16:rowId xmlns:a16="http://schemas.microsoft.com/office/drawing/2014/main" val="2407135334"/>
                  </a:ext>
                </a:extLst>
              </a:tr>
              <a:tr h="257558">
                <a:tc>
                  <a:txBody>
                    <a:bodyPr/>
                    <a:lstStyle/>
                    <a:p>
                      <a:pPr marL="85725" indent="0" algn="l" fontAlgn="ctr"/>
                      <a:r>
                        <a:rPr lang="en-GB" sz="1050" b="1" i="0" u="none" strike="noStrike">
                          <a:solidFill>
                            <a:schemeClr val="bg1"/>
                          </a:solidFill>
                          <a:effectLst/>
                          <a:latin typeface="Arial"/>
                          <a:ea typeface="Calibri" panose="020F0502020204030204" pitchFamily="34" charset="0"/>
                          <a:cs typeface="Arial"/>
                          <a:hlinkClick r:id="rId14" action="ppaction://hlinksldjump">
                            <a:extLst>
                              <a:ext uri="{A12FA001-AC4F-418D-AE19-62706E023703}">
                                <ahyp:hlinkClr xmlns:ahyp="http://schemas.microsoft.com/office/drawing/2018/hyperlinkcolor" val="tx"/>
                              </a:ext>
                            </a:extLst>
                          </a:hlinkClick>
                        </a:rPr>
                        <a:t>WDES Indicator 8</a:t>
                      </a:r>
                      <a:endParaRPr lang="en-GB" sz="1050" b="1" i="0" u="none" strike="noStrike">
                        <a:solidFill>
                          <a:schemeClr val="bg1"/>
                        </a:solidFill>
                        <a:effectLst/>
                        <a:latin typeface="Arial"/>
                        <a:ea typeface="Calibri" panose="020F0502020204030204" pitchFamily="34" charset="0"/>
                        <a:cs typeface="Arial"/>
                      </a:endParaRPr>
                    </a:p>
                    <a:p>
                      <a:pPr algn="l" fontAlgn="ct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tx2"/>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1050" b="1">
                          <a:solidFill>
                            <a:schemeClr val="bg1"/>
                          </a:solidFill>
                          <a:latin typeface="Arial"/>
                          <a:ea typeface="Calibri" panose="020F0502020204030204" pitchFamily="34" charset="0"/>
                          <a:cs typeface="Arial"/>
                        </a:rPr>
                        <a:t>The percentage of Disabled staff whose employer had made reasonable adjustments to enable them to carry out their work </a:t>
                      </a: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accent1"/>
                    </a:solidFill>
                  </a:tcPr>
                </a:tc>
                <a:extLst>
                  <a:ext uri="{0D108BD9-81ED-4DB2-BD59-A6C34878D82A}">
                    <a16:rowId xmlns:a16="http://schemas.microsoft.com/office/drawing/2014/main" val="2122693595"/>
                  </a:ext>
                </a:extLst>
              </a:tr>
              <a:tr h="257558">
                <a:tc>
                  <a:txBody>
                    <a:bodyPr/>
                    <a:lstStyle/>
                    <a:p>
                      <a:pPr marL="85725" indent="0" algn="l" fontAlgn="ctr"/>
                      <a:r>
                        <a:rPr lang="en-GB" sz="1050" b="1" i="0" u="none" strike="noStrike">
                          <a:solidFill>
                            <a:schemeClr val="bg1"/>
                          </a:solidFill>
                          <a:effectLst/>
                          <a:latin typeface="Arial"/>
                          <a:ea typeface="Calibri" panose="020F0502020204030204" pitchFamily="34" charset="0"/>
                          <a:cs typeface="Arial"/>
                          <a:hlinkClick r:id="rId15" action="ppaction://hlinksldjump">
                            <a:extLst>
                              <a:ext uri="{A12FA001-AC4F-418D-AE19-62706E023703}">
                                <ahyp:hlinkClr xmlns:ahyp="http://schemas.microsoft.com/office/drawing/2018/hyperlinkcolor" val="tx"/>
                              </a:ext>
                            </a:extLst>
                          </a:hlinkClick>
                        </a:rPr>
                        <a:t>WDES Indicator 9</a:t>
                      </a:r>
                      <a:endParaRPr lang="en-GB" sz="1050" b="1" i="0" u="none" strike="noStrike">
                        <a:solidFill>
                          <a:schemeClr val="bg1"/>
                        </a:solidFill>
                        <a:effectLst/>
                        <a:latin typeface="Arial"/>
                        <a:ea typeface="Calibri" panose="020F0502020204030204" pitchFamily="34" charset="0"/>
                        <a:cs typeface="Arial"/>
                      </a:endParaRPr>
                    </a:p>
                    <a:p>
                      <a:pPr algn="l" fontAlgn="ct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tx2"/>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1050" b="1">
                          <a:solidFill>
                            <a:schemeClr val="bg1"/>
                          </a:solidFill>
                          <a:latin typeface="Arial"/>
                          <a:ea typeface="Calibri" panose="020F0502020204030204" pitchFamily="34" charset="0"/>
                          <a:cs typeface="Arial"/>
                        </a:rPr>
                        <a:t>The NHS staff survey-based staff engagement score </a:t>
                      </a: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accent1"/>
                    </a:solidFill>
                  </a:tcPr>
                </a:tc>
                <a:extLst>
                  <a:ext uri="{0D108BD9-81ED-4DB2-BD59-A6C34878D82A}">
                    <a16:rowId xmlns:a16="http://schemas.microsoft.com/office/drawing/2014/main" val="2863471408"/>
                  </a:ext>
                </a:extLst>
              </a:tr>
              <a:tr h="257558">
                <a:tc>
                  <a:txBody>
                    <a:bodyPr/>
                    <a:lstStyle/>
                    <a:p>
                      <a:pPr marL="85725" indent="0" algn="l" fontAlgn="ctr"/>
                      <a:r>
                        <a:rPr lang="en-GB" sz="1050" b="1" i="0" u="none" strike="noStrike">
                          <a:solidFill>
                            <a:schemeClr val="bg1"/>
                          </a:solidFill>
                          <a:effectLst/>
                          <a:latin typeface="Arial"/>
                          <a:ea typeface="Calibri" panose="020F0502020204030204" pitchFamily="34" charset="0"/>
                          <a:cs typeface="Arial"/>
                          <a:hlinkClick r:id="rId16" action="ppaction://hlinksldjump">
                            <a:extLst>
                              <a:ext uri="{A12FA001-AC4F-418D-AE19-62706E023703}">
                                <ahyp:hlinkClr xmlns:ahyp="http://schemas.microsoft.com/office/drawing/2018/hyperlinkcolor" val="tx"/>
                              </a:ext>
                            </a:extLst>
                          </a:hlinkClick>
                        </a:rPr>
                        <a:t>WDES Indicator 10</a:t>
                      </a:r>
                      <a:endParaRPr lang="en-GB" sz="1050" b="1" i="0" u="none" strike="noStrike">
                        <a:solidFill>
                          <a:schemeClr val="bg1"/>
                        </a:solidFill>
                        <a:effectLst/>
                        <a:latin typeface="Arial"/>
                        <a:ea typeface="Calibri" panose="020F0502020204030204" pitchFamily="34" charset="0"/>
                        <a:cs typeface="Arial"/>
                      </a:endParaRPr>
                    </a:p>
                    <a:p>
                      <a:pPr algn="l" fontAlgn="ct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tx2"/>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GB" sz="1050" b="1">
                          <a:solidFill>
                            <a:schemeClr val="bg1"/>
                          </a:solidFill>
                          <a:latin typeface="Arial"/>
                          <a:ea typeface="Calibri" panose="020F0502020204030204" pitchFamily="34" charset="0"/>
                          <a:cs typeface="Arial"/>
                        </a:rPr>
                        <a:t>Overall board membership</a:t>
                      </a:r>
                      <a:endParaRPr lang="en-GB" sz="1050" b="1" i="0" u="none" strike="noStrike">
                        <a:solidFill>
                          <a:schemeClr val="bg1"/>
                        </a:solidFill>
                        <a:effectLst/>
                        <a:latin typeface="Arial"/>
                        <a:ea typeface="Calibri" panose="020F0502020204030204" pitchFamily="34" charset="0"/>
                        <a:cs typeface="Arial"/>
                      </a:endParaRPr>
                    </a:p>
                  </a:txBody>
                  <a:tcPr marL="6350" marR="6350" marT="6350" marB="0" anchor="ctr">
                    <a:solidFill>
                      <a:schemeClr val="accent1"/>
                    </a:solidFill>
                  </a:tcPr>
                </a:tc>
                <a:extLst>
                  <a:ext uri="{0D108BD9-81ED-4DB2-BD59-A6C34878D82A}">
                    <a16:rowId xmlns:a16="http://schemas.microsoft.com/office/drawing/2014/main" val="547254716"/>
                  </a:ext>
                </a:extLst>
              </a:tr>
            </a:tbl>
          </a:graphicData>
        </a:graphic>
      </p:graphicFrame>
    </p:spTree>
    <p:extLst>
      <p:ext uri="{BB962C8B-B14F-4D97-AF65-F5344CB8AC3E}">
        <p14:creationId xmlns:p14="http://schemas.microsoft.com/office/powerpoint/2010/main" val="3548321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0395-F7D5-61B8-199A-B20FFE22CDA1}"/>
            </a:ext>
          </a:extLst>
        </p:cNvPr>
        <p:cNvGrpSpPr/>
        <p:nvPr/>
      </p:nvGrpSpPr>
      <p:grpSpPr>
        <a:xfrm>
          <a:off x="0" y="0"/>
          <a:ext cx="0" cy="0"/>
          <a:chOff x="0" y="0"/>
          <a:chExt cx="0" cy="0"/>
        </a:xfrm>
      </p:grpSpPr>
      <p:sp>
        <p:nvSpPr>
          <p:cNvPr id="3076" name="Text Box 4">
            <a:extLst>
              <a:ext uri="{FF2B5EF4-FFF2-40B4-BE49-F238E27FC236}">
                <a16:creationId xmlns:a16="http://schemas.microsoft.com/office/drawing/2014/main" id="{1F3B7E89-32D4-70F3-011E-40D5CD74AE7A}"/>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6" name="TextBox 5">
            <a:extLst>
              <a:ext uri="{FF2B5EF4-FFF2-40B4-BE49-F238E27FC236}">
                <a16:creationId xmlns:a16="http://schemas.microsoft.com/office/drawing/2014/main" id="{848D4A85-B66B-4858-65D1-C615D1B65257}"/>
              </a:ext>
            </a:extLst>
          </p:cNvPr>
          <p:cNvSpPr txBox="1"/>
          <p:nvPr/>
        </p:nvSpPr>
        <p:spPr>
          <a:xfrm>
            <a:off x="394447" y="250008"/>
            <a:ext cx="8199719" cy="546151"/>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r>
              <a:rPr lang="en-US" sz="2400" b="1">
                <a:solidFill>
                  <a:schemeClr val="tx2"/>
                </a:solidFill>
                <a:latin typeface="Arial" panose="020B0604020202020204" pitchFamily="34" charset="0"/>
                <a:ea typeface="+mj-ea"/>
                <a:cs typeface="Arial" panose="020B0604020202020204" pitchFamily="34" charset="0"/>
              </a:rPr>
              <a:t>We know there is more to do.</a:t>
            </a:r>
          </a:p>
        </p:txBody>
      </p:sp>
      <p:sp>
        <p:nvSpPr>
          <p:cNvPr id="3" name="TextBox 2">
            <a:extLst>
              <a:ext uri="{FF2B5EF4-FFF2-40B4-BE49-F238E27FC236}">
                <a16:creationId xmlns:a16="http://schemas.microsoft.com/office/drawing/2014/main" id="{43C65DC3-E60D-DCCB-3283-B68262C2D117}"/>
              </a:ext>
            </a:extLst>
          </p:cNvPr>
          <p:cNvSpPr txBox="1"/>
          <p:nvPr/>
        </p:nvSpPr>
        <p:spPr>
          <a:xfrm>
            <a:off x="248892" y="1132213"/>
            <a:ext cx="5526780" cy="5098466"/>
          </a:xfrm>
          <a:prstGeom prst="rect">
            <a:avLst/>
          </a:prstGeom>
          <a:solidFill>
            <a:schemeClr val="tx2">
              <a:lumMod val="20000"/>
              <a:lumOff val="80000"/>
            </a:schemeClr>
          </a:solidFill>
          <a:ln w="6350">
            <a:solidFill>
              <a:schemeClr val="accent1"/>
            </a:solidFill>
          </a:ln>
        </p:spPr>
        <p:txBody>
          <a:bodyPr wrap="square" lIns="120000" tIns="100000" rIns="120000" bIns="90000" rtlCol="0" anchor="t">
            <a:noAutofit/>
          </a:bodyPr>
          <a:lstStyle/>
          <a:p>
            <a:pPr algn="l">
              <a:lnSpc>
                <a:spcPct val="105000"/>
              </a:lnSpc>
              <a:spcBef>
                <a:spcPts val="0"/>
              </a:spcBef>
              <a:spcAft>
                <a:spcPts val="1000"/>
              </a:spcAft>
            </a:pPr>
            <a:r>
              <a:rPr lang="en-GB" sz="1600" b="1">
                <a:solidFill>
                  <a:srgbClr val="231F20"/>
                </a:solidFill>
                <a:latin typeface="Arial"/>
              </a:rPr>
              <a:t>I want to be open: staff with disabilities do not always have positive experiences of fairness, safety or opportunity at Gateshead Health.  They are having worse experiences than any other group of staff, and that is not ok.</a:t>
            </a:r>
            <a:endParaRPr lang="en-GB" sz="1600"/>
          </a:p>
          <a:p>
            <a:pPr algn="l">
              <a:lnSpc>
                <a:spcPct val="105000"/>
              </a:lnSpc>
              <a:spcBef>
                <a:spcPts val="0"/>
              </a:spcBef>
              <a:spcAft>
                <a:spcPts val="1000"/>
              </a:spcAft>
            </a:pPr>
            <a:r>
              <a:rPr lang="en-GB" sz="1600" b="0">
                <a:solidFill>
                  <a:srgbClr val="231F20"/>
                </a:solidFill>
                <a:latin typeface="Arial"/>
              </a:rPr>
              <a:t>Our workforce data and colleague feedback matter. They show that barriers, bias and unequal outcomes remain. We need to acknowledge this honestly and respond with focus, care and sustained action.</a:t>
            </a:r>
          </a:p>
          <a:p>
            <a:pPr algn="l">
              <a:lnSpc>
                <a:spcPct val="105000"/>
              </a:lnSpc>
              <a:spcBef>
                <a:spcPts val="0"/>
              </a:spcBef>
              <a:spcAft>
                <a:spcPts val="0"/>
              </a:spcAft>
            </a:pPr>
            <a:r>
              <a:rPr lang="en-GB" sz="1600" b="0">
                <a:solidFill>
                  <a:srgbClr val="231F20"/>
                </a:solidFill>
                <a:latin typeface="Arial"/>
              </a:rPr>
              <a:t>I want every colleague to feel they belong, can speak up safely and have the same opportunity to progress. There is more to do, and we are committed to doing it.</a:t>
            </a:r>
          </a:p>
          <a:p>
            <a:pPr>
              <a:lnSpc>
                <a:spcPct val="105000"/>
              </a:lnSpc>
              <a:spcAft>
                <a:spcPts val="1000"/>
              </a:spcAft>
            </a:pPr>
            <a:endParaRPr lang="en-GB" sz="1600">
              <a:solidFill>
                <a:srgbClr val="231F20"/>
              </a:solidFill>
            </a:endParaRPr>
          </a:p>
          <a:p>
            <a:pPr>
              <a:lnSpc>
                <a:spcPct val="105000"/>
              </a:lnSpc>
              <a:spcAft>
                <a:spcPts val="1000"/>
              </a:spcAft>
            </a:pPr>
            <a:r>
              <a:rPr lang="en-GB" sz="1600">
                <a:solidFill>
                  <a:srgbClr val="231F20"/>
                </a:solidFill>
              </a:rPr>
              <a:t>Every leader and every team must reflect honestly on what is happening, take responsibility for improvements within their control and work together to make a difference. </a:t>
            </a:r>
            <a:endParaRPr lang="en-GB" sz="1600" b="1">
              <a:solidFill>
                <a:srgbClr val="231F20"/>
              </a:solidFill>
            </a:endParaRPr>
          </a:p>
          <a:p>
            <a:pPr algn="l">
              <a:lnSpc>
                <a:spcPct val="105000"/>
              </a:lnSpc>
              <a:spcBef>
                <a:spcPts val="0"/>
              </a:spcBef>
              <a:spcAft>
                <a:spcPts val="0"/>
              </a:spcAft>
            </a:pPr>
            <a:endParaRPr lang="en-GB" sz="1600" b="0">
              <a:solidFill>
                <a:srgbClr val="231F20"/>
              </a:solidFill>
              <a:latin typeface="Arial"/>
            </a:endParaRPr>
          </a:p>
        </p:txBody>
      </p:sp>
      <p:sp>
        <p:nvSpPr>
          <p:cNvPr id="4" name="TextBox 3">
            <a:extLst>
              <a:ext uri="{FF2B5EF4-FFF2-40B4-BE49-F238E27FC236}">
                <a16:creationId xmlns:a16="http://schemas.microsoft.com/office/drawing/2014/main" id="{F6EC35C2-B02A-3E77-B0F4-27FC3C5A6CDE}"/>
              </a:ext>
            </a:extLst>
          </p:cNvPr>
          <p:cNvSpPr txBox="1"/>
          <p:nvPr/>
        </p:nvSpPr>
        <p:spPr>
          <a:xfrm>
            <a:off x="6245353" y="1132213"/>
            <a:ext cx="5526780" cy="5098465"/>
          </a:xfrm>
          <a:prstGeom prst="rect">
            <a:avLst/>
          </a:prstGeom>
          <a:solidFill>
            <a:schemeClr val="tx2">
              <a:lumMod val="20000"/>
              <a:lumOff val="80000"/>
            </a:schemeClr>
          </a:solidFill>
          <a:ln>
            <a:solidFill>
              <a:schemeClr val="accent1"/>
            </a:solidFill>
          </a:ln>
        </p:spPr>
        <p:txBody>
          <a:bodyPr wrap="square" lIns="120000" tIns="100000" rIns="120000" bIns="90000" rtlCol="0" anchor="t">
            <a:noAutofit/>
          </a:bodyPr>
          <a:lstStyle/>
          <a:p>
            <a:pPr>
              <a:lnSpc>
                <a:spcPct val="105000"/>
              </a:lnSpc>
              <a:spcAft>
                <a:spcPts val="1000"/>
              </a:spcAft>
            </a:pPr>
            <a:r>
              <a:rPr lang="en-GB" sz="1600" b="1">
                <a:solidFill>
                  <a:srgbClr val="231F20"/>
                </a:solidFill>
              </a:rPr>
              <a:t>We must all;</a:t>
            </a:r>
          </a:p>
          <a:p>
            <a:pPr marL="285750" indent="-285750">
              <a:lnSpc>
                <a:spcPct val="105000"/>
              </a:lnSpc>
              <a:spcAft>
                <a:spcPts val="1000"/>
              </a:spcAft>
              <a:buFont typeface="Arial" panose="020B0604020202020204" pitchFamily="34" charset="0"/>
              <a:buChar char="•"/>
            </a:pPr>
            <a:r>
              <a:rPr lang="en-GB" sz="1600" b="1">
                <a:solidFill>
                  <a:srgbClr val="231F20"/>
                </a:solidFill>
              </a:rPr>
              <a:t>Challenge prejudice and discrimination. </a:t>
            </a:r>
          </a:p>
          <a:p>
            <a:pPr marL="285750" indent="-285750">
              <a:lnSpc>
                <a:spcPct val="105000"/>
              </a:lnSpc>
              <a:spcAft>
                <a:spcPts val="1000"/>
              </a:spcAft>
              <a:buFont typeface="Arial" panose="020B0604020202020204" pitchFamily="34" charset="0"/>
              <a:buChar char="•"/>
            </a:pPr>
            <a:r>
              <a:rPr lang="en-GB" sz="1600" b="1">
                <a:solidFill>
                  <a:srgbClr val="231F20"/>
                </a:solidFill>
              </a:rPr>
              <a:t>Remove barriers in our systems.</a:t>
            </a:r>
          </a:p>
          <a:p>
            <a:pPr marL="285750" indent="-285750">
              <a:lnSpc>
                <a:spcPct val="105000"/>
              </a:lnSpc>
              <a:spcAft>
                <a:spcPts val="1000"/>
              </a:spcAft>
              <a:buFont typeface="Arial" panose="020B0604020202020204" pitchFamily="34" charset="0"/>
              <a:buChar char="•"/>
            </a:pPr>
            <a:r>
              <a:rPr lang="en-GB" sz="1600" b="1">
                <a:solidFill>
                  <a:srgbClr val="231F20"/>
                </a:solidFill>
              </a:rPr>
              <a:t> Act on what staff tell us.</a:t>
            </a:r>
          </a:p>
          <a:p>
            <a:pPr algn="l">
              <a:lnSpc>
                <a:spcPct val="105000"/>
              </a:lnSpc>
              <a:spcBef>
                <a:spcPts val="0"/>
              </a:spcBef>
              <a:spcAft>
                <a:spcPts val="1000"/>
              </a:spcAft>
            </a:pPr>
            <a:endParaRPr lang="en-GB" sz="1600">
              <a:solidFill>
                <a:srgbClr val="231F20"/>
              </a:solidFill>
              <a:latin typeface="Arial"/>
            </a:endParaRPr>
          </a:p>
          <a:p>
            <a:pPr algn="l">
              <a:lnSpc>
                <a:spcPct val="105000"/>
              </a:lnSpc>
              <a:spcBef>
                <a:spcPts val="0"/>
              </a:spcBef>
              <a:spcAft>
                <a:spcPts val="1000"/>
              </a:spcAft>
            </a:pPr>
            <a:r>
              <a:rPr lang="en-GB" sz="1600" b="0">
                <a:solidFill>
                  <a:srgbClr val="231F20"/>
                </a:solidFill>
                <a:latin typeface="Arial"/>
              </a:rPr>
              <a:t>Measure whether our actions improve people’s experiences — and keep learning as we go.</a:t>
            </a:r>
          </a:p>
          <a:p>
            <a:pPr algn="l">
              <a:lnSpc>
                <a:spcPct val="105000"/>
              </a:lnSpc>
              <a:spcBef>
                <a:spcPts val="0"/>
              </a:spcBef>
              <a:spcAft>
                <a:spcPts val="1000"/>
              </a:spcAft>
            </a:pPr>
            <a:r>
              <a:rPr lang="en-GB" sz="1600" b="1">
                <a:solidFill>
                  <a:srgbClr val="231F20"/>
                </a:solidFill>
                <a:latin typeface="Arial"/>
              </a:rPr>
              <a:t>Our colleagues deserve fairness, respect and opportunity. Together, we can and must keep improving.</a:t>
            </a:r>
          </a:p>
          <a:p>
            <a:pPr algn="l">
              <a:lnSpc>
                <a:spcPct val="105000"/>
              </a:lnSpc>
              <a:spcBef>
                <a:spcPts val="0"/>
              </a:spcBef>
              <a:spcAft>
                <a:spcPts val="1000"/>
              </a:spcAft>
            </a:pPr>
            <a:endParaRPr lang="en-GB" sz="1600" b="1">
              <a:solidFill>
                <a:srgbClr val="231F20"/>
              </a:solidFill>
              <a:latin typeface="Arial"/>
            </a:endParaRPr>
          </a:p>
          <a:p>
            <a:pPr algn="l">
              <a:lnSpc>
                <a:spcPct val="105000"/>
              </a:lnSpc>
              <a:spcBef>
                <a:spcPts val="0"/>
              </a:spcBef>
              <a:spcAft>
                <a:spcPts val="0"/>
              </a:spcAft>
            </a:pPr>
            <a:r>
              <a:rPr lang="en-GB" sz="1600" b="1">
                <a:solidFill>
                  <a:srgbClr val="231F20"/>
                </a:solidFill>
                <a:latin typeface="Arial"/>
              </a:rPr>
              <a:t>Amanda Venner, Executive Director of People and OD
Gateshead Health NHS Foundation Trust</a:t>
            </a:r>
          </a:p>
        </p:txBody>
      </p:sp>
    </p:spTree>
    <p:extLst>
      <p:ext uri="{BB962C8B-B14F-4D97-AF65-F5344CB8AC3E}">
        <p14:creationId xmlns:p14="http://schemas.microsoft.com/office/powerpoint/2010/main" val="2637197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AD5EF-CB50-37B6-6804-7CE2209599AC}"/>
            </a:ext>
          </a:extLst>
        </p:cNvPr>
        <p:cNvGrpSpPr/>
        <p:nvPr/>
      </p:nvGrpSpPr>
      <p:grpSpPr>
        <a:xfrm>
          <a:off x="0" y="0"/>
          <a:ext cx="0" cy="0"/>
          <a:chOff x="0" y="0"/>
          <a:chExt cx="0" cy="0"/>
        </a:xfrm>
      </p:grpSpPr>
      <p:sp>
        <p:nvSpPr>
          <p:cNvPr id="3076" name="Text Box 4">
            <a:extLst>
              <a:ext uri="{FF2B5EF4-FFF2-40B4-BE49-F238E27FC236}">
                <a16:creationId xmlns:a16="http://schemas.microsoft.com/office/drawing/2014/main" id="{EA8DEA19-1F44-20A0-160F-D7ABA6A14CBB}"/>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6" name="TextBox 5">
            <a:extLst>
              <a:ext uri="{FF2B5EF4-FFF2-40B4-BE49-F238E27FC236}">
                <a16:creationId xmlns:a16="http://schemas.microsoft.com/office/drawing/2014/main" id="{22A312DF-6F0B-477F-5E67-6DFBC528222A}"/>
              </a:ext>
            </a:extLst>
          </p:cNvPr>
          <p:cNvSpPr txBox="1"/>
          <p:nvPr/>
        </p:nvSpPr>
        <p:spPr>
          <a:xfrm>
            <a:off x="396889" y="666570"/>
            <a:ext cx="8199719" cy="322285"/>
          </a:xfrm>
          <a:prstGeom prst="rect">
            <a:avLst/>
          </a:prstGeom>
        </p:spPr>
        <p:txBody>
          <a:bodyPr vert="horz" lIns="0" tIns="0" rIns="91440" bIns="46800" rtlCol="0" anchor="b" anchorCtr="0">
            <a:noAutofit/>
          </a:bodyPr>
          <a:lstStyle/>
          <a:p>
            <a:pPr defTabSz="685800">
              <a:lnSpc>
                <a:spcPct val="90000"/>
              </a:lnSpc>
              <a:spcBef>
                <a:spcPct val="0"/>
              </a:spcBef>
              <a:spcAft>
                <a:spcPts val="600"/>
              </a:spcAft>
            </a:pPr>
            <a:r>
              <a:rPr lang="en-US" sz="2400" b="1">
                <a:solidFill>
                  <a:schemeClr val="tx2"/>
                </a:solidFill>
                <a:latin typeface="Arial"/>
                <a:ea typeface="+mj-ea"/>
                <a:cs typeface="Arial"/>
              </a:rPr>
              <a:t>WDES Metrics</a:t>
            </a:r>
          </a:p>
        </p:txBody>
      </p:sp>
      <p:graphicFrame>
        <p:nvGraphicFramePr>
          <p:cNvPr id="3" name="Table 2">
            <a:extLst>
              <a:ext uri="{FF2B5EF4-FFF2-40B4-BE49-F238E27FC236}">
                <a16:creationId xmlns:a16="http://schemas.microsoft.com/office/drawing/2014/main" id="{9B03A748-9126-F4B4-6676-BBFEB8D7DF7C}"/>
              </a:ext>
            </a:extLst>
          </p:cNvPr>
          <p:cNvGraphicFramePr>
            <a:graphicFrameLocks noGrp="1"/>
          </p:cNvGraphicFramePr>
          <p:nvPr>
            <p:extLst>
              <p:ext uri="{D42A27DB-BD31-4B8C-83A1-F6EECF244321}">
                <p14:modId xmlns:p14="http://schemas.microsoft.com/office/powerpoint/2010/main" val="2739280833"/>
              </p:ext>
            </p:extLst>
          </p:nvPr>
        </p:nvGraphicFramePr>
        <p:xfrm>
          <a:off x="394447" y="1328606"/>
          <a:ext cx="11426078" cy="4846320"/>
        </p:xfrm>
        <a:graphic>
          <a:graphicData uri="http://schemas.openxmlformats.org/drawingml/2006/table">
            <a:tbl>
              <a:tblPr firstRow="1" bandRow="1">
                <a:tableStyleId>{5C22544A-7EE6-4342-B048-85BDC9FD1C3A}</a:tableStyleId>
              </a:tblPr>
              <a:tblGrid>
                <a:gridCol w="9721103">
                  <a:extLst>
                    <a:ext uri="{9D8B030D-6E8A-4147-A177-3AD203B41FA5}">
                      <a16:colId xmlns:a16="http://schemas.microsoft.com/office/drawing/2014/main" val="2689364742"/>
                    </a:ext>
                  </a:extLst>
                </a:gridCol>
                <a:gridCol w="1704975">
                  <a:extLst>
                    <a:ext uri="{9D8B030D-6E8A-4147-A177-3AD203B41FA5}">
                      <a16:colId xmlns:a16="http://schemas.microsoft.com/office/drawing/2014/main" val="2680402417"/>
                    </a:ext>
                  </a:extLst>
                </a:gridCol>
              </a:tblGrid>
              <a:tr h="271503">
                <a:tc>
                  <a:txBody>
                    <a:bodyPr/>
                    <a:lstStyle/>
                    <a:p>
                      <a:r>
                        <a:rPr lang="en-GB" sz="1200" b="1" i="0" u="none" strike="noStrike" baseline="0">
                          <a:solidFill>
                            <a:srgbClr val="000000"/>
                          </a:solidFill>
                          <a:latin typeface="Arial"/>
                          <a:ea typeface="Calibri"/>
                          <a:cs typeface="Arial"/>
                        </a:rPr>
                        <a:t>Workforce indicators : For each of these four workforce Indicators, compare the data for </a:t>
                      </a:r>
                      <a:r>
                        <a:rPr lang="en-GB" sz="1200" b="1">
                          <a:solidFill>
                            <a:srgbClr val="000000"/>
                          </a:solidFill>
                          <a:latin typeface="Arial"/>
                          <a:cs typeface="Arial"/>
                        </a:rPr>
                        <a:t>Disabled and Non-Disabled  staff</a:t>
                      </a:r>
                      <a:endParaRPr lang="en-GB" sz="1200">
                        <a:solidFill>
                          <a:schemeClr val="tx2">
                            <a:lumMod val="20000"/>
                            <a:lumOff val="80000"/>
                          </a:schemeClr>
                        </a:solidFill>
                        <a:latin typeface="Arial"/>
                        <a:ea typeface="Calibri"/>
                        <a:cs typeface="Arial"/>
                      </a:endParaRPr>
                    </a:p>
                  </a:txBody>
                  <a:tcPr>
                    <a:solidFill>
                      <a:schemeClr val="tx1">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GB" sz="1200" b="1">
                          <a:solidFill>
                            <a:schemeClr val="tx1"/>
                          </a:solidFill>
                          <a:latin typeface="Arial"/>
                          <a:ea typeface="Calibri"/>
                          <a:cs typeface="Arial"/>
                        </a:rPr>
                        <a:t>DATA SOURCE</a:t>
                      </a:r>
                      <a:endParaRPr lang="en-GB" sz="1200" b="1" i="0" u="none" strike="noStrike" baseline="0">
                        <a:solidFill>
                          <a:schemeClr val="tx1"/>
                        </a:solidFill>
                        <a:latin typeface="Arial"/>
                        <a:ea typeface="Calibri"/>
                        <a:cs typeface="Arial"/>
                      </a:endParaRPr>
                    </a:p>
                  </a:txBody>
                  <a:tcPr>
                    <a:solidFill>
                      <a:schemeClr val="tx1">
                        <a:lumMod val="20000"/>
                        <a:lumOff val="80000"/>
                      </a:schemeClr>
                    </a:solidFill>
                  </a:tcPr>
                </a:tc>
                <a:extLst>
                  <a:ext uri="{0D108BD9-81ED-4DB2-BD59-A6C34878D82A}">
                    <a16:rowId xmlns:a16="http://schemas.microsoft.com/office/drawing/2014/main" val="2444962933"/>
                  </a:ext>
                </a:extLst>
              </a:tr>
              <a:tr h="908377">
                <a:tc>
                  <a:txBody>
                    <a:bodyPr/>
                    <a:lstStyle/>
                    <a:p>
                      <a:pPr marL="180975" indent="-180975" algn="l">
                        <a:buAutoNum type="arabicPeriod"/>
                      </a:pPr>
                      <a:r>
                        <a:rPr lang="en-GB" sz="1200" b="1" u="none" strike="noStrike" baseline="0">
                          <a:solidFill>
                            <a:srgbClr val="000000"/>
                          </a:solidFill>
                          <a:latin typeface="Arial"/>
                          <a:ea typeface="Calibri"/>
                          <a:cs typeface="Arial"/>
                        </a:rPr>
                        <a:t>Percentage of staff in each of the </a:t>
                      </a:r>
                      <a:r>
                        <a:rPr lang="en-GB" sz="1200" b="1" u="none" strike="noStrike" baseline="0" err="1">
                          <a:solidFill>
                            <a:srgbClr val="000000"/>
                          </a:solidFill>
                          <a:latin typeface="Arial"/>
                          <a:ea typeface="Calibri"/>
                          <a:cs typeface="Arial"/>
                        </a:rPr>
                        <a:t>AfC</a:t>
                      </a:r>
                      <a:r>
                        <a:rPr lang="en-GB" sz="1200" b="1" u="none" strike="noStrike" baseline="0">
                          <a:solidFill>
                            <a:srgbClr val="000000"/>
                          </a:solidFill>
                          <a:latin typeface="Arial"/>
                          <a:ea typeface="Calibri"/>
                          <a:cs typeface="Arial"/>
                        </a:rPr>
                        <a:t> Bands 1-9, VSM (including executive board members), Medical and Dental and other staff , compared with the percentage of staff in the overall workforce  disaggregated by:</a:t>
                      </a:r>
                    </a:p>
                    <a:p>
                      <a:pPr marL="360045" indent="-179070">
                        <a:buNone/>
                      </a:pPr>
                      <a:r>
                        <a:rPr lang="en-GB" sz="1200" b="0" i="0" u="none" strike="noStrike" baseline="0">
                          <a:solidFill>
                            <a:srgbClr val="000000"/>
                          </a:solidFill>
                          <a:latin typeface="Arial"/>
                          <a:ea typeface="Calibri"/>
                          <a:cs typeface="Arial"/>
                        </a:rPr>
                        <a:t>	- Non-Clinical staff</a:t>
                      </a:r>
                    </a:p>
                    <a:p>
                      <a:pPr marL="360045" indent="-179070">
                        <a:buNone/>
                      </a:pPr>
                      <a:r>
                        <a:rPr lang="en-GB" sz="1200" b="0" i="0" u="none" strike="noStrike" baseline="0">
                          <a:solidFill>
                            <a:srgbClr val="000000"/>
                          </a:solidFill>
                          <a:latin typeface="Arial"/>
                          <a:ea typeface="Calibri"/>
                          <a:cs typeface="Arial"/>
                        </a:rPr>
                        <a:t>	- Clinical staff -of which Non-Medical staff</a:t>
                      </a:r>
                    </a:p>
                    <a:p>
                      <a:pPr marL="360045" indent="-179070">
                        <a:buNone/>
                      </a:pPr>
                      <a:r>
                        <a:rPr lang="en-GB" sz="1200">
                          <a:solidFill>
                            <a:srgbClr val="000000"/>
                          </a:solidFill>
                          <a:latin typeface="Arial"/>
                          <a:ea typeface="Calibri"/>
                          <a:cs typeface="Arial"/>
                        </a:rPr>
                        <a:t>	- </a:t>
                      </a:r>
                      <a:r>
                        <a:rPr lang="en-GB" sz="1200" b="0" i="0" u="none" strike="noStrike" baseline="0">
                          <a:solidFill>
                            <a:srgbClr val="000000"/>
                          </a:solidFill>
                          <a:latin typeface="Arial"/>
                          <a:ea typeface="Calibri"/>
                          <a:cs typeface="Arial"/>
                        </a:rPr>
                        <a:t>Medical and Dental staff </a:t>
                      </a:r>
                      <a:endParaRPr lang="en-GB" sz="1200" b="1">
                        <a:solidFill>
                          <a:srgbClr val="000000"/>
                        </a:solidFill>
                        <a:latin typeface="Arial"/>
                        <a:ea typeface="Calibri"/>
                        <a:cs typeface="Arial"/>
                      </a:endParaRPr>
                    </a:p>
                  </a:txBody>
                  <a:tcPr>
                    <a:solidFill>
                      <a:schemeClr val="tx2">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GB" sz="1200" b="0" i="0" u="none" strike="noStrike" baseline="0">
                          <a:solidFill>
                            <a:schemeClr val="tx2"/>
                          </a:solidFill>
                          <a:latin typeface="Arial"/>
                          <a:ea typeface="Calibri"/>
                          <a:cs typeface="Arial"/>
                        </a:rPr>
                        <a:t>	ESR</a:t>
                      </a:r>
                    </a:p>
                    <a:p>
                      <a:pPr marL="0" marR="0" lvl="0" indent="0" algn="r" defTabSz="685800" rtl="0" eaLnBrk="1" fontAlgn="auto" latinLnBrk="0" hangingPunct="1">
                        <a:lnSpc>
                          <a:spcPct val="100000"/>
                        </a:lnSpc>
                        <a:spcBef>
                          <a:spcPts val="0"/>
                        </a:spcBef>
                        <a:spcAft>
                          <a:spcPts val="0"/>
                        </a:spcAft>
                        <a:buClrTx/>
                        <a:buSzTx/>
                        <a:buFontTx/>
                        <a:buNone/>
                        <a:tabLst/>
                        <a:defRPr/>
                      </a:pPr>
                      <a:endParaRPr lang="en-GB" sz="1200" b="0" i="0" u="none" strike="noStrike" baseline="0">
                        <a:solidFill>
                          <a:schemeClr val="tx2"/>
                        </a:solidFill>
                        <a:latin typeface="Arial"/>
                        <a:ea typeface="Calibri"/>
                        <a:cs typeface="Arial"/>
                      </a:endParaRPr>
                    </a:p>
                  </a:txBody>
                  <a:tcPr>
                    <a:solidFill>
                      <a:schemeClr val="tx2">
                        <a:lumMod val="20000"/>
                        <a:lumOff val="80000"/>
                      </a:schemeClr>
                    </a:solidFill>
                  </a:tcPr>
                </a:tc>
                <a:extLst>
                  <a:ext uri="{0D108BD9-81ED-4DB2-BD59-A6C34878D82A}">
                    <a16:rowId xmlns:a16="http://schemas.microsoft.com/office/drawing/2014/main" val="86692139"/>
                  </a:ext>
                </a:extLst>
              </a:tr>
              <a:tr h="271503">
                <a:tc>
                  <a:txBody>
                    <a:bodyPr/>
                    <a:lstStyle/>
                    <a:p>
                      <a:pPr marL="180975" indent="-180975"/>
                      <a:r>
                        <a:rPr lang="en-GB" sz="1200" b="1" i="0" u="none" strike="noStrike" baseline="0">
                          <a:solidFill>
                            <a:srgbClr val="000000"/>
                          </a:solidFill>
                          <a:latin typeface="Arial"/>
                          <a:ea typeface="Calibri"/>
                          <a:cs typeface="Arial"/>
                        </a:rPr>
                        <a:t>2. 	Relative likelihood of staff being appointed from shortlisting across all posts (both external and internal posts). </a:t>
                      </a:r>
                      <a:endParaRPr lang="en-GB" sz="1200">
                        <a:solidFill>
                          <a:schemeClr val="tx2">
                            <a:lumMod val="20000"/>
                            <a:lumOff val="80000"/>
                          </a:schemeClr>
                        </a:solidFill>
                        <a:latin typeface="Arial"/>
                        <a:ea typeface="Calibri"/>
                        <a:cs typeface="Arial"/>
                      </a:endParaRPr>
                    </a:p>
                  </a:txBody>
                  <a:tcPr>
                    <a:solidFill>
                      <a:schemeClr val="tx2">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Arial"/>
                          <a:ea typeface="Calibri"/>
                          <a:cs typeface="Arial"/>
                        </a:rPr>
                        <a:t> ESR</a:t>
                      </a:r>
                      <a:endParaRPr lang="en-GB" sz="1200" b="0" i="0" u="none" strike="noStrike" baseline="0">
                        <a:solidFill>
                          <a:schemeClr val="tx2"/>
                        </a:solidFill>
                        <a:latin typeface="Arial"/>
                        <a:ea typeface="Calibri"/>
                        <a:cs typeface="Arial"/>
                      </a:endParaRPr>
                    </a:p>
                  </a:txBody>
                  <a:tcPr>
                    <a:solidFill>
                      <a:schemeClr val="tx2">
                        <a:lumMod val="20000"/>
                        <a:lumOff val="80000"/>
                      </a:schemeClr>
                    </a:solidFill>
                  </a:tcPr>
                </a:tc>
                <a:extLst>
                  <a:ext uri="{0D108BD9-81ED-4DB2-BD59-A6C34878D82A}">
                    <a16:rowId xmlns:a16="http://schemas.microsoft.com/office/drawing/2014/main" val="1781429365"/>
                  </a:ext>
                </a:extLst>
              </a:tr>
              <a:tr h="290098">
                <a:tc>
                  <a:txBody>
                    <a:bodyPr/>
                    <a:lstStyle/>
                    <a:p>
                      <a:pPr marL="180975" indent="-180975"/>
                      <a:r>
                        <a:rPr lang="en-GB" sz="1200" b="1">
                          <a:solidFill>
                            <a:srgbClr val="000000"/>
                          </a:solidFill>
                          <a:latin typeface="Arial"/>
                          <a:ea typeface="Calibri"/>
                          <a:cs typeface="Arial"/>
                        </a:rPr>
                        <a:t>3.	 </a:t>
                      </a:r>
                      <a:r>
                        <a:rPr lang="en-GB" sz="1200" b="1" i="0" u="none" strike="noStrike" baseline="0">
                          <a:solidFill>
                            <a:srgbClr val="000000"/>
                          </a:solidFill>
                          <a:latin typeface="Arial"/>
                          <a:ea typeface="Calibri"/>
                          <a:cs typeface="Arial"/>
                        </a:rPr>
                        <a:t>Relative likelihood of staff entering the formal disciplinary process, as measured by entry into a formal disciplinary investigation</a:t>
                      </a:r>
                      <a:endParaRPr lang="en-GB" sz="1200">
                        <a:solidFill>
                          <a:schemeClr val="tx2">
                            <a:lumMod val="20000"/>
                            <a:lumOff val="80000"/>
                          </a:schemeClr>
                        </a:solidFill>
                        <a:latin typeface="Arial"/>
                        <a:ea typeface="Calibri"/>
                        <a:cs typeface="Arial"/>
                      </a:endParaRPr>
                    </a:p>
                  </a:txBody>
                  <a:tcPr>
                    <a:solidFill>
                      <a:schemeClr val="tx2">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GB" sz="1200" b="0" i="0" u="none" strike="noStrike" baseline="0">
                          <a:solidFill>
                            <a:schemeClr val="tx2"/>
                          </a:solidFill>
                          <a:latin typeface="Arial"/>
                          <a:ea typeface="Calibri"/>
                          <a:cs typeface="Arial"/>
                        </a:rPr>
                        <a:t>PEOPLE AND OD RECORDS </a:t>
                      </a:r>
                    </a:p>
                  </a:txBody>
                  <a:tcPr>
                    <a:solidFill>
                      <a:schemeClr val="tx2">
                        <a:lumMod val="20000"/>
                        <a:lumOff val="80000"/>
                      </a:schemeClr>
                    </a:solidFill>
                  </a:tcPr>
                </a:tc>
                <a:extLst>
                  <a:ext uri="{0D108BD9-81ED-4DB2-BD59-A6C34878D82A}">
                    <a16:rowId xmlns:a16="http://schemas.microsoft.com/office/drawing/2014/main" val="545116296"/>
                  </a:ext>
                </a:extLst>
              </a:tr>
              <a:tr h="434779">
                <a:tc>
                  <a:txBody>
                    <a:bodyPr/>
                    <a:lstStyle/>
                    <a:p>
                      <a:pPr marL="180975" marR="0" lvl="0" indent="-180975" algn="l" defTabSz="6858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ea typeface="Calibri"/>
                          <a:cs typeface="Arial"/>
                        </a:rPr>
                        <a:t>4. 	</a:t>
                      </a:r>
                      <a:r>
                        <a:rPr lang="en-GB" sz="1200" b="1" i="0" u="none" strike="noStrike" baseline="0">
                          <a:solidFill>
                            <a:srgbClr val="000000"/>
                          </a:solidFill>
                          <a:latin typeface="Arial"/>
                          <a:ea typeface="Calibri"/>
                          <a:cs typeface="Arial"/>
                        </a:rPr>
                        <a:t>Relative likelihood of staff accessing non-mandatory training and CPD</a:t>
                      </a:r>
                      <a:endParaRPr lang="en-GB" sz="1200">
                        <a:solidFill>
                          <a:schemeClr val="tx2">
                            <a:lumMod val="20000"/>
                            <a:lumOff val="80000"/>
                          </a:schemeClr>
                        </a:solidFill>
                        <a:latin typeface="Arial"/>
                        <a:ea typeface="Calibri"/>
                        <a:cs typeface="Arial"/>
                      </a:endParaRPr>
                    </a:p>
                  </a:txBody>
                  <a:tcPr>
                    <a:solidFill>
                      <a:schemeClr val="tx2">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GB" sz="1200" b="0" i="0" u="none" strike="noStrike" baseline="0">
                          <a:solidFill>
                            <a:schemeClr val="tx2"/>
                          </a:solidFill>
                          <a:latin typeface="Arial"/>
                          <a:ea typeface="Calibri"/>
                          <a:cs typeface="Arial"/>
                        </a:rPr>
                        <a:t>PEOPLE AND OD RECORDS </a:t>
                      </a:r>
                    </a:p>
                  </a:txBody>
                  <a:tcPr>
                    <a:solidFill>
                      <a:schemeClr val="tx2">
                        <a:lumMod val="20000"/>
                        <a:lumOff val="80000"/>
                      </a:schemeClr>
                    </a:solidFill>
                  </a:tcPr>
                </a:tc>
                <a:extLst>
                  <a:ext uri="{0D108BD9-81ED-4DB2-BD59-A6C34878D82A}">
                    <a16:rowId xmlns:a16="http://schemas.microsoft.com/office/drawing/2014/main" val="651285033"/>
                  </a:ext>
                </a:extLst>
              </a:tr>
              <a:tr h="419251">
                <a:tc>
                  <a:txBody>
                    <a:bodyPr/>
                    <a:lstStyle/>
                    <a:p>
                      <a:pPr marL="180975" marR="0" lvl="0" indent="-180975" algn="l" defTabSz="685800" rtl="0" eaLnBrk="1" fontAlgn="auto" latinLnBrk="0" hangingPunct="1">
                        <a:lnSpc>
                          <a:spcPct val="100000"/>
                        </a:lnSpc>
                        <a:spcBef>
                          <a:spcPts val="0"/>
                        </a:spcBef>
                        <a:spcAft>
                          <a:spcPts val="0"/>
                        </a:spcAft>
                        <a:buClrTx/>
                        <a:buSzTx/>
                        <a:buFontTx/>
                        <a:buNone/>
                        <a:tabLst/>
                        <a:defRPr/>
                      </a:pPr>
                      <a:r>
                        <a:rPr lang="en-GB" sz="1200" b="1" i="0" u="none" strike="noStrike" baseline="0">
                          <a:solidFill>
                            <a:srgbClr val="000000"/>
                          </a:solidFill>
                          <a:latin typeface="Arial"/>
                          <a:ea typeface="Calibri"/>
                          <a:cs typeface="Arial"/>
                        </a:rPr>
                        <a:t>National NHS Staff Survey indicators For each of the four staff survey indicators, compare the outcomes of the responses for </a:t>
                      </a:r>
                      <a:r>
                        <a:rPr lang="en-GB" sz="1200" b="1">
                          <a:solidFill>
                            <a:srgbClr val="000000"/>
                          </a:solidFill>
                          <a:latin typeface="Arial"/>
                          <a:cs typeface="Arial"/>
                        </a:rPr>
                        <a:t>Disabled and Non-Disabled  staff</a:t>
                      </a:r>
                      <a:endParaRPr lang="en-GB" sz="1200" b="0" i="0" u="none" strike="noStrike" baseline="0">
                        <a:solidFill>
                          <a:srgbClr val="000000"/>
                        </a:solidFill>
                        <a:latin typeface="Arial"/>
                        <a:ea typeface="Calibri"/>
                        <a:cs typeface="Arial"/>
                      </a:endParaRPr>
                    </a:p>
                  </a:txBody>
                  <a:tcPr>
                    <a:solidFill>
                      <a:schemeClr val="tx1">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GB" sz="1200" b="0" i="0" u="none" strike="noStrike" baseline="0">
                          <a:solidFill>
                            <a:schemeClr val="accent1">
                              <a:lumMod val="75000"/>
                            </a:schemeClr>
                          </a:solidFill>
                          <a:latin typeface="Arial"/>
                          <a:ea typeface="Calibri"/>
                          <a:cs typeface="Arial"/>
                        </a:rPr>
                        <a:t>DATA NHSS	</a:t>
                      </a:r>
                    </a:p>
                  </a:txBody>
                  <a:tcPr>
                    <a:solidFill>
                      <a:schemeClr val="tx1">
                        <a:lumMod val="20000"/>
                        <a:lumOff val="80000"/>
                      </a:schemeClr>
                    </a:solidFill>
                  </a:tcPr>
                </a:tc>
                <a:extLst>
                  <a:ext uri="{0D108BD9-81ED-4DB2-BD59-A6C34878D82A}">
                    <a16:rowId xmlns:a16="http://schemas.microsoft.com/office/drawing/2014/main" val="2222667059"/>
                  </a:ext>
                </a:extLst>
              </a:tr>
              <a:tr h="1886630">
                <a:tc>
                  <a:txBody>
                    <a:bodyPr/>
                    <a:lstStyle/>
                    <a:p>
                      <a:pPr marL="180975" indent="-180975">
                        <a:buNone/>
                      </a:pPr>
                      <a:r>
                        <a:rPr lang="en-GB" sz="1200" b="1">
                          <a:solidFill>
                            <a:srgbClr val="000000"/>
                          </a:solidFill>
                          <a:latin typeface="Arial"/>
                          <a:ea typeface="Calibri"/>
                          <a:cs typeface="Arial"/>
                        </a:rPr>
                        <a:t>5. 	</a:t>
                      </a:r>
                      <a:r>
                        <a:rPr lang="en-GB" sz="1200" b="0" i="0" u="none" strike="noStrike" baseline="0">
                          <a:solidFill>
                            <a:srgbClr val="000000"/>
                          </a:solidFill>
                          <a:latin typeface="Arial"/>
                          <a:ea typeface="Calibri"/>
                          <a:cs typeface="Arial"/>
                        </a:rPr>
                        <a:t>Percentage of staff experiencing harassment, bullying or abuse from patients, relatives or the public in last 12 months	</a:t>
                      </a:r>
                    </a:p>
                    <a:p>
                      <a:pPr marL="180975" indent="-180975">
                        <a:buNone/>
                      </a:pPr>
                      <a:r>
                        <a:rPr lang="en-GB" sz="1200" b="1">
                          <a:solidFill>
                            <a:srgbClr val="000000"/>
                          </a:solidFill>
                          <a:latin typeface="Arial"/>
                          <a:ea typeface="Calibri"/>
                          <a:cs typeface="Arial"/>
                        </a:rPr>
                        <a:t>6. 	</a:t>
                      </a:r>
                      <a:r>
                        <a:rPr lang="en-GB" sz="1200" b="0" i="0" u="none" strike="noStrike" baseline="0">
                          <a:solidFill>
                            <a:srgbClr val="000000"/>
                          </a:solidFill>
                          <a:latin typeface="Arial"/>
                          <a:ea typeface="Calibri"/>
                          <a:cs typeface="Arial"/>
                        </a:rPr>
                        <a:t>Percentage of staff experiencing harassment, bullying or abuse from staff in last 12 months	</a:t>
                      </a:r>
                    </a:p>
                    <a:p>
                      <a:pPr marL="180975" indent="-180975">
                        <a:buNone/>
                      </a:pPr>
                      <a:r>
                        <a:rPr lang="en-GB" sz="1200" b="1">
                          <a:solidFill>
                            <a:srgbClr val="000000"/>
                          </a:solidFill>
                          <a:latin typeface="Arial"/>
                          <a:ea typeface="Calibri"/>
                          <a:cs typeface="Arial"/>
                        </a:rPr>
                        <a:t>7. 	</a:t>
                      </a:r>
                      <a:r>
                        <a:rPr lang="en-GB" sz="1200" b="0" i="0" u="none" strike="noStrike" baseline="0">
                          <a:solidFill>
                            <a:srgbClr val="000000"/>
                          </a:solidFill>
                          <a:latin typeface="Arial"/>
                          <a:ea typeface="Calibri"/>
                          <a:cs typeface="Arial"/>
                        </a:rPr>
                        <a:t>Percentage of staff believing that the trust provides equal opportunities for career progression or promotion</a:t>
                      </a:r>
                      <a:endParaRPr lang="en-GB" sz="1200">
                        <a:solidFill>
                          <a:srgbClr val="000000"/>
                        </a:solidFill>
                        <a:latin typeface="Arial"/>
                        <a:ea typeface="Calibri"/>
                        <a:cs typeface="Arial"/>
                      </a:endParaRPr>
                    </a:p>
                    <a:p>
                      <a:pPr marL="180975" indent="-180975">
                        <a:buNone/>
                      </a:pPr>
                      <a:r>
                        <a:rPr lang="en-GB" sz="1200" b="1" i="0" u="none" strike="noStrike" baseline="0">
                          <a:solidFill>
                            <a:srgbClr val="000000"/>
                          </a:solidFill>
                          <a:latin typeface="Arial"/>
                          <a:ea typeface="Calibri"/>
                          <a:cs typeface="Arial"/>
                        </a:rPr>
                        <a:t>8. 	</a:t>
                      </a:r>
                      <a:r>
                        <a:rPr lang="en-GB" sz="1200" b="0" i="0" u="none" strike="noStrike" baseline="0">
                          <a:solidFill>
                            <a:srgbClr val="000000"/>
                          </a:solidFill>
                          <a:latin typeface="Arial"/>
                          <a:ea typeface="Calibri"/>
                          <a:cs typeface="Arial"/>
                        </a:rPr>
                        <a:t>In the last 12 months have you personally experienced discrimination at work from any of the following?</a:t>
                      </a:r>
                    </a:p>
                    <a:p>
                      <a:pPr marL="180975" indent="-180975">
                        <a:buNone/>
                      </a:pPr>
                      <a:r>
                        <a:rPr lang="en-GB" sz="1200" b="0" i="0" u="none" strike="noStrike" baseline="0">
                          <a:solidFill>
                            <a:srgbClr val="000000"/>
                          </a:solidFill>
                          <a:latin typeface="Arial"/>
                          <a:ea typeface="Calibri"/>
                          <a:cs typeface="Arial"/>
                        </a:rPr>
                        <a:t>	</a:t>
                      </a:r>
                      <a:r>
                        <a:rPr lang="en-GB" sz="1200">
                          <a:solidFill>
                            <a:srgbClr val="000000"/>
                          </a:solidFill>
                          <a:latin typeface="Arial"/>
                          <a:ea typeface="Calibri"/>
                          <a:cs typeface="Arial"/>
                        </a:rPr>
                        <a:t>- </a:t>
                      </a:r>
                      <a:r>
                        <a:rPr lang="en-GB" sz="1200" b="0" i="0" u="none" strike="noStrike" baseline="0">
                          <a:solidFill>
                            <a:srgbClr val="000000"/>
                          </a:solidFill>
                          <a:latin typeface="Arial"/>
                          <a:ea typeface="Calibri"/>
                          <a:cs typeface="Arial"/>
                        </a:rPr>
                        <a:t>Manager/team leader or other colleagues	</a:t>
                      </a:r>
                    </a:p>
                    <a:p>
                      <a:pPr marL="180975" indent="-180975">
                        <a:buNone/>
                      </a:pPr>
                      <a:endParaRPr lang="en-GB" sz="1200" b="0" i="0" u="none" strike="noStrike" baseline="0">
                        <a:solidFill>
                          <a:srgbClr val="000000"/>
                        </a:solidFill>
                        <a:latin typeface="Arial"/>
                        <a:ea typeface="Calibri"/>
                        <a:cs typeface="Arial"/>
                      </a:endParaRPr>
                    </a:p>
                    <a:p>
                      <a:pPr marL="180975" indent="-180975">
                        <a:buNone/>
                      </a:pPr>
                      <a:r>
                        <a:rPr lang="en-GB" sz="1200" b="1" i="0" u="none" strike="noStrike" baseline="0">
                          <a:solidFill>
                            <a:srgbClr val="000000"/>
                          </a:solidFill>
                          <a:latin typeface="Arial"/>
                          <a:ea typeface="Calibri"/>
                          <a:cs typeface="Arial"/>
                        </a:rPr>
                        <a:t>Board representation indicator: For this indicator, compare the difference for white and BME staff </a:t>
                      </a:r>
                      <a:r>
                        <a:rPr lang="en-GB" sz="1200" b="0" i="0" u="none" strike="noStrike" baseline="0">
                          <a:solidFill>
                            <a:srgbClr val="000000"/>
                          </a:solidFill>
                          <a:latin typeface="Arial"/>
                          <a:ea typeface="Calibri"/>
                          <a:cs typeface="Arial"/>
                        </a:rPr>
                        <a:t>	</a:t>
                      </a:r>
                    </a:p>
                    <a:p>
                      <a:pPr marL="180975" indent="-180975">
                        <a:buNone/>
                      </a:pPr>
                      <a:r>
                        <a:rPr lang="en-GB" sz="1200" b="1" i="0" u="none" strike="noStrike" baseline="0">
                          <a:solidFill>
                            <a:srgbClr val="000000"/>
                          </a:solidFill>
                          <a:latin typeface="Arial"/>
                          <a:ea typeface="Calibri"/>
                          <a:cs typeface="Arial"/>
                        </a:rPr>
                        <a:t>9. 	</a:t>
                      </a:r>
                      <a:r>
                        <a:rPr lang="en-GB" sz="1200" b="0" i="0" u="none" strike="noStrike" baseline="0">
                          <a:solidFill>
                            <a:srgbClr val="000000"/>
                          </a:solidFill>
                          <a:latin typeface="Arial"/>
                          <a:ea typeface="Calibri"/>
                          <a:cs typeface="Arial"/>
                        </a:rPr>
                        <a:t>Percentage difference between the organisations’ Board membership and its overall workforce disaggregated:</a:t>
                      </a:r>
                    </a:p>
                    <a:p>
                      <a:pPr marL="180975" indent="-180975">
                        <a:buNone/>
                      </a:pPr>
                      <a:r>
                        <a:rPr lang="en-GB" sz="1200" b="0" i="0" u="none" strike="noStrike" baseline="0">
                          <a:solidFill>
                            <a:srgbClr val="000000"/>
                          </a:solidFill>
                          <a:latin typeface="Arial"/>
                          <a:ea typeface="Calibri"/>
                          <a:cs typeface="Arial"/>
                        </a:rPr>
                        <a:t>	- By voting membership of the Board</a:t>
                      </a:r>
                    </a:p>
                    <a:p>
                      <a:pPr marL="180975" indent="-180975">
                        <a:buNone/>
                      </a:pPr>
                      <a:r>
                        <a:rPr lang="en-GB" sz="1200" b="0" i="0" u="none" strike="noStrike" baseline="0">
                          <a:solidFill>
                            <a:srgbClr val="000000"/>
                          </a:solidFill>
                          <a:latin typeface="Arial"/>
                          <a:ea typeface="Calibri"/>
                          <a:cs typeface="Arial"/>
                        </a:rPr>
                        <a:t>	- By executive membership of the Board</a:t>
                      </a:r>
                    </a:p>
                  </a:txBody>
                  <a:tcPr>
                    <a:solidFill>
                      <a:schemeClr val="tx2">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lang="en-GB" sz="1200" b="0" i="0" u="none" strike="noStrike" baseline="0">
                        <a:solidFill>
                          <a:schemeClr val="tx2"/>
                        </a:solidFill>
                        <a:latin typeface="Arial"/>
                        <a:ea typeface="Calibri"/>
                        <a:cs typeface="Arial"/>
                      </a:endParaRPr>
                    </a:p>
                    <a:p>
                      <a:pPr marL="0" marR="0" lvl="0" indent="0" algn="r" defTabSz="685800" rtl="0" eaLnBrk="1" fontAlgn="auto" latinLnBrk="0" hangingPunct="1">
                        <a:lnSpc>
                          <a:spcPct val="100000"/>
                        </a:lnSpc>
                        <a:spcBef>
                          <a:spcPts val="0"/>
                        </a:spcBef>
                        <a:spcAft>
                          <a:spcPts val="0"/>
                        </a:spcAft>
                        <a:buClrTx/>
                        <a:buSzTx/>
                        <a:buFontTx/>
                        <a:buNone/>
                        <a:tabLst/>
                        <a:defRPr/>
                      </a:pPr>
                      <a:endParaRPr lang="en-GB" sz="1200" b="0" i="0" u="none" strike="noStrike" baseline="0">
                        <a:solidFill>
                          <a:schemeClr val="tx2"/>
                        </a:solidFill>
                        <a:latin typeface="Arial"/>
                        <a:ea typeface="Calibri"/>
                        <a:cs typeface="Arial"/>
                      </a:endParaRPr>
                    </a:p>
                    <a:p>
                      <a:pPr marL="0" marR="0" lvl="0" indent="0" algn="r" defTabSz="685800" rtl="0" eaLnBrk="1" fontAlgn="auto" latinLnBrk="0" hangingPunct="1">
                        <a:lnSpc>
                          <a:spcPct val="100000"/>
                        </a:lnSpc>
                        <a:spcBef>
                          <a:spcPts val="0"/>
                        </a:spcBef>
                        <a:spcAft>
                          <a:spcPts val="0"/>
                        </a:spcAft>
                        <a:buClrTx/>
                        <a:buSzTx/>
                        <a:buFontTx/>
                        <a:buNone/>
                        <a:tabLst/>
                        <a:defRPr/>
                      </a:pPr>
                      <a:endParaRPr lang="en-GB" sz="1200" b="0" i="0" u="none" strike="noStrike" baseline="0">
                        <a:solidFill>
                          <a:schemeClr val="tx2"/>
                        </a:solidFill>
                        <a:latin typeface="Arial"/>
                        <a:ea typeface="Calibri"/>
                        <a:cs typeface="Arial"/>
                      </a:endParaRPr>
                    </a:p>
                    <a:p>
                      <a:pPr marL="0" marR="0" lvl="0" indent="0" algn="r" defTabSz="685800" rtl="0" eaLnBrk="1" fontAlgn="auto" latinLnBrk="0" hangingPunct="1">
                        <a:lnSpc>
                          <a:spcPct val="100000"/>
                        </a:lnSpc>
                        <a:spcBef>
                          <a:spcPts val="0"/>
                        </a:spcBef>
                        <a:spcAft>
                          <a:spcPts val="0"/>
                        </a:spcAft>
                        <a:buClrTx/>
                        <a:buSzTx/>
                        <a:buFontTx/>
                        <a:buNone/>
                        <a:tabLst/>
                        <a:defRPr/>
                      </a:pPr>
                      <a:endParaRPr lang="en-GB" sz="1200" b="0" i="0" u="none" strike="noStrike" baseline="0">
                        <a:solidFill>
                          <a:schemeClr val="tx2"/>
                        </a:solidFill>
                        <a:latin typeface="Arial"/>
                        <a:ea typeface="Calibri"/>
                        <a:cs typeface="Arial"/>
                      </a:endParaRPr>
                    </a:p>
                    <a:p>
                      <a:pPr marL="0" marR="0" lvl="0" indent="0" algn="r" defTabSz="685800" rtl="0" eaLnBrk="1" fontAlgn="auto" latinLnBrk="0" hangingPunct="1">
                        <a:lnSpc>
                          <a:spcPct val="100000"/>
                        </a:lnSpc>
                        <a:spcBef>
                          <a:spcPts val="0"/>
                        </a:spcBef>
                        <a:spcAft>
                          <a:spcPts val="0"/>
                        </a:spcAft>
                        <a:buClrTx/>
                        <a:buSzTx/>
                        <a:buFontTx/>
                        <a:buNone/>
                        <a:tabLst/>
                        <a:defRPr/>
                      </a:pPr>
                      <a:endParaRPr lang="en-GB" sz="1200" b="0" i="0" u="none" strike="noStrike" baseline="0">
                        <a:solidFill>
                          <a:schemeClr val="tx2"/>
                        </a:solidFill>
                        <a:latin typeface="Arial"/>
                        <a:ea typeface="Calibri"/>
                        <a:cs typeface="Arial"/>
                      </a:endParaRPr>
                    </a:p>
                    <a:p>
                      <a:pPr marL="0" marR="0" lvl="0" indent="0" algn="r" defTabSz="685800" rtl="0" eaLnBrk="1" fontAlgn="auto" latinLnBrk="0" hangingPunct="1">
                        <a:lnSpc>
                          <a:spcPct val="100000"/>
                        </a:lnSpc>
                        <a:spcBef>
                          <a:spcPts val="0"/>
                        </a:spcBef>
                        <a:spcAft>
                          <a:spcPts val="0"/>
                        </a:spcAft>
                        <a:buClrTx/>
                        <a:buSzTx/>
                        <a:buFontTx/>
                        <a:buNone/>
                        <a:tabLst/>
                        <a:defRPr/>
                      </a:pPr>
                      <a:endParaRPr lang="en-GB" sz="1200" b="0" i="0" u="none" strike="noStrike" baseline="0">
                        <a:solidFill>
                          <a:schemeClr val="tx2"/>
                        </a:solidFill>
                        <a:latin typeface="Arial"/>
                        <a:ea typeface="Calibri"/>
                        <a:cs typeface="Arial"/>
                      </a:endParaRPr>
                    </a:p>
                    <a:p>
                      <a:pPr marL="0" marR="0" lvl="0" indent="0" algn="r" defTabSz="685800" rtl="0" eaLnBrk="1" fontAlgn="auto" latinLnBrk="0" hangingPunct="1">
                        <a:lnSpc>
                          <a:spcPct val="100000"/>
                        </a:lnSpc>
                        <a:spcBef>
                          <a:spcPts val="0"/>
                        </a:spcBef>
                        <a:spcAft>
                          <a:spcPts val="0"/>
                        </a:spcAft>
                        <a:buClrTx/>
                        <a:buSzTx/>
                        <a:buFontTx/>
                        <a:buNone/>
                        <a:tabLst/>
                        <a:defRPr/>
                      </a:pPr>
                      <a:endParaRPr lang="en-GB" sz="1200" b="0" i="0" u="none" strike="noStrike" baseline="0">
                        <a:solidFill>
                          <a:schemeClr val="tx2"/>
                        </a:solidFill>
                        <a:latin typeface="Arial"/>
                        <a:ea typeface="Calibri"/>
                        <a:cs typeface="Arial"/>
                      </a:endParaRPr>
                    </a:p>
                    <a:p>
                      <a:pPr marL="0" marR="0" lvl="0" indent="0" algn="r" defTabSz="685800" rtl="0" eaLnBrk="1" fontAlgn="auto" latinLnBrk="0" hangingPunct="1">
                        <a:lnSpc>
                          <a:spcPct val="100000"/>
                        </a:lnSpc>
                        <a:spcBef>
                          <a:spcPts val="0"/>
                        </a:spcBef>
                        <a:spcAft>
                          <a:spcPts val="0"/>
                        </a:spcAft>
                        <a:buClrTx/>
                        <a:buSzTx/>
                        <a:buFontTx/>
                        <a:buNone/>
                        <a:tabLst/>
                        <a:defRPr/>
                      </a:pPr>
                      <a:r>
                        <a:rPr lang="en-GB" sz="1200" b="0" i="0" u="none" strike="noStrike" baseline="0">
                          <a:solidFill>
                            <a:schemeClr val="tx2"/>
                          </a:solidFill>
                          <a:latin typeface="Arial"/>
                          <a:ea typeface="Calibri"/>
                          <a:cs typeface="Arial"/>
                        </a:rPr>
                        <a:t>DATA SOURCE ESR</a:t>
                      </a:r>
                    </a:p>
                  </a:txBody>
                  <a:tcPr>
                    <a:solidFill>
                      <a:schemeClr val="tx2">
                        <a:lumMod val="20000"/>
                        <a:lumOff val="80000"/>
                      </a:schemeClr>
                    </a:solidFill>
                  </a:tcPr>
                </a:tc>
                <a:extLst>
                  <a:ext uri="{0D108BD9-81ED-4DB2-BD59-A6C34878D82A}">
                    <a16:rowId xmlns:a16="http://schemas.microsoft.com/office/drawing/2014/main" val="3436712661"/>
                  </a:ext>
                </a:extLst>
              </a:tr>
            </a:tbl>
          </a:graphicData>
        </a:graphic>
      </p:graphicFrame>
    </p:spTree>
    <p:extLst>
      <p:ext uri="{BB962C8B-B14F-4D97-AF65-F5344CB8AC3E}">
        <p14:creationId xmlns:p14="http://schemas.microsoft.com/office/powerpoint/2010/main" val="3993617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5ACBD-9DE2-7A87-23C7-93E964277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71699-E6A4-845E-836D-338BA82533D8}"/>
              </a:ext>
            </a:extLst>
          </p:cNvPr>
          <p:cNvSpPr>
            <a:spLocks noGrp="1"/>
          </p:cNvSpPr>
          <p:nvPr>
            <p:ph type="title"/>
          </p:nvPr>
        </p:nvSpPr>
        <p:spPr>
          <a:xfrm>
            <a:off x="394447" y="422805"/>
            <a:ext cx="9711087" cy="408414"/>
          </a:xfrm>
        </p:spPr>
        <p:txBody>
          <a:bodyPr vert="horz" lIns="0" tIns="0" rIns="91440" bIns="46800" rtlCol="0" anchor="b" anchorCtr="0">
            <a:noAutofit/>
          </a:bodyPr>
          <a:lstStyle/>
          <a:p>
            <a:r>
              <a:rPr lang="en-GB" sz="2400">
                <a:latin typeface="Arial"/>
                <a:ea typeface="Calibri"/>
                <a:cs typeface="Arial"/>
              </a:rPr>
              <a:t>Key findings 2025 – 2026</a:t>
            </a:r>
          </a:p>
        </p:txBody>
      </p:sp>
      <p:sp>
        <p:nvSpPr>
          <p:cNvPr id="4" name="Rectangle 3">
            <a:extLst>
              <a:ext uri="{FF2B5EF4-FFF2-40B4-BE49-F238E27FC236}">
                <a16:creationId xmlns:a16="http://schemas.microsoft.com/office/drawing/2014/main" id="{C935AC1C-A441-54D7-6845-58108A081B4E}"/>
              </a:ext>
            </a:extLst>
          </p:cNvPr>
          <p:cNvSpPr/>
          <p:nvPr/>
        </p:nvSpPr>
        <p:spPr>
          <a:xfrm>
            <a:off x="342669" y="846188"/>
            <a:ext cx="3890185" cy="943761"/>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Workforce representation </a:t>
            </a:r>
            <a:endParaRPr lang="en-US" sz="1300"/>
          </a:p>
          <a:p>
            <a:pPr algn="just"/>
            <a:r>
              <a:rPr lang="en-GB" sz="1300">
                <a:solidFill>
                  <a:schemeClr val="tx1"/>
                </a:solidFill>
                <a:latin typeface="Arial"/>
                <a:ea typeface="Calibri"/>
                <a:cs typeface="Arial"/>
              </a:rPr>
              <a:t>There was a rise of 1.82% in staff indicating a disability, rising from 5.2% in 2024 to 7.0% in 2026</a:t>
            </a:r>
          </a:p>
          <a:p>
            <a:endParaRPr lang="en-GB" sz="1300" b="1">
              <a:solidFill>
                <a:schemeClr val="tx1"/>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D4DDCE36-728B-2181-1548-2A4C27D2FC62}"/>
              </a:ext>
            </a:extLst>
          </p:cNvPr>
          <p:cNvSpPr/>
          <p:nvPr/>
        </p:nvSpPr>
        <p:spPr>
          <a:xfrm>
            <a:off x="8027691" y="4055714"/>
            <a:ext cx="3769862" cy="192002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Harassment and Bullying </a:t>
            </a:r>
            <a:endParaRPr lang="en-US" sz="1300"/>
          </a:p>
          <a:p>
            <a:pPr algn="just"/>
            <a:r>
              <a:rPr lang="en-GB" sz="1300">
                <a:solidFill>
                  <a:schemeClr val="tx1"/>
                </a:solidFill>
                <a:latin typeface="Arial"/>
                <a:ea typeface="Calibri"/>
                <a:cs typeface="Arial"/>
              </a:rPr>
              <a:t>Decrease by 0.1% abuse from Patients , relatives or public</a:t>
            </a:r>
          </a:p>
          <a:p>
            <a:pPr algn="just"/>
            <a:r>
              <a:rPr lang="en-GB" sz="1300">
                <a:solidFill>
                  <a:schemeClr val="tx1"/>
                </a:solidFill>
                <a:latin typeface="Arial"/>
                <a:cs typeface="Arial"/>
              </a:rPr>
              <a:t>Increase of 0.5% abuse from Managers </a:t>
            </a:r>
          </a:p>
          <a:p>
            <a:pPr algn="just"/>
            <a:r>
              <a:rPr lang="en-GB" sz="1300">
                <a:solidFill>
                  <a:schemeClr val="tx1"/>
                </a:solidFill>
                <a:latin typeface="Arial"/>
                <a:cs typeface="Arial"/>
              </a:rPr>
              <a:t>Decrease of 1.2% abuse from Colleagues</a:t>
            </a:r>
          </a:p>
          <a:p>
            <a:pPr algn="just"/>
            <a:r>
              <a:rPr lang="en-GB" sz="1300">
                <a:solidFill>
                  <a:schemeClr val="tx1"/>
                </a:solidFill>
                <a:latin typeface="Arial"/>
                <a:cs typeface="Arial"/>
              </a:rPr>
              <a:t>Decrease  of  4.3% of individuals or colleagues reporting harassment / abuse</a:t>
            </a:r>
          </a:p>
        </p:txBody>
      </p:sp>
      <p:sp>
        <p:nvSpPr>
          <p:cNvPr id="6" name="Rectangle 5">
            <a:extLst>
              <a:ext uri="{FF2B5EF4-FFF2-40B4-BE49-F238E27FC236}">
                <a16:creationId xmlns:a16="http://schemas.microsoft.com/office/drawing/2014/main" id="{844DEC8E-9F96-AE9A-4059-D414F9A65829}"/>
              </a:ext>
            </a:extLst>
          </p:cNvPr>
          <p:cNvSpPr/>
          <p:nvPr/>
        </p:nvSpPr>
        <p:spPr>
          <a:xfrm>
            <a:off x="8027688" y="1277545"/>
            <a:ext cx="3769863" cy="118145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Recruitment </a:t>
            </a:r>
            <a:endParaRPr lang="en-US" sz="1300"/>
          </a:p>
          <a:p>
            <a:pPr algn="just"/>
            <a:r>
              <a:rPr lang="en-GB" sz="1300">
                <a:solidFill>
                  <a:schemeClr val="tx1"/>
                </a:solidFill>
                <a:latin typeface="Arial"/>
                <a:ea typeface="Calibri"/>
                <a:cs typeface="Arial"/>
              </a:rPr>
              <a:t>Data collected shows that the likelihood of Non-Disabled applicants being appointed compared with Disabled applicants was 1.32</a:t>
            </a:r>
            <a:endParaRPr lang="en-GB" sz="1300">
              <a:solidFill>
                <a:schemeClr val="tx1"/>
              </a:solidFill>
              <a:latin typeface="Arial"/>
              <a:cs typeface="Arial"/>
            </a:endParaRPr>
          </a:p>
        </p:txBody>
      </p:sp>
      <p:sp>
        <p:nvSpPr>
          <p:cNvPr id="7" name="Rectangle 6">
            <a:extLst>
              <a:ext uri="{FF2B5EF4-FFF2-40B4-BE49-F238E27FC236}">
                <a16:creationId xmlns:a16="http://schemas.microsoft.com/office/drawing/2014/main" id="{1CF83E3B-B7DD-FAD1-B934-D838F3716520}"/>
              </a:ext>
            </a:extLst>
          </p:cNvPr>
          <p:cNvSpPr/>
          <p:nvPr/>
        </p:nvSpPr>
        <p:spPr>
          <a:xfrm>
            <a:off x="296978" y="1981398"/>
            <a:ext cx="3888983" cy="1238645"/>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Disciplinary Process</a:t>
            </a:r>
            <a:endParaRPr lang="en-US" sz="1300"/>
          </a:p>
          <a:p>
            <a:pPr algn="just"/>
            <a:r>
              <a:rPr lang="en-GB" sz="1300">
                <a:solidFill>
                  <a:schemeClr val="tx1"/>
                </a:solidFill>
                <a:latin typeface="Arial"/>
                <a:ea typeface="Calibri"/>
                <a:cs typeface="Arial"/>
              </a:rPr>
              <a:t>- The data shows that the </a:t>
            </a:r>
            <a:r>
              <a:rPr lang="en-GB" sz="1300" i="1">
                <a:solidFill>
                  <a:schemeClr val="tx1"/>
                </a:solidFill>
                <a:latin typeface="Arial"/>
                <a:ea typeface="Calibri"/>
                <a:cs typeface="Arial"/>
              </a:rPr>
              <a:t>relative likelihood of disabled staff entering the formal capability process</a:t>
            </a:r>
            <a:r>
              <a:rPr lang="en-GB" sz="1300">
                <a:solidFill>
                  <a:schemeClr val="tx1"/>
                </a:solidFill>
                <a:latin typeface="Arial"/>
                <a:ea typeface="Calibri"/>
                <a:cs typeface="Arial"/>
              </a:rPr>
              <a:t> </a:t>
            </a:r>
            <a:r>
              <a:rPr lang="en-GB" sz="1300">
                <a:solidFill>
                  <a:schemeClr val="tx1"/>
                </a:solidFill>
                <a:latin typeface="Arial"/>
                <a:cs typeface="Arial"/>
              </a:rPr>
              <a:t>compared to non-disabled staff  has dropped from 3.24 last year to 2.66 this year</a:t>
            </a:r>
          </a:p>
        </p:txBody>
      </p:sp>
      <p:sp>
        <p:nvSpPr>
          <p:cNvPr id="9" name="Rectangle 8">
            <a:extLst>
              <a:ext uri="{FF2B5EF4-FFF2-40B4-BE49-F238E27FC236}">
                <a16:creationId xmlns:a16="http://schemas.microsoft.com/office/drawing/2014/main" id="{B5895C4D-83D7-41BC-7789-71FFFF7C84B0}"/>
              </a:ext>
            </a:extLst>
          </p:cNvPr>
          <p:cNvSpPr/>
          <p:nvPr/>
        </p:nvSpPr>
        <p:spPr>
          <a:xfrm>
            <a:off x="296978" y="5015728"/>
            <a:ext cx="3865356" cy="113676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GB" sz="1300" b="1">
              <a:solidFill>
                <a:schemeClr val="tx1"/>
              </a:solidFill>
              <a:latin typeface="Arial"/>
              <a:cs typeface="Arial"/>
            </a:endParaRPr>
          </a:p>
          <a:p>
            <a:pPr algn="just"/>
            <a:r>
              <a:rPr lang="en-GB" sz="1300" b="1">
                <a:solidFill>
                  <a:schemeClr val="tx1"/>
                </a:solidFill>
                <a:latin typeface="Arial"/>
                <a:cs typeface="Arial"/>
              </a:rPr>
              <a:t>Pressure to come to work</a:t>
            </a:r>
            <a:endParaRPr lang="en-US" sz="1300"/>
          </a:p>
          <a:p>
            <a:pPr marL="171450" indent="-171450" algn="just">
              <a:buFontTx/>
              <a:buChar char="-"/>
            </a:pPr>
            <a:r>
              <a:rPr lang="en-GB" sz="1300">
                <a:solidFill>
                  <a:schemeClr val="tx1"/>
                </a:solidFill>
                <a:latin typeface="Arial"/>
                <a:ea typeface="Calibri"/>
                <a:cs typeface="Arial"/>
              </a:rPr>
              <a:t>Shows an increase for staff who have a Disability by </a:t>
            </a:r>
            <a:r>
              <a:rPr lang="en-GB" sz="1300" b="1">
                <a:solidFill>
                  <a:schemeClr val="tx1"/>
                </a:solidFill>
                <a:latin typeface="Arial"/>
                <a:ea typeface="Calibri"/>
                <a:cs typeface="Arial"/>
              </a:rPr>
              <a:t>2.8%</a:t>
            </a:r>
            <a:r>
              <a:rPr lang="en-GB" sz="1300">
                <a:solidFill>
                  <a:schemeClr val="tx1"/>
                </a:solidFill>
                <a:latin typeface="Arial"/>
                <a:ea typeface="Calibri"/>
                <a:cs typeface="Arial"/>
              </a:rPr>
              <a:t> (up from </a:t>
            </a:r>
            <a:r>
              <a:rPr lang="en-GB" sz="1300" b="1">
                <a:solidFill>
                  <a:schemeClr val="tx1"/>
                </a:solidFill>
                <a:latin typeface="Arial"/>
                <a:ea typeface="Calibri"/>
                <a:cs typeface="Arial"/>
              </a:rPr>
              <a:t>25.3%)</a:t>
            </a:r>
          </a:p>
          <a:p>
            <a:pPr marL="171450" indent="-171450" algn="just">
              <a:buFontTx/>
              <a:buChar char="-"/>
            </a:pPr>
            <a:r>
              <a:rPr lang="en-GB" sz="1300">
                <a:solidFill>
                  <a:schemeClr val="tx1"/>
                </a:solidFill>
                <a:latin typeface="Arial"/>
                <a:ea typeface="Calibri"/>
                <a:cs typeface="Arial"/>
              </a:rPr>
              <a:t>For non-disabled staff, this figure has also increased by </a:t>
            </a:r>
            <a:r>
              <a:rPr lang="en-GB" sz="1300" b="1">
                <a:solidFill>
                  <a:schemeClr val="tx1"/>
                </a:solidFill>
                <a:latin typeface="Arial"/>
                <a:ea typeface="Calibri"/>
                <a:cs typeface="Arial"/>
              </a:rPr>
              <a:t>1.3%</a:t>
            </a:r>
            <a:r>
              <a:rPr lang="en-GB" sz="1300">
                <a:solidFill>
                  <a:schemeClr val="tx1"/>
                </a:solidFill>
                <a:latin typeface="Arial"/>
                <a:ea typeface="Calibri"/>
                <a:cs typeface="Arial"/>
              </a:rPr>
              <a:t> (up from </a:t>
            </a:r>
            <a:r>
              <a:rPr lang="en-GB" sz="1300" b="1">
                <a:solidFill>
                  <a:schemeClr val="tx1"/>
                </a:solidFill>
                <a:latin typeface="Arial"/>
                <a:ea typeface="Calibri"/>
                <a:cs typeface="Arial"/>
              </a:rPr>
              <a:t>14%)</a:t>
            </a:r>
          </a:p>
          <a:p>
            <a:endParaRPr lang="en-GB" sz="1300">
              <a:solidFill>
                <a:schemeClr val="tx1"/>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21EE732C-C9DF-A6CD-FECF-06DC26301DD4}"/>
              </a:ext>
            </a:extLst>
          </p:cNvPr>
          <p:cNvSpPr/>
          <p:nvPr/>
        </p:nvSpPr>
        <p:spPr>
          <a:xfrm>
            <a:off x="8027688" y="2649045"/>
            <a:ext cx="3769863" cy="121662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Board Representation </a:t>
            </a:r>
            <a:endParaRPr lang="en-US" sz="1300"/>
          </a:p>
          <a:p>
            <a:pPr algn="just"/>
            <a:r>
              <a:rPr lang="en-GB" sz="1300">
                <a:solidFill>
                  <a:schemeClr val="tx1"/>
                </a:solidFill>
                <a:latin typeface="Arial"/>
                <a:ea typeface="Calibri"/>
                <a:cs typeface="Arial"/>
              </a:rPr>
              <a:t>T</a:t>
            </a:r>
            <a:r>
              <a:rPr lang="en-GB" sz="1300" b="0" i="0" u="none" strike="noStrike" baseline="0">
                <a:solidFill>
                  <a:schemeClr val="tx1"/>
                </a:solidFill>
                <a:latin typeface="Arial"/>
                <a:ea typeface="Calibri"/>
                <a:cs typeface="Arial"/>
              </a:rPr>
              <a:t>he difference between Disabled representation on the board and in the workforce was +1.8%. </a:t>
            </a:r>
          </a:p>
        </p:txBody>
      </p:sp>
      <p:sp>
        <p:nvSpPr>
          <p:cNvPr id="14" name="Rectangle 13">
            <a:extLst>
              <a:ext uri="{FF2B5EF4-FFF2-40B4-BE49-F238E27FC236}">
                <a16:creationId xmlns:a16="http://schemas.microsoft.com/office/drawing/2014/main" id="{4BB68D64-E69E-1FAD-F3B2-190310E1999E}"/>
              </a:ext>
            </a:extLst>
          </p:cNvPr>
          <p:cNvSpPr/>
          <p:nvPr/>
        </p:nvSpPr>
        <p:spPr>
          <a:xfrm>
            <a:off x="4369596" y="837559"/>
            <a:ext cx="3477667" cy="238248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Career Progression</a:t>
            </a:r>
            <a:endParaRPr lang="en-US" sz="1300"/>
          </a:p>
          <a:p>
            <a:pPr marL="171450" indent="-171450" algn="just">
              <a:buFontTx/>
              <a:buChar char="-"/>
            </a:pPr>
            <a:r>
              <a:rPr lang="en-GB" sz="1300">
                <a:solidFill>
                  <a:schemeClr val="tx1"/>
                </a:solidFill>
                <a:latin typeface="Arial"/>
                <a:ea typeface="Calibri"/>
                <a:cs typeface="Arial"/>
              </a:rPr>
              <a:t>Disabled staff and Non-Disabled Staff  held a stronger belief that the Trust provided equal opportunities for career progression or promotion. This figure has however decreased in 2025</a:t>
            </a:r>
          </a:p>
          <a:p>
            <a:pPr marL="171450" indent="-171450" algn="just">
              <a:buFontTx/>
              <a:buChar char="-"/>
            </a:pPr>
            <a:r>
              <a:rPr lang="en-GB" sz="1300">
                <a:solidFill>
                  <a:schemeClr val="tx1"/>
                </a:solidFill>
                <a:latin typeface="Arial"/>
                <a:ea typeface="Calibri"/>
                <a:cs typeface="Arial"/>
              </a:rPr>
              <a:t>For Disabled staff by 9.7% (61%  to 51.3%)  </a:t>
            </a:r>
          </a:p>
          <a:p>
            <a:pPr marL="171450" indent="-171450" algn="just">
              <a:buFontTx/>
              <a:buChar char="-"/>
            </a:pPr>
            <a:r>
              <a:rPr lang="en-GB" sz="1300">
                <a:solidFill>
                  <a:schemeClr val="tx1"/>
                </a:solidFill>
                <a:latin typeface="Arial"/>
                <a:ea typeface="Calibri"/>
                <a:cs typeface="Arial"/>
              </a:rPr>
              <a:t>For Non-Disabled staff by 8.5% (65.8% to 57.3%)</a:t>
            </a:r>
          </a:p>
          <a:p>
            <a:endParaRPr lang="en-GB" sz="1300">
              <a:solidFill>
                <a:schemeClr val="tx1"/>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17DA785C-E226-7EF8-D1BB-BBBAA55DB177}"/>
              </a:ext>
            </a:extLst>
          </p:cNvPr>
          <p:cNvSpPr/>
          <p:nvPr/>
        </p:nvSpPr>
        <p:spPr>
          <a:xfrm>
            <a:off x="4342759" y="3586712"/>
            <a:ext cx="3457428" cy="2565778"/>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Staff satisfaction with the extent to which the Trust  values their work</a:t>
            </a:r>
            <a:endParaRPr lang="en-US" sz="1300"/>
          </a:p>
          <a:p>
            <a:pPr marL="171450" indent="-171450" algn="just">
              <a:buFontTx/>
              <a:buChar char="-"/>
            </a:pPr>
            <a:r>
              <a:rPr lang="en-GB" sz="1300">
                <a:solidFill>
                  <a:schemeClr val="tx1"/>
                </a:solidFill>
                <a:latin typeface="Arial"/>
                <a:cs typeface="Arial"/>
              </a:rPr>
              <a:t>The figures show that there has been a consistency around the 30% mark  for Disabled groups and the mid 45% for Non-Disabled staff. </a:t>
            </a:r>
          </a:p>
          <a:p>
            <a:pPr marL="171450" indent="-171450" algn="just">
              <a:buFontTx/>
              <a:buChar char="-"/>
            </a:pPr>
            <a:r>
              <a:rPr lang="en-GB" sz="1300">
                <a:solidFill>
                  <a:schemeClr val="tx1"/>
                </a:solidFill>
                <a:latin typeface="Arial"/>
                <a:ea typeface="Calibri"/>
                <a:cs typeface="Arial"/>
              </a:rPr>
              <a:t>Data shows a 7.2% difference between the two groups  (2025). This figure is marginally better than the 2024 figure which was indicating a 7.6% difference.</a:t>
            </a:r>
          </a:p>
          <a:p>
            <a:endParaRPr lang="en-GB" sz="1300">
              <a:solidFill>
                <a:schemeClr val="tx1"/>
              </a:solidFill>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611DC0BD-797C-9162-AAFA-7CC87BD94D33}"/>
              </a:ext>
            </a:extLst>
          </p:cNvPr>
          <p:cNvSpPr/>
          <p:nvPr/>
        </p:nvSpPr>
        <p:spPr>
          <a:xfrm>
            <a:off x="273352" y="3411492"/>
            <a:ext cx="3888982" cy="131937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GB" sz="1300" b="1">
                <a:solidFill>
                  <a:schemeClr val="tx1"/>
                </a:solidFill>
                <a:latin typeface="Arial"/>
                <a:cs typeface="Arial"/>
              </a:rPr>
              <a:t>Reasonable adjustments are undertaken</a:t>
            </a:r>
            <a:endParaRPr lang="en-US" sz="1300"/>
          </a:p>
          <a:p>
            <a:pPr marL="171450" indent="-171450" algn="just">
              <a:buFontTx/>
              <a:buChar char="-"/>
            </a:pPr>
            <a:r>
              <a:rPr lang="en-GB" sz="1300" b="1">
                <a:solidFill>
                  <a:schemeClr val="tx1"/>
                </a:solidFill>
                <a:latin typeface="Arial"/>
                <a:cs typeface="Arial"/>
              </a:rPr>
              <a:t>73.7%</a:t>
            </a:r>
            <a:r>
              <a:rPr lang="en-GB" sz="1300">
                <a:solidFill>
                  <a:schemeClr val="tx1"/>
                </a:solidFill>
                <a:latin typeface="Arial"/>
                <a:cs typeface="Arial"/>
              </a:rPr>
              <a:t>of staff with disabilities stated that the Trust had made  adequate adjustments for them to carry out their work. This figure though, has decreased by </a:t>
            </a:r>
            <a:r>
              <a:rPr lang="en-GB" sz="1300" b="1">
                <a:solidFill>
                  <a:schemeClr val="tx1"/>
                </a:solidFill>
                <a:latin typeface="Arial"/>
                <a:cs typeface="Arial"/>
              </a:rPr>
              <a:t>7%</a:t>
            </a:r>
            <a:r>
              <a:rPr lang="en-GB" sz="1300">
                <a:solidFill>
                  <a:schemeClr val="tx1"/>
                </a:solidFill>
                <a:latin typeface="Arial"/>
                <a:cs typeface="Arial"/>
              </a:rPr>
              <a:t> ( </a:t>
            </a:r>
            <a:r>
              <a:rPr lang="en-GB" sz="1300" b="1">
                <a:solidFill>
                  <a:schemeClr val="tx1"/>
                </a:solidFill>
                <a:latin typeface="Arial"/>
                <a:cs typeface="Arial"/>
              </a:rPr>
              <a:t>80.7% </a:t>
            </a:r>
            <a:r>
              <a:rPr lang="en-GB" sz="1300">
                <a:solidFill>
                  <a:schemeClr val="tx1"/>
                </a:solidFill>
                <a:latin typeface="Arial"/>
                <a:cs typeface="Arial"/>
              </a:rPr>
              <a:t>to </a:t>
            </a:r>
            <a:r>
              <a:rPr lang="en-GB" sz="1300" b="1">
                <a:solidFill>
                  <a:schemeClr val="tx1"/>
                </a:solidFill>
                <a:latin typeface="Arial"/>
                <a:cs typeface="Arial"/>
              </a:rPr>
              <a:t>73.7%</a:t>
            </a:r>
            <a:r>
              <a:rPr lang="en-GB" sz="1300">
                <a:solidFill>
                  <a:schemeClr val="tx1"/>
                </a:solidFill>
                <a:latin typeface="Arial"/>
                <a:cs typeface="Arial"/>
              </a:rPr>
              <a:t> )</a:t>
            </a:r>
          </a:p>
        </p:txBody>
      </p:sp>
    </p:spTree>
    <p:extLst>
      <p:ext uri="{BB962C8B-B14F-4D97-AF65-F5344CB8AC3E}">
        <p14:creationId xmlns:p14="http://schemas.microsoft.com/office/powerpoint/2010/main" val="96945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401CD-DC95-BAC9-C562-2971C5962514}"/>
              </a:ext>
            </a:extLst>
          </p:cNvPr>
          <p:cNvSpPr>
            <a:spLocks noGrp="1"/>
          </p:cNvSpPr>
          <p:nvPr>
            <p:ph type="title"/>
          </p:nvPr>
        </p:nvSpPr>
        <p:spPr>
          <a:xfrm>
            <a:off x="392151" y="682115"/>
            <a:ext cx="8199719" cy="329938"/>
          </a:xfrm>
        </p:spPr>
        <p:txBody>
          <a:bodyPr>
            <a:noAutofit/>
          </a:bodyPr>
          <a:lstStyle/>
          <a:p>
            <a:r>
              <a:rPr lang="en-GB" sz="2400" b="1">
                <a:latin typeface="Arial"/>
                <a:cs typeface="Arial"/>
              </a:rPr>
              <a:t>Key achievements from last 12 months</a:t>
            </a:r>
          </a:p>
        </p:txBody>
      </p:sp>
      <p:sp>
        <p:nvSpPr>
          <p:cNvPr id="5" name="TextBox 4">
            <a:extLst>
              <a:ext uri="{FF2B5EF4-FFF2-40B4-BE49-F238E27FC236}">
                <a16:creationId xmlns:a16="http://schemas.microsoft.com/office/drawing/2014/main" id="{22EDBA25-4118-1679-B9F8-EE70D8154108}"/>
              </a:ext>
            </a:extLst>
          </p:cNvPr>
          <p:cNvSpPr txBox="1"/>
          <p:nvPr/>
        </p:nvSpPr>
        <p:spPr>
          <a:xfrm>
            <a:off x="195155" y="1121722"/>
            <a:ext cx="11801690" cy="5223033"/>
          </a:xfrm>
          <a:prstGeom prst="rect">
            <a:avLst/>
          </a:prstGeom>
          <a:solidFill>
            <a:schemeClr val="accent1">
              <a:lumMod val="20000"/>
              <a:lumOff val="80000"/>
            </a:schemeClr>
          </a:solidFill>
        </p:spPr>
        <p:txBody>
          <a:bodyPr wrap="square" lIns="91440" tIns="45720" rIns="91440" bIns="45720" anchor="t">
            <a:spAutoFit/>
          </a:bodyPr>
          <a:lstStyle/>
          <a:p>
            <a:pPr marL="285750" indent="-285750" algn="just">
              <a:lnSpc>
                <a:spcPct val="150000"/>
              </a:lnSpc>
              <a:buFont typeface="Arial"/>
              <a:buChar char="•"/>
            </a:pPr>
            <a:r>
              <a:rPr lang="en-GB" sz="1400">
                <a:latin typeface="Arial"/>
                <a:ea typeface="Calibri"/>
                <a:cs typeface="Arial"/>
              </a:rPr>
              <a:t>Oliver McGowan Mandatory Training rolling out across the Trust to build knowledge in supporting patients and staff with learning difficulties.</a:t>
            </a:r>
            <a:endParaRPr lang="en-GB" sz="1400">
              <a:latin typeface="Arial"/>
              <a:cs typeface="Arial"/>
            </a:endParaRPr>
          </a:p>
          <a:p>
            <a:pPr marL="285750" indent="-285750" algn="just">
              <a:lnSpc>
                <a:spcPct val="150000"/>
              </a:lnSpc>
              <a:buFont typeface="Arial"/>
              <a:buChar char="•"/>
            </a:pPr>
            <a:r>
              <a:rPr lang="en-GB" sz="1400">
                <a:latin typeface="Arial"/>
                <a:ea typeface="Calibri"/>
                <a:cs typeface="Arial"/>
              </a:rPr>
              <a:t>Level 2 Disability Confident accreditation achieved.</a:t>
            </a:r>
            <a:endParaRPr lang="en-GB" sz="1400">
              <a:latin typeface="Arial"/>
              <a:cs typeface="Arial"/>
            </a:endParaRPr>
          </a:p>
          <a:p>
            <a:pPr marL="285750" indent="-285750" algn="just">
              <a:lnSpc>
                <a:spcPct val="150000"/>
              </a:lnSpc>
              <a:buFont typeface="Arial"/>
              <a:buChar char="•"/>
            </a:pPr>
            <a:r>
              <a:rPr lang="en-GB" sz="1400">
                <a:latin typeface="Arial"/>
                <a:ea typeface="Calibri"/>
                <a:cs typeface="Arial"/>
              </a:rPr>
              <a:t>Project Choice programme continues to provide work experience opportunities for individuals with additional learning needs.</a:t>
            </a:r>
            <a:endParaRPr lang="en-GB" sz="1400">
              <a:latin typeface="Arial"/>
              <a:cs typeface="Arial"/>
            </a:endParaRPr>
          </a:p>
          <a:p>
            <a:pPr marL="285750" indent="-285750" algn="just">
              <a:lnSpc>
                <a:spcPct val="150000"/>
              </a:lnSpc>
              <a:buFont typeface="Arial"/>
              <a:buChar char="•"/>
            </a:pPr>
            <a:r>
              <a:rPr lang="en-GB" sz="1400">
                <a:latin typeface="Arial"/>
                <a:ea typeface="Calibri"/>
                <a:cs typeface="Arial"/>
              </a:rPr>
              <a:t>Launched a new ‘Supporting Staff with their Mental Health’ guide, providing practical support and signposting for staff and managers.</a:t>
            </a:r>
          </a:p>
          <a:p>
            <a:pPr marL="285750" indent="-285750" algn="just">
              <a:lnSpc>
                <a:spcPct val="150000"/>
              </a:lnSpc>
              <a:buFont typeface="Arial"/>
              <a:buChar char="•"/>
            </a:pPr>
            <a:r>
              <a:rPr lang="en-GB" sz="1400">
                <a:latin typeface="Arial"/>
                <a:ea typeface="Calibri"/>
                <a:cs typeface="Arial"/>
              </a:rPr>
              <a:t>Strengthened prevention-focused approaches to staff wellbeing, using absence and health needs data to target support, improve early intervention, and identify trends affecting staff health and retention.</a:t>
            </a:r>
          </a:p>
          <a:p>
            <a:pPr marL="285750" indent="-285750" algn="just">
              <a:lnSpc>
                <a:spcPct val="150000"/>
              </a:lnSpc>
              <a:buFont typeface="Arial"/>
              <a:buChar char="•"/>
            </a:pPr>
            <a:r>
              <a:rPr lang="en-GB" sz="1400">
                <a:latin typeface="Arial"/>
                <a:ea typeface="Calibri"/>
                <a:cs typeface="Arial"/>
              </a:rPr>
              <a:t>ADHD guidance introduced to support managers and colleagues.</a:t>
            </a:r>
            <a:endParaRPr lang="en-GB" sz="1400">
              <a:latin typeface="Arial"/>
              <a:cs typeface="Arial"/>
            </a:endParaRPr>
          </a:p>
          <a:p>
            <a:pPr marL="285750" indent="-285750" algn="just">
              <a:lnSpc>
                <a:spcPct val="150000"/>
              </a:lnSpc>
              <a:buFont typeface="Arial"/>
              <a:buChar char="•"/>
            </a:pPr>
            <a:r>
              <a:rPr lang="en-GB" sz="1400">
                <a:latin typeface="Arial"/>
                <a:ea typeface="Calibri"/>
                <a:cs typeface="Arial"/>
              </a:rPr>
              <a:t>R</a:t>
            </a:r>
            <a:r>
              <a:rPr lang="en-GB" sz="1400">
                <a:effectLst/>
                <a:latin typeface="Arial"/>
                <a:ea typeface="Calibri"/>
                <a:cs typeface="Arial"/>
              </a:rPr>
              <a:t>ecruitment and Selection programme </a:t>
            </a:r>
            <a:r>
              <a:rPr lang="en-GB" sz="1400">
                <a:latin typeface="Arial"/>
                <a:ea typeface="Calibri"/>
                <a:cs typeface="Arial"/>
              </a:rPr>
              <a:t>updated </a:t>
            </a:r>
            <a:r>
              <a:rPr lang="en-GB" sz="1400">
                <a:effectLst/>
                <a:latin typeface="Arial"/>
                <a:ea typeface="Calibri"/>
                <a:cs typeface="Arial"/>
              </a:rPr>
              <a:t>to </a:t>
            </a:r>
            <a:r>
              <a:rPr lang="en-GB" sz="1400">
                <a:latin typeface="Arial"/>
                <a:ea typeface="Calibri"/>
                <a:cs typeface="Arial"/>
              </a:rPr>
              <a:t>strengthen consideration of </a:t>
            </a:r>
            <a:r>
              <a:rPr lang="en-GB" sz="1400">
                <a:effectLst/>
                <a:latin typeface="Arial"/>
                <a:ea typeface="Calibri"/>
                <a:cs typeface="Arial"/>
              </a:rPr>
              <a:t>reasonable adjustments.</a:t>
            </a:r>
            <a:endParaRPr lang="en-GB" sz="1400">
              <a:latin typeface="Arial"/>
              <a:cs typeface="Arial"/>
            </a:endParaRPr>
          </a:p>
          <a:p>
            <a:pPr marL="285750" indent="-285750" algn="just">
              <a:lnSpc>
                <a:spcPct val="150000"/>
              </a:lnSpc>
              <a:buFont typeface="Arial"/>
              <a:buChar char="•"/>
            </a:pPr>
            <a:r>
              <a:rPr lang="en-GB" sz="1400">
                <a:latin typeface="Arial"/>
                <a:ea typeface="Calibri"/>
                <a:cs typeface="Arial"/>
              </a:rPr>
              <a:t>ESR self-service promoted to improve the recording of disability and protected characteristic data.</a:t>
            </a:r>
          </a:p>
          <a:p>
            <a:pPr marL="285750" indent="-285750" algn="just">
              <a:lnSpc>
                <a:spcPct val="150000"/>
              </a:lnSpc>
              <a:buFont typeface="Arial"/>
              <a:buChar char="•"/>
            </a:pPr>
            <a:r>
              <a:rPr lang="en-GB" sz="1400">
                <a:latin typeface="Arial"/>
                <a:ea typeface="Calibri"/>
                <a:cs typeface="Arial"/>
              </a:rPr>
              <a:t>Disability Rights Month, Neurodiversity Celebration Week and wider EDI initiatives promoted in partnership with </a:t>
            </a:r>
            <a:r>
              <a:rPr lang="en-GB" sz="1400">
                <a:effectLst/>
                <a:latin typeface="Arial"/>
                <a:ea typeface="Calibri"/>
                <a:cs typeface="Arial"/>
              </a:rPr>
              <a:t>the </a:t>
            </a:r>
            <a:r>
              <a:rPr lang="en-GB" sz="1400">
                <a:latin typeface="Arial"/>
                <a:ea typeface="Calibri"/>
                <a:cs typeface="Arial"/>
              </a:rPr>
              <a:t>D-Ability Network.</a:t>
            </a:r>
            <a:endParaRPr lang="en-GB" sz="1400">
              <a:latin typeface="Arial"/>
              <a:cs typeface="Arial"/>
            </a:endParaRPr>
          </a:p>
          <a:p>
            <a:pPr marL="285750" indent="-285750" algn="just">
              <a:lnSpc>
                <a:spcPct val="150000"/>
              </a:lnSpc>
              <a:buFont typeface="Arial,Sans-Serif"/>
              <a:buChar char="•"/>
            </a:pPr>
            <a:r>
              <a:rPr lang="en-GB" sz="1400">
                <a:solidFill>
                  <a:srgbClr val="363336"/>
                </a:solidFill>
                <a:latin typeface="Arial"/>
                <a:ea typeface="Calibri"/>
                <a:cs typeface="Arial"/>
              </a:rPr>
              <a:t>Culture and Experience Day introduced as a core leadership development programme, covering civility, discrimination, bullying and harassment, sexual safety, and inclusive leadership.</a:t>
            </a:r>
            <a:endParaRPr lang="en-US" sz="1400">
              <a:solidFill>
                <a:srgbClr val="363336"/>
              </a:solidFill>
              <a:latin typeface="Arial"/>
              <a:ea typeface="Calibri"/>
              <a:cs typeface="Arial"/>
            </a:endParaRPr>
          </a:p>
          <a:p>
            <a:pPr marL="285750" indent="-285750" algn="just">
              <a:lnSpc>
                <a:spcPct val="150000"/>
              </a:lnSpc>
              <a:buFont typeface="Arial,Sans-Serif"/>
              <a:buChar char="•"/>
            </a:pPr>
            <a:r>
              <a:rPr lang="en-GB" sz="1400">
                <a:solidFill>
                  <a:srgbClr val="363336"/>
                </a:solidFill>
                <a:latin typeface="Arial"/>
                <a:ea typeface="Calibri" panose="020F0502020204030204" pitchFamily="34" charset="0"/>
                <a:cs typeface="Arial"/>
              </a:rPr>
              <a:t>Inclusivity training available to all staff to increase awareness and understanding of equality, diversity and inclusion.</a:t>
            </a:r>
            <a:endParaRPr lang="en-US" sz="1400">
              <a:solidFill>
                <a:srgbClr val="363336"/>
              </a:solidFill>
              <a:latin typeface="Arial"/>
              <a:ea typeface="Calibri" panose="020F0502020204030204" pitchFamily="34" charset="0"/>
              <a:cs typeface="Arial"/>
            </a:endParaRPr>
          </a:p>
          <a:p>
            <a:pPr marL="285750" indent="-285750" algn="just">
              <a:lnSpc>
                <a:spcPct val="150000"/>
              </a:lnSpc>
              <a:buFont typeface="Arial,Sans-Serif"/>
              <a:buChar char="•"/>
            </a:pPr>
            <a:r>
              <a:rPr lang="en-GB" sz="1400">
                <a:solidFill>
                  <a:srgbClr val="363336"/>
                </a:solidFill>
                <a:latin typeface="Arial"/>
                <a:ea typeface="Calibri" panose="020F0502020204030204" pitchFamily="34" charset="0"/>
                <a:cs typeface="Arial"/>
              </a:rPr>
              <a:t>Civility Awareness Training available to all staff to support respectful workplace behaviours and challenge incivility.</a:t>
            </a:r>
            <a:endParaRPr lang="en-US" sz="1400">
              <a:solidFill>
                <a:srgbClr val="363336"/>
              </a:solidFill>
              <a:latin typeface="Arial"/>
              <a:ea typeface="Calibri" panose="020F0502020204030204" pitchFamily="34" charset="0"/>
              <a:cs typeface="Arial"/>
            </a:endParaRPr>
          </a:p>
          <a:p>
            <a:pPr marL="285750" indent="-285750" algn="just">
              <a:lnSpc>
                <a:spcPct val="150000"/>
              </a:lnSpc>
              <a:buFont typeface="Arial,Sans-Serif"/>
              <a:buChar char="•"/>
            </a:pPr>
            <a:r>
              <a:rPr lang="en-GB" sz="1400">
                <a:solidFill>
                  <a:srgbClr val="363336"/>
                </a:solidFill>
                <a:latin typeface="Arial"/>
                <a:ea typeface="Calibri"/>
                <a:cs typeface="Arial"/>
              </a:rPr>
              <a:t>Staff Experience and Inclusion Group established, with staff network representation helping shape culture and EDI initiatives.</a:t>
            </a:r>
            <a:endParaRPr lang="en-US" sz="1400">
              <a:solidFill>
                <a:srgbClr val="363336"/>
              </a:solidFill>
              <a:latin typeface="Arial"/>
              <a:ea typeface="Calibri"/>
              <a:cs typeface="Arial"/>
            </a:endParaRPr>
          </a:p>
          <a:p>
            <a:pPr marL="285750" indent="-285750" algn="just">
              <a:lnSpc>
                <a:spcPct val="150000"/>
              </a:lnSpc>
              <a:buFont typeface="Arial,Sans-Serif"/>
              <a:buChar char="•"/>
            </a:pPr>
            <a:r>
              <a:rPr lang="en-GB" sz="1400">
                <a:solidFill>
                  <a:srgbClr val="363336"/>
                </a:solidFill>
                <a:latin typeface="Arial"/>
                <a:ea typeface="Calibri" panose="020F0502020204030204" pitchFamily="34" charset="0"/>
                <a:cs typeface="Arial"/>
              </a:rPr>
              <a:t>ESR self-service functionality available for staff to update personal and protected characteristic information.</a:t>
            </a:r>
            <a:endParaRPr lang="en-US" sz="1400">
              <a:solidFill>
                <a:srgbClr val="363336"/>
              </a:solidFill>
              <a:latin typeface="Arial"/>
              <a:ea typeface="Calibri" panose="020F0502020204030204" pitchFamily="34" charset="0"/>
              <a:cs typeface="Arial"/>
            </a:endParaRPr>
          </a:p>
        </p:txBody>
      </p:sp>
    </p:spTree>
    <p:extLst>
      <p:ext uri="{BB962C8B-B14F-4D97-AF65-F5344CB8AC3E}">
        <p14:creationId xmlns:p14="http://schemas.microsoft.com/office/powerpoint/2010/main" val="3048883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07ED0-BD9C-8275-78A0-30011A9C9617}"/>
              </a:ext>
            </a:extLst>
          </p:cNvPr>
          <p:cNvSpPr>
            <a:spLocks noGrp="1"/>
          </p:cNvSpPr>
          <p:nvPr>
            <p:ph type="title"/>
          </p:nvPr>
        </p:nvSpPr>
        <p:spPr>
          <a:xfrm>
            <a:off x="395412" y="725258"/>
            <a:ext cx="9672512" cy="544068"/>
          </a:xfrm>
          <a:solidFill>
            <a:schemeClr val="tx2">
              <a:lumMod val="50000"/>
            </a:schemeClr>
          </a:solidFill>
        </p:spPr>
        <p:txBody>
          <a:bodyPr>
            <a:noAutofit/>
          </a:bodyPr>
          <a:lstStyle/>
          <a:p>
            <a:r>
              <a:rPr lang="en-GB" sz="1400">
                <a:solidFill>
                  <a:schemeClr val="bg1"/>
                </a:solidFill>
                <a:latin typeface="Arial"/>
                <a:cs typeface="Arial"/>
              </a:rPr>
              <a:t>WDES Indicator 1 (1of 3) Overall</a:t>
            </a:r>
            <a:br>
              <a:rPr lang="en-GB" sz="1400">
                <a:latin typeface="Arial"/>
                <a:cs typeface="Arial"/>
              </a:rPr>
            </a:br>
            <a:r>
              <a:rPr lang="en-GB" sz="1400" b="0">
                <a:solidFill>
                  <a:schemeClr val="bg1"/>
                </a:solidFill>
                <a:latin typeface="Arial"/>
                <a:cs typeface="Arial"/>
              </a:rPr>
              <a:t>Percentage of Staff declaring a disability compared to percentage of Staff not declaring their disability status </a:t>
            </a:r>
          </a:p>
        </p:txBody>
      </p:sp>
      <p:graphicFrame>
        <p:nvGraphicFramePr>
          <p:cNvPr id="14" name="Table 13">
            <a:extLst>
              <a:ext uri="{FF2B5EF4-FFF2-40B4-BE49-F238E27FC236}">
                <a16:creationId xmlns:a16="http://schemas.microsoft.com/office/drawing/2014/main" id="{B34A1A6C-843F-A7D2-7F24-54BFDBD60F80}"/>
              </a:ext>
            </a:extLst>
          </p:cNvPr>
          <p:cNvGraphicFramePr>
            <a:graphicFrameLocks noGrp="1"/>
          </p:cNvGraphicFramePr>
          <p:nvPr>
            <p:extLst>
              <p:ext uri="{D42A27DB-BD31-4B8C-83A1-F6EECF244321}">
                <p14:modId xmlns:p14="http://schemas.microsoft.com/office/powerpoint/2010/main" val="3229475690"/>
              </p:ext>
            </p:extLst>
          </p:nvPr>
        </p:nvGraphicFramePr>
        <p:xfrm>
          <a:off x="395412" y="1420333"/>
          <a:ext cx="6534072" cy="2492905"/>
        </p:xfrm>
        <a:graphic>
          <a:graphicData uri="http://schemas.openxmlformats.org/drawingml/2006/table">
            <a:tbl>
              <a:tblPr>
                <a:tableStyleId>{BC89EF96-8CEA-46FF-86C4-4CE0E7609802}</a:tableStyleId>
              </a:tblPr>
              <a:tblGrid>
                <a:gridCol w="1033143">
                  <a:extLst>
                    <a:ext uri="{9D8B030D-6E8A-4147-A177-3AD203B41FA5}">
                      <a16:colId xmlns:a16="http://schemas.microsoft.com/office/drawing/2014/main" val="2819241588"/>
                    </a:ext>
                  </a:extLst>
                </a:gridCol>
                <a:gridCol w="785847">
                  <a:extLst>
                    <a:ext uri="{9D8B030D-6E8A-4147-A177-3AD203B41FA5}">
                      <a16:colId xmlns:a16="http://schemas.microsoft.com/office/drawing/2014/main" val="2451523887"/>
                    </a:ext>
                  </a:extLst>
                </a:gridCol>
                <a:gridCol w="785847">
                  <a:extLst>
                    <a:ext uri="{9D8B030D-6E8A-4147-A177-3AD203B41FA5}">
                      <a16:colId xmlns:a16="http://schemas.microsoft.com/office/drawing/2014/main" val="4127128571"/>
                    </a:ext>
                  </a:extLst>
                </a:gridCol>
                <a:gridCol w="785847">
                  <a:extLst>
                    <a:ext uri="{9D8B030D-6E8A-4147-A177-3AD203B41FA5}">
                      <a16:colId xmlns:a16="http://schemas.microsoft.com/office/drawing/2014/main" val="2253967468"/>
                    </a:ext>
                  </a:extLst>
                </a:gridCol>
                <a:gridCol w="785847">
                  <a:extLst>
                    <a:ext uri="{9D8B030D-6E8A-4147-A177-3AD203B41FA5}">
                      <a16:colId xmlns:a16="http://schemas.microsoft.com/office/drawing/2014/main" val="2257016354"/>
                    </a:ext>
                  </a:extLst>
                </a:gridCol>
                <a:gridCol w="785847">
                  <a:extLst>
                    <a:ext uri="{9D8B030D-6E8A-4147-A177-3AD203B41FA5}">
                      <a16:colId xmlns:a16="http://schemas.microsoft.com/office/drawing/2014/main" val="2743194635"/>
                    </a:ext>
                  </a:extLst>
                </a:gridCol>
                <a:gridCol w="785847">
                  <a:extLst>
                    <a:ext uri="{9D8B030D-6E8A-4147-A177-3AD203B41FA5}">
                      <a16:colId xmlns:a16="http://schemas.microsoft.com/office/drawing/2014/main" val="4271478383"/>
                    </a:ext>
                  </a:extLst>
                </a:gridCol>
                <a:gridCol w="785847">
                  <a:extLst>
                    <a:ext uri="{9D8B030D-6E8A-4147-A177-3AD203B41FA5}">
                      <a16:colId xmlns:a16="http://schemas.microsoft.com/office/drawing/2014/main" val="4241565032"/>
                    </a:ext>
                  </a:extLst>
                </a:gridCol>
              </a:tblGrid>
              <a:tr h="454130">
                <a:tc>
                  <a:txBody>
                    <a:bodyPr/>
                    <a:lstStyle/>
                    <a:p>
                      <a:pPr algn="ctr" fontAlgn="b"/>
                      <a:endParaRPr lang="en-GB" sz="1200" b="0" i="0" u="none" strike="noStrike">
                        <a:solidFill>
                          <a:schemeClr val="bg1"/>
                        </a:solidFill>
                        <a:effectLst/>
                        <a:latin typeface="Arial"/>
                        <a:cs typeface="Arial"/>
                      </a:endParaRPr>
                    </a:p>
                  </a:txBody>
                  <a:tcPr marL="6350" marR="6350" marT="6350" marB="0" anchor="b">
                    <a:solidFill>
                      <a:srgbClr val="103967"/>
                    </a:solidFill>
                  </a:tcPr>
                </a:tc>
                <a:tc>
                  <a:txBody>
                    <a:bodyPr/>
                    <a:lstStyle/>
                    <a:p>
                      <a:pPr algn="ctr" fontAlgn="b"/>
                      <a:r>
                        <a:rPr lang="en-GB" sz="1200" b="1" i="0" u="none" strike="noStrike">
                          <a:solidFill>
                            <a:schemeClr val="bg1"/>
                          </a:solidFill>
                          <a:effectLst/>
                          <a:latin typeface="Arial"/>
                          <a:cs typeface="Arial"/>
                        </a:rPr>
                        <a:t>19/20</a:t>
                      </a:r>
                    </a:p>
                  </a:txBody>
                  <a:tcPr marL="6350" marR="6350" marT="6350" marB="0" anchor="b">
                    <a:solidFill>
                      <a:srgbClr val="103967"/>
                    </a:solidFill>
                  </a:tcPr>
                </a:tc>
                <a:tc>
                  <a:txBody>
                    <a:bodyPr/>
                    <a:lstStyle/>
                    <a:p>
                      <a:pPr algn="ctr" fontAlgn="b"/>
                      <a:r>
                        <a:rPr lang="en-GB" sz="1200" b="1" i="0" u="none" strike="noStrike">
                          <a:solidFill>
                            <a:schemeClr val="bg1"/>
                          </a:solidFill>
                          <a:effectLst/>
                          <a:latin typeface="Arial"/>
                          <a:cs typeface="Arial"/>
                        </a:rPr>
                        <a:t>20/21</a:t>
                      </a:r>
                    </a:p>
                  </a:txBody>
                  <a:tcPr marL="6350" marR="6350" marT="6350" marB="0" anchor="b">
                    <a:solidFill>
                      <a:srgbClr val="103967"/>
                    </a:solidFill>
                  </a:tcPr>
                </a:tc>
                <a:tc>
                  <a:txBody>
                    <a:bodyPr/>
                    <a:lstStyle/>
                    <a:p>
                      <a:pPr algn="ctr" fontAlgn="b"/>
                      <a:r>
                        <a:rPr lang="en-GB" sz="1200" b="1" i="0" u="none" strike="noStrike">
                          <a:solidFill>
                            <a:schemeClr val="bg1"/>
                          </a:solidFill>
                          <a:effectLst/>
                          <a:latin typeface="Arial"/>
                          <a:cs typeface="Arial"/>
                        </a:rPr>
                        <a:t>21/22</a:t>
                      </a:r>
                    </a:p>
                  </a:txBody>
                  <a:tcPr marL="6350" marR="6350" marT="6350" marB="0" anchor="b">
                    <a:solidFill>
                      <a:srgbClr val="103967"/>
                    </a:solidFill>
                  </a:tcPr>
                </a:tc>
                <a:tc>
                  <a:txBody>
                    <a:bodyPr/>
                    <a:lstStyle/>
                    <a:p>
                      <a:pPr algn="ctr" fontAlgn="b"/>
                      <a:r>
                        <a:rPr lang="en-GB" sz="1200" b="1" i="0" u="none" strike="noStrike">
                          <a:solidFill>
                            <a:schemeClr val="bg1"/>
                          </a:solidFill>
                          <a:effectLst/>
                          <a:latin typeface="Arial"/>
                          <a:cs typeface="Arial"/>
                        </a:rPr>
                        <a:t>22/23</a:t>
                      </a:r>
                    </a:p>
                  </a:txBody>
                  <a:tcPr marL="6350" marR="6350" marT="6350" marB="0" anchor="b">
                    <a:solidFill>
                      <a:srgbClr val="103967"/>
                    </a:solidFill>
                  </a:tcPr>
                </a:tc>
                <a:tc>
                  <a:txBody>
                    <a:bodyPr/>
                    <a:lstStyle/>
                    <a:p>
                      <a:pPr algn="ctr" fontAlgn="b"/>
                      <a:r>
                        <a:rPr lang="en-GB" sz="1200" b="1" i="0" u="none" strike="noStrike">
                          <a:solidFill>
                            <a:schemeClr val="bg1"/>
                          </a:solidFill>
                          <a:effectLst/>
                          <a:latin typeface="Arial"/>
                          <a:cs typeface="Arial"/>
                        </a:rPr>
                        <a:t>23/24</a:t>
                      </a:r>
                    </a:p>
                  </a:txBody>
                  <a:tcPr marL="6350" marR="6350" marT="6350" marB="0" anchor="b">
                    <a:solidFill>
                      <a:srgbClr val="103967"/>
                    </a:solidFill>
                  </a:tcPr>
                </a:tc>
                <a:tc>
                  <a:txBody>
                    <a:bodyPr/>
                    <a:lstStyle/>
                    <a:p>
                      <a:pPr algn="ctr" fontAlgn="b"/>
                      <a:r>
                        <a:rPr lang="en-GB" sz="1200" b="1" i="0" u="none" strike="noStrike">
                          <a:solidFill>
                            <a:schemeClr val="bg1"/>
                          </a:solidFill>
                          <a:effectLst/>
                          <a:latin typeface="Arial"/>
                          <a:cs typeface="Arial"/>
                        </a:rPr>
                        <a:t>24/25</a:t>
                      </a:r>
                    </a:p>
                  </a:txBody>
                  <a:tcPr marL="6350" marR="6350" marT="6350" marB="0" anchor="b">
                    <a:solidFill>
                      <a:srgbClr val="103967"/>
                    </a:solidFill>
                  </a:tcPr>
                </a:tc>
                <a:tc>
                  <a:txBody>
                    <a:bodyPr/>
                    <a:lstStyle/>
                    <a:p>
                      <a:pPr algn="ctr" fontAlgn="b"/>
                      <a:r>
                        <a:rPr lang="en-GB" sz="1200" b="1" i="0" u="none" strike="noStrike">
                          <a:solidFill>
                            <a:schemeClr val="bg1"/>
                          </a:solidFill>
                          <a:effectLst/>
                          <a:latin typeface="Arial"/>
                          <a:cs typeface="Arial"/>
                        </a:rPr>
                        <a:t>25/26</a:t>
                      </a:r>
                    </a:p>
                  </a:txBody>
                  <a:tcPr marL="6350" marR="6350" marT="6350" marB="0" anchor="b">
                    <a:solidFill>
                      <a:srgbClr val="103967"/>
                    </a:solidFill>
                  </a:tcPr>
                </a:tc>
                <a:extLst>
                  <a:ext uri="{0D108BD9-81ED-4DB2-BD59-A6C34878D82A}">
                    <a16:rowId xmlns:a16="http://schemas.microsoft.com/office/drawing/2014/main" val="3171220183"/>
                  </a:ext>
                </a:extLst>
              </a:tr>
              <a:tr h="649981">
                <a:tc>
                  <a:txBody>
                    <a:bodyPr/>
                    <a:lstStyle/>
                    <a:p>
                      <a:pPr algn="ctr" fontAlgn="b"/>
                      <a:r>
                        <a:rPr lang="en-GB" sz="1200" u="none" strike="noStrike">
                          <a:effectLst/>
                          <a:latin typeface="Arial"/>
                          <a:cs typeface="Arial"/>
                        </a:rPr>
                        <a:t>Disabled</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b="0" i="0" u="none" strike="noStrike">
                          <a:solidFill>
                            <a:schemeClr val="bg1"/>
                          </a:solidFill>
                          <a:effectLst/>
                          <a:latin typeface="Arial"/>
                          <a:cs typeface="Arial"/>
                        </a:rPr>
                        <a:t>5.41%</a:t>
                      </a:r>
                    </a:p>
                  </a:txBody>
                  <a:tcPr marL="6350" marR="6350" marT="6350" marB="0" anchor="b">
                    <a:solidFill>
                      <a:schemeClr val="accent2"/>
                    </a:solidFill>
                  </a:tcPr>
                </a:tc>
                <a:tc>
                  <a:txBody>
                    <a:bodyPr/>
                    <a:lstStyle/>
                    <a:p>
                      <a:pPr algn="ctr" fontAlgn="b"/>
                      <a:r>
                        <a:rPr lang="en-GB" sz="1200" b="0" i="0" u="none" strike="noStrike">
                          <a:solidFill>
                            <a:schemeClr val="bg1"/>
                          </a:solidFill>
                          <a:effectLst/>
                          <a:latin typeface="Arial"/>
                          <a:cs typeface="Arial"/>
                        </a:rPr>
                        <a:t>5.33%</a:t>
                      </a:r>
                    </a:p>
                  </a:txBody>
                  <a:tcPr marL="6350" marR="6350" marT="6350" marB="0" anchor="b">
                    <a:solidFill>
                      <a:schemeClr val="accent2"/>
                    </a:solidFill>
                  </a:tcPr>
                </a:tc>
                <a:tc>
                  <a:txBody>
                    <a:bodyPr/>
                    <a:lstStyle/>
                    <a:p>
                      <a:pPr algn="ctr" fontAlgn="b"/>
                      <a:r>
                        <a:rPr lang="en-GB" sz="1200" b="0" i="0" u="none" strike="noStrike">
                          <a:solidFill>
                            <a:schemeClr val="bg1"/>
                          </a:solidFill>
                          <a:effectLst/>
                          <a:latin typeface="Arial"/>
                          <a:cs typeface="Arial"/>
                        </a:rPr>
                        <a:t>5.22%</a:t>
                      </a:r>
                    </a:p>
                  </a:txBody>
                  <a:tcPr marL="6350" marR="6350" marT="6350" marB="0" anchor="b">
                    <a:solidFill>
                      <a:schemeClr val="accent2"/>
                    </a:solidFill>
                  </a:tcPr>
                </a:tc>
                <a:tc>
                  <a:txBody>
                    <a:bodyPr/>
                    <a:lstStyle/>
                    <a:p>
                      <a:pPr algn="ctr" fontAlgn="b"/>
                      <a:r>
                        <a:rPr lang="en-GB" sz="1200" b="0" i="0" u="none" strike="noStrike">
                          <a:solidFill>
                            <a:schemeClr val="bg1"/>
                          </a:solidFill>
                          <a:effectLst/>
                          <a:latin typeface="Arial"/>
                          <a:cs typeface="Arial"/>
                        </a:rPr>
                        <a:t>5.24%</a:t>
                      </a:r>
                    </a:p>
                  </a:txBody>
                  <a:tcPr marL="6350" marR="6350" marT="6350" marB="0" anchor="b">
                    <a:solidFill>
                      <a:schemeClr val="accent2"/>
                    </a:solidFill>
                  </a:tcPr>
                </a:tc>
                <a:tc>
                  <a:txBody>
                    <a:bodyPr/>
                    <a:lstStyle/>
                    <a:p>
                      <a:pPr algn="ctr" fontAlgn="b"/>
                      <a:r>
                        <a:rPr lang="en-GB" sz="1200" u="none" strike="noStrike">
                          <a:solidFill>
                            <a:schemeClr val="bg1"/>
                          </a:solidFill>
                          <a:effectLst/>
                          <a:latin typeface="Arial"/>
                          <a:cs typeface="Arial"/>
                        </a:rPr>
                        <a:t>5.34%</a:t>
                      </a:r>
                      <a:endParaRPr lang="en-GB" sz="1200" b="0" i="0" u="none" strike="noStrike">
                        <a:solidFill>
                          <a:schemeClr val="bg1"/>
                        </a:solidFill>
                        <a:effectLst/>
                        <a:latin typeface="Arial"/>
                        <a:cs typeface="Arial"/>
                      </a:endParaRPr>
                    </a:p>
                  </a:txBody>
                  <a:tcPr marL="6350" marR="6350" marT="6350" marB="0" anchor="b">
                    <a:solidFill>
                      <a:schemeClr val="accent2"/>
                    </a:solidFill>
                  </a:tcPr>
                </a:tc>
                <a:tc>
                  <a:txBody>
                    <a:bodyPr/>
                    <a:lstStyle/>
                    <a:p>
                      <a:pPr algn="ctr" fontAlgn="b"/>
                      <a:r>
                        <a:rPr lang="en-GB" sz="1200" b="0" i="0" u="none" strike="noStrike">
                          <a:solidFill>
                            <a:schemeClr val="bg1"/>
                          </a:solidFill>
                          <a:effectLst/>
                          <a:latin typeface="Arial"/>
                          <a:cs typeface="Arial"/>
                        </a:rPr>
                        <a:t>5.35%</a:t>
                      </a:r>
                    </a:p>
                  </a:txBody>
                  <a:tcPr marL="6350" marR="6350" marT="6350" marB="0" anchor="b">
                    <a:solidFill>
                      <a:schemeClr val="accent2"/>
                    </a:solidFill>
                  </a:tcPr>
                </a:tc>
                <a:tc>
                  <a:txBody>
                    <a:bodyPr/>
                    <a:lstStyle/>
                    <a:p>
                      <a:pPr algn="ctr" fontAlgn="b"/>
                      <a:r>
                        <a:rPr lang="en-GB" sz="1200" b="0" i="0" u="none" strike="noStrike">
                          <a:solidFill>
                            <a:schemeClr val="bg1"/>
                          </a:solidFill>
                          <a:effectLst/>
                          <a:latin typeface="Arial"/>
                          <a:cs typeface="Arial"/>
                        </a:rPr>
                        <a:t>7.0%</a:t>
                      </a:r>
                    </a:p>
                  </a:txBody>
                  <a:tcPr marL="6350" marR="6350" marT="6350" marB="0" anchor="b">
                    <a:solidFill>
                      <a:schemeClr val="accent2"/>
                    </a:solidFill>
                  </a:tcPr>
                </a:tc>
                <a:extLst>
                  <a:ext uri="{0D108BD9-81ED-4DB2-BD59-A6C34878D82A}">
                    <a16:rowId xmlns:a16="http://schemas.microsoft.com/office/drawing/2014/main" val="3335415907"/>
                  </a:ext>
                </a:extLst>
              </a:tr>
              <a:tr h="739696">
                <a:tc>
                  <a:txBody>
                    <a:bodyPr/>
                    <a:lstStyle/>
                    <a:p>
                      <a:pPr algn="ctr" fontAlgn="b"/>
                      <a:r>
                        <a:rPr lang="en-GB" sz="1200" u="none" strike="noStrike">
                          <a:effectLst/>
                          <a:latin typeface="Arial"/>
                          <a:cs typeface="Arial"/>
                        </a:rPr>
                        <a:t>Non - Disabled</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79.91%</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82.04%</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83.04%</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87.35%</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86.19%</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86.67%</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86.10%</a:t>
                      </a:r>
                    </a:p>
                  </a:txBody>
                  <a:tcPr marL="6350" marR="6350" marT="6350" marB="0" anchor="b">
                    <a:solidFill>
                      <a:schemeClr val="bg1">
                        <a:lumMod val="95000"/>
                      </a:schemeClr>
                    </a:solidFill>
                  </a:tcPr>
                </a:tc>
                <a:extLst>
                  <a:ext uri="{0D108BD9-81ED-4DB2-BD59-A6C34878D82A}">
                    <a16:rowId xmlns:a16="http://schemas.microsoft.com/office/drawing/2014/main" val="351256157"/>
                  </a:ext>
                </a:extLst>
              </a:tr>
              <a:tr h="649098">
                <a:tc>
                  <a:txBody>
                    <a:bodyPr/>
                    <a:lstStyle/>
                    <a:p>
                      <a:pPr algn="ctr" fontAlgn="b"/>
                      <a:r>
                        <a:rPr lang="en-GB" sz="1200" u="none" strike="noStrike">
                          <a:effectLst/>
                          <a:latin typeface="Arial"/>
                          <a:cs typeface="Arial"/>
                        </a:rPr>
                        <a:t>Unknown</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14.68%</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12.63%</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11.74%</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7.41%</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8.47%</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7.98%</a:t>
                      </a: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6.90%</a:t>
                      </a:r>
                    </a:p>
                  </a:txBody>
                  <a:tcPr marL="6350" marR="6350" marT="6350" marB="0" anchor="b">
                    <a:solidFill>
                      <a:schemeClr val="bg1">
                        <a:lumMod val="95000"/>
                      </a:schemeClr>
                    </a:solidFill>
                  </a:tcPr>
                </a:tc>
                <a:extLst>
                  <a:ext uri="{0D108BD9-81ED-4DB2-BD59-A6C34878D82A}">
                    <a16:rowId xmlns:a16="http://schemas.microsoft.com/office/drawing/2014/main" val="1659208860"/>
                  </a:ext>
                </a:extLst>
              </a:tr>
            </a:tbl>
          </a:graphicData>
        </a:graphic>
      </p:graphicFrame>
      <p:sp>
        <p:nvSpPr>
          <p:cNvPr id="16" name="TextBox 15">
            <a:extLst>
              <a:ext uri="{FF2B5EF4-FFF2-40B4-BE49-F238E27FC236}">
                <a16:creationId xmlns:a16="http://schemas.microsoft.com/office/drawing/2014/main" id="{789CD2D6-E671-1341-6979-448D673482A9}"/>
              </a:ext>
            </a:extLst>
          </p:cNvPr>
          <p:cNvSpPr txBox="1"/>
          <p:nvPr/>
        </p:nvSpPr>
        <p:spPr>
          <a:xfrm>
            <a:off x="7034928" y="1420333"/>
            <a:ext cx="4837658" cy="4293483"/>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a:latin typeface="Arial"/>
                <a:ea typeface="Calibri"/>
                <a:cs typeface="Arial"/>
              </a:rPr>
              <a:t>The NHS Staff Survey offers another estimate of the representation of Disabled staff in the workforce. Typically, a greater percentage of survey respondents declare whether they have a disability or not than do staff through ESR although not all staff respond to the staff survey.</a:t>
            </a:r>
          </a:p>
          <a:p>
            <a:endParaRPr lang="en-US" sz="1300">
              <a:latin typeface="Arial"/>
              <a:ea typeface="Calibri"/>
              <a:cs typeface="Arial"/>
            </a:endParaRPr>
          </a:p>
          <a:p>
            <a:r>
              <a:rPr lang="en-US" sz="1300">
                <a:latin typeface="Arial"/>
                <a:ea typeface="Calibri"/>
                <a:cs typeface="Arial"/>
              </a:rPr>
              <a:t>The NHS Staff Survey asks, </a:t>
            </a:r>
            <a:r>
              <a:rPr lang="en-US" sz="1300" b="1">
                <a:latin typeface="Arial"/>
                <a:ea typeface="Calibri"/>
                <a:cs typeface="Arial"/>
              </a:rPr>
              <a:t>“Do you have any physical or mental health conditions or illnesses lasting or expected to last for 12 months or more?” </a:t>
            </a:r>
          </a:p>
          <a:p>
            <a:endParaRPr lang="en-US" sz="1300">
              <a:latin typeface="Arial"/>
              <a:ea typeface="Calibri"/>
              <a:cs typeface="Arial"/>
            </a:endParaRPr>
          </a:p>
          <a:p>
            <a:r>
              <a:rPr lang="en-US" sz="1300">
                <a:latin typeface="Arial"/>
                <a:ea typeface="Calibri"/>
                <a:cs typeface="Arial"/>
              </a:rPr>
              <a:t>In the 2025 Staff Survey</a:t>
            </a:r>
            <a:r>
              <a:rPr lang="en-US" sz="1300" b="1">
                <a:latin typeface="Arial"/>
                <a:ea typeface="Calibri"/>
                <a:cs typeface="Arial"/>
              </a:rPr>
              <a:t>, the overall staff results </a:t>
            </a:r>
            <a:r>
              <a:rPr lang="en-US" sz="1300">
                <a:latin typeface="Arial"/>
                <a:ea typeface="Calibri"/>
                <a:cs typeface="Arial"/>
              </a:rPr>
              <a:t>show that:</a:t>
            </a:r>
          </a:p>
          <a:p>
            <a:pPr marL="171450" indent="-171450">
              <a:buFontTx/>
              <a:buChar char="-"/>
            </a:pPr>
            <a:r>
              <a:rPr lang="en-US" sz="1300" b="1">
                <a:latin typeface="Arial"/>
                <a:ea typeface="Calibri"/>
                <a:cs typeface="Arial"/>
              </a:rPr>
              <a:t>7.0% of staff </a:t>
            </a:r>
            <a:r>
              <a:rPr lang="en-US" sz="1300">
                <a:latin typeface="Arial"/>
                <a:ea typeface="Calibri"/>
                <a:cs typeface="Arial"/>
              </a:rPr>
              <a:t>declared that they had a disability. </a:t>
            </a:r>
          </a:p>
          <a:p>
            <a:pPr marL="171450" indent="-171450">
              <a:buFontTx/>
              <a:buChar char="-"/>
            </a:pPr>
            <a:r>
              <a:rPr lang="en-US" sz="1300" b="1">
                <a:latin typeface="Arial"/>
                <a:ea typeface="Calibri"/>
                <a:cs typeface="Arial"/>
              </a:rPr>
              <a:t>86.10%</a:t>
            </a:r>
            <a:r>
              <a:rPr lang="en-US" sz="1300">
                <a:latin typeface="Arial"/>
                <a:ea typeface="Calibri"/>
                <a:cs typeface="Arial"/>
              </a:rPr>
              <a:t> of respondents declared that they did not have a disability.</a:t>
            </a:r>
          </a:p>
          <a:p>
            <a:pPr marL="171450" indent="-171450">
              <a:buFontTx/>
              <a:buChar char="-"/>
            </a:pPr>
            <a:r>
              <a:rPr lang="en-US" sz="1300" b="1">
                <a:latin typeface="Arial"/>
                <a:ea typeface="Calibri"/>
                <a:cs typeface="Arial"/>
              </a:rPr>
              <a:t>There has been an increase by 1.7% of staff declaring a disability </a:t>
            </a:r>
          </a:p>
          <a:p>
            <a:pPr marL="171450" indent="-171450">
              <a:buFontTx/>
              <a:buChar char="-"/>
            </a:pPr>
            <a:r>
              <a:rPr lang="en-US" sz="1300">
                <a:latin typeface="Arial"/>
                <a:ea typeface="Calibri"/>
                <a:cs typeface="Arial"/>
              </a:rPr>
              <a:t>There has been a decrease by </a:t>
            </a:r>
            <a:r>
              <a:rPr lang="en-US" sz="1300" b="1">
                <a:latin typeface="Arial"/>
                <a:ea typeface="Calibri"/>
                <a:cs typeface="Arial"/>
              </a:rPr>
              <a:t>0.57% </a:t>
            </a:r>
            <a:r>
              <a:rPr lang="en-US" sz="1300">
                <a:latin typeface="Arial"/>
                <a:ea typeface="Calibri"/>
                <a:cs typeface="Arial"/>
              </a:rPr>
              <a:t>of staff who do not have a disability</a:t>
            </a:r>
          </a:p>
          <a:p>
            <a:pPr marL="171450" indent="-171450">
              <a:buFontTx/>
              <a:buChar char="-"/>
            </a:pPr>
            <a:r>
              <a:rPr lang="en-US" sz="1300">
                <a:latin typeface="Arial"/>
                <a:ea typeface="Calibri"/>
                <a:cs typeface="Arial"/>
              </a:rPr>
              <a:t>There has also been a decrease by </a:t>
            </a:r>
            <a:r>
              <a:rPr lang="en-US" sz="1300" b="1">
                <a:latin typeface="Arial"/>
                <a:ea typeface="Calibri"/>
                <a:cs typeface="Arial"/>
              </a:rPr>
              <a:t>1.08%</a:t>
            </a:r>
            <a:r>
              <a:rPr lang="en-US" sz="1300">
                <a:latin typeface="Arial"/>
                <a:ea typeface="Calibri"/>
                <a:cs typeface="Arial"/>
              </a:rPr>
              <a:t> of staff who have either  not declared their disability status or their disability is unknown.</a:t>
            </a:r>
          </a:p>
        </p:txBody>
      </p:sp>
      <p:grpSp>
        <p:nvGrpSpPr>
          <p:cNvPr id="3" name="Group 2">
            <a:extLst>
              <a:ext uri="{FF2B5EF4-FFF2-40B4-BE49-F238E27FC236}">
                <a16:creationId xmlns:a16="http://schemas.microsoft.com/office/drawing/2014/main" id="{2810B8B4-E32E-B12B-5BDC-A9EF08E33B00}"/>
              </a:ext>
            </a:extLst>
          </p:cNvPr>
          <p:cNvGrpSpPr/>
          <p:nvPr/>
        </p:nvGrpSpPr>
        <p:grpSpPr>
          <a:xfrm>
            <a:off x="166526" y="5934075"/>
            <a:ext cx="11925157" cy="923926"/>
            <a:chOff x="166526" y="5814475"/>
            <a:chExt cx="11925157" cy="1045365"/>
          </a:xfrm>
        </p:grpSpPr>
        <p:sp>
          <p:nvSpPr>
            <p:cNvPr id="4" name="Rectangle 3">
              <a:hlinkClick r:id="rId2" action="ppaction://hlinksldjump"/>
              <a:extLst>
                <a:ext uri="{FF2B5EF4-FFF2-40B4-BE49-F238E27FC236}">
                  <a16:creationId xmlns:a16="http://schemas.microsoft.com/office/drawing/2014/main" id="{FDCCDB6E-1719-3CF1-DFCC-54824444BA30}"/>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5" name="Rectangle 14">
              <a:hlinkClick r:id="rId3" action="ppaction://hlinksldjump"/>
              <a:extLst>
                <a:ext uri="{FF2B5EF4-FFF2-40B4-BE49-F238E27FC236}">
                  <a16:creationId xmlns:a16="http://schemas.microsoft.com/office/drawing/2014/main" id="{3D491BA4-314D-AB2C-92D8-E4FE755DCA0B}"/>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4" action="ppaction://hlinksldjump"/>
              <a:extLst>
                <a:ext uri="{FF2B5EF4-FFF2-40B4-BE49-F238E27FC236}">
                  <a16:creationId xmlns:a16="http://schemas.microsoft.com/office/drawing/2014/main" id="{E95DFE1D-CB67-40AA-31BD-CF94F3572A75}"/>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5" action="ppaction://hlinksldjump"/>
              <a:extLst>
                <a:ext uri="{FF2B5EF4-FFF2-40B4-BE49-F238E27FC236}">
                  <a16:creationId xmlns:a16="http://schemas.microsoft.com/office/drawing/2014/main" id="{708E4B08-F8BA-96A5-4B2C-D3AE32BC991B}"/>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19" name="Rectangle 18">
              <a:hlinkClick r:id="rId6" action="ppaction://hlinksldjump"/>
              <a:extLst>
                <a:ext uri="{FF2B5EF4-FFF2-40B4-BE49-F238E27FC236}">
                  <a16:creationId xmlns:a16="http://schemas.microsoft.com/office/drawing/2014/main" id="{07D032A5-A1AF-130C-D58B-7EC91CDF7664}"/>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0" name="Rectangle 19">
              <a:hlinkClick r:id="rId7" action="ppaction://hlinksldjump"/>
              <a:extLst>
                <a:ext uri="{FF2B5EF4-FFF2-40B4-BE49-F238E27FC236}">
                  <a16:creationId xmlns:a16="http://schemas.microsoft.com/office/drawing/2014/main" id="{B88DB7F5-0CC4-DE86-57DF-60549A26CDB9}"/>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1" name="Rectangle 20">
              <a:hlinkClick r:id="rId8" action="ppaction://hlinksldjump"/>
              <a:extLst>
                <a:ext uri="{FF2B5EF4-FFF2-40B4-BE49-F238E27FC236}">
                  <a16:creationId xmlns:a16="http://schemas.microsoft.com/office/drawing/2014/main" id="{2A08411E-2E9B-62B2-9329-5692ADFDEC03}"/>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2" name="Rectangle 21">
              <a:hlinkClick r:id="rId9" action="ppaction://hlinksldjump"/>
              <a:extLst>
                <a:ext uri="{FF2B5EF4-FFF2-40B4-BE49-F238E27FC236}">
                  <a16:creationId xmlns:a16="http://schemas.microsoft.com/office/drawing/2014/main" id="{1A368D23-B8FD-3AF4-56CD-6B4EC4E5298C}"/>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3" name="Rectangle 22">
              <a:hlinkClick r:id="rId10" action="ppaction://hlinksldjump"/>
              <a:extLst>
                <a:ext uri="{FF2B5EF4-FFF2-40B4-BE49-F238E27FC236}">
                  <a16:creationId xmlns:a16="http://schemas.microsoft.com/office/drawing/2014/main" id="{9E9440DD-D1C1-7239-B877-068442699B97}"/>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9" name="Rectangle 28">
              <a:hlinkClick r:id="rId11" action="ppaction://hlinksldjump"/>
              <a:extLst>
                <a:ext uri="{FF2B5EF4-FFF2-40B4-BE49-F238E27FC236}">
                  <a16:creationId xmlns:a16="http://schemas.microsoft.com/office/drawing/2014/main" id="{2884CA8C-164A-3C9B-3455-74CF9F28B8A4}"/>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0" name="Rectangle 29">
              <a:hlinkClick r:id="rId12" action="ppaction://hlinksldjump"/>
              <a:extLst>
                <a:ext uri="{FF2B5EF4-FFF2-40B4-BE49-F238E27FC236}">
                  <a16:creationId xmlns:a16="http://schemas.microsoft.com/office/drawing/2014/main" id="{C37ED49C-BCB7-F238-50D3-E7DA2D7E1F89}"/>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1" name="Rectangle 30">
              <a:hlinkClick r:id="rId13" action="ppaction://hlinksldjump"/>
              <a:extLst>
                <a:ext uri="{FF2B5EF4-FFF2-40B4-BE49-F238E27FC236}">
                  <a16:creationId xmlns:a16="http://schemas.microsoft.com/office/drawing/2014/main" id="{73937D6F-F78D-C472-CF86-43E999114351}"/>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2" name="Rectangle 31">
              <a:hlinkClick r:id="rId14" action="ppaction://hlinksldjump"/>
              <a:extLst>
                <a:ext uri="{FF2B5EF4-FFF2-40B4-BE49-F238E27FC236}">
                  <a16:creationId xmlns:a16="http://schemas.microsoft.com/office/drawing/2014/main" id="{244630C6-7EC1-661F-3F3C-FC1BFB90EA91}"/>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3" name="Rectangle 32">
              <a:hlinkClick r:id="rId15" action="ppaction://hlinksldjump"/>
              <a:extLst>
                <a:ext uri="{FF2B5EF4-FFF2-40B4-BE49-F238E27FC236}">
                  <a16:creationId xmlns:a16="http://schemas.microsoft.com/office/drawing/2014/main" id="{8C85A7AC-B1CD-8FC4-25ED-603217FB5729}"/>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sp>
        <p:nvSpPr>
          <p:cNvPr id="5" name="TextBox 18">
            <a:extLst>
              <a:ext uri="{FF2B5EF4-FFF2-40B4-BE49-F238E27FC236}">
                <a16:creationId xmlns:a16="http://schemas.microsoft.com/office/drawing/2014/main" id="{01944524-AC94-9A2F-9265-F61C52DEF079}"/>
              </a:ext>
            </a:extLst>
          </p:cNvPr>
          <p:cNvSpPr txBox="1"/>
          <p:nvPr/>
        </p:nvSpPr>
        <p:spPr>
          <a:xfrm>
            <a:off x="322648" y="5003380"/>
            <a:ext cx="6534072" cy="319500"/>
          </a:xfrm>
          <a:prstGeom prst="rect">
            <a:avLst/>
          </a:prstGeom>
          <a:solidFill>
            <a:srgbClr val="00206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3 in the action plan aims to support improvement with this indicator</a:t>
            </a:r>
          </a:p>
        </p:txBody>
      </p:sp>
    </p:spTree>
    <p:extLst>
      <p:ext uri="{BB962C8B-B14F-4D97-AF65-F5344CB8AC3E}">
        <p14:creationId xmlns:p14="http://schemas.microsoft.com/office/powerpoint/2010/main" val="2636066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71ACD-1EC0-5EBB-8BC4-FB65A253E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07015-1A51-43DD-9448-D6B0CA024FAF}"/>
              </a:ext>
            </a:extLst>
          </p:cNvPr>
          <p:cNvSpPr>
            <a:spLocks noGrp="1"/>
          </p:cNvSpPr>
          <p:nvPr>
            <p:ph type="title"/>
          </p:nvPr>
        </p:nvSpPr>
        <p:spPr>
          <a:xfrm>
            <a:off x="163132" y="190943"/>
            <a:ext cx="9766681" cy="593480"/>
          </a:xfrm>
          <a:solidFill>
            <a:srgbClr val="002060"/>
          </a:solidFill>
        </p:spPr>
        <p:txBody>
          <a:bodyPr>
            <a:noAutofit/>
          </a:bodyPr>
          <a:lstStyle/>
          <a:p>
            <a:r>
              <a:rPr lang="en-GB" sz="1400">
                <a:solidFill>
                  <a:schemeClr val="bg1"/>
                </a:solidFill>
                <a:latin typeface="Arial"/>
                <a:cs typeface="Arial"/>
              </a:rPr>
              <a:t>WDES Indicator 1( 2 of 3) Non-clinical</a:t>
            </a:r>
            <a:br>
              <a:rPr lang="en-GB" sz="1400">
                <a:latin typeface="Arial"/>
                <a:cs typeface="Arial"/>
              </a:rPr>
            </a:br>
            <a:r>
              <a:rPr lang="en-GB" sz="1400" b="0">
                <a:solidFill>
                  <a:schemeClr val="bg1"/>
                </a:solidFill>
                <a:latin typeface="Arial"/>
                <a:cs typeface="Arial"/>
              </a:rPr>
              <a:t>Percentage of Staff declaring a disability compared to percentage of Staff not declaring their disability status</a:t>
            </a:r>
            <a:r>
              <a:rPr lang="en-GB" sz="1400" b="0">
                <a:solidFill>
                  <a:schemeClr val="bg1"/>
                </a:solidFill>
                <a:latin typeface="Calibri"/>
                <a:ea typeface="Calibri"/>
                <a:cs typeface="Calibri"/>
              </a:rPr>
              <a:t> </a:t>
            </a:r>
          </a:p>
        </p:txBody>
      </p:sp>
      <p:sp>
        <p:nvSpPr>
          <p:cNvPr id="4" name="TextBox 3">
            <a:extLst>
              <a:ext uri="{FF2B5EF4-FFF2-40B4-BE49-F238E27FC236}">
                <a16:creationId xmlns:a16="http://schemas.microsoft.com/office/drawing/2014/main" id="{E8FFCB86-FD71-D4B4-6BA5-F0536ACA02D8}"/>
              </a:ext>
            </a:extLst>
          </p:cNvPr>
          <p:cNvSpPr txBox="1"/>
          <p:nvPr/>
        </p:nvSpPr>
        <p:spPr>
          <a:xfrm>
            <a:off x="7497086" y="1220982"/>
            <a:ext cx="4499169" cy="3693319"/>
          </a:xfrm>
          <a:prstGeom prst="rect">
            <a:avLst/>
          </a:prstGeom>
          <a:noFill/>
          <a:ln>
            <a:solidFill>
              <a:schemeClr val="bg1"/>
            </a:solidFill>
          </a:ln>
        </p:spPr>
        <p:txBody>
          <a:bodyPr wrap="square" lIns="91440" tIns="45720" rIns="91440" bIns="45720" rtlCol="0" anchor="t">
            <a:spAutoFit/>
          </a:bodyPr>
          <a:lstStyle/>
          <a:p>
            <a:pPr algn="just"/>
            <a:r>
              <a:rPr lang="en-GB" sz="1300">
                <a:latin typeface="Arial"/>
                <a:ea typeface="Calibri"/>
                <a:cs typeface="Arial"/>
              </a:rPr>
              <a:t>Cluster 1 shows that in Bands 1- 4 (7.5%) of staff are disabled</a:t>
            </a:r>
            <a:endParaRPr lang="en-US" sz="1300"/>
          </a:p>
          <a:p>
            <a:pPr algn="just"/>
            <a:r>
              <a:rPr lang="en-GB" sz="1300">
                <a:latin typeface="Arial"/>
                <a:ea typeface="Calibri"/>
                <a:cs typeface="Arial"/>
              </a:rPr>
              <a:t>Cluster 2 shows that in Bands 5-7 (7.6%) of staff are disabled.</a:t>
            </a:r>
          </a:p>
          <a:p>
            <a:pPr algn="just"/>
            <a:r>
              <a:rPr lang="en-GB" sz="1300">
                <a:latin typeface="Arial"/>
                <a:ea typeface="Calibri"/>
                <a:cs typeface="Arial"/>
              </a:rPr>
              <a:t>Cluster 3 shows that in Bands 8a – 8b  (6.6%) of staff are disabled.</a:t>
            </a:r>
          </a:p>
          <a:p>
            <a:pPr algn="just"/>
            <a:r>
              <a:rPr lang="en-GB" sz="1300">
                <a:latin typeface="Arial"/>
                <a:ea typeface="Calibri"/>
                <a:cs typeface="Arial"/>
              </a:rPr>
              <a:t>However, it is important to note that while percentages may be virtually similar, number of staff in all of the clusters are not the same. </a:t>
            </a:r>
          </a:p>
          <a:p>
            <a:pPr algn="just"/>
            <a:endParaRPr lang="en-GB" sz="1300">
              <a:latin typeface="Arial"/>
              <a:ea typeface="Calibri"/>
              <a:cs typeface="Arial"/>
            </a:endParaRPr>
          </a:p>
          <a:p>
            <a:pPr algn="just"/>
            <a:r>
              <a:rPr lang="en-GB" sz="1300">
                <a:latin typeface="Arial"/>
                <a:ea typeface="Calibri"/>
                <a:cs typeface="Arial"/>
              </a:rPr>
              <a:t>Similarly for staff who are </a:t>
            </a:r>
            <a:r>
              <a:rPr lang="en-GB" sz="1300" b="1">
                <a:latin typeface="Arial"/>
                <a:ea typeface="Calibri"/>
                <a:cs typeface="Arial"/>
              </a:rPr>
              <a:t>not disabled,  </a:t>
            </a:r>
            <a:r>
              <a:rPr lang="en-GB" sz="1300">
                <a:latin typeface="Arial"/>
                <a:ea typeface="Calibri"/>
                <a:cs typeface="Arial"/>
              </a:rPr>
              <a:t>in the same clusters the figures are in the top 80% - 90%</a:t>
            </a:r>
          </a:p>
          <a:p>
            <a:pPr algn="just"/>
            <a:endParaRPr lang="en-GB" sz="1300">
              <a:latin typeface="Arial"/>
              <a:ea typeface="Calibri"/>
              <a:cs typeface="Arial"/>
            </a:endParaRPr>
          </a:p>
          <a:p>
            <a:pPr algn="just"/>
            <a:r>
              <a:rPr lang="en-GB" sz="1300" b="1">
                <a:latin typeface="Arial"/>
                <a:ea typeface="Calibri"/>
                <a:cs typeface="Arial"/>
              </a:rPr>
              <a:t>Overall:</a:t>
            </a:r>
          </a:p>
          <a:p>
            <a:pPr marL="171450" indent="-171450" algn="just">
              <a:buFontTx/>
              <a:buChar char="-"/>
            </a:pPr>
            <a:r>
              <a:rPr lang="en-GB" sz="1300" b="1">
                <a:latin typeface="Arial"/>
                <a:ea typeface="Calibri"/>
                <a:cs typeface="Arial"/>
              </a:rPr>
              <a:t>7.3 %</a:t>
            </a:r>
            <a:r>
              <a:rPr lang="en-GB" sz="1300">
                <a:latin typeface="Arial"/>
                <a:ea typeface="Calibri"/>
                <a:cs typeface="Arial"/>
              </a:rPr>
              <a:t> of staff have declared that they have a disability</a:t>
            </a:r>
          </a:p>
          <a:p>
            <a:pPr marL="171450" indent="-171450" algn="just">
              <a:buFontTx/>
              <a:buChar char="-"/>
            </a:pPr>
            <a:r>
              <a:rPr lang="en-GB" sz="1300" b="1">
                <a:latin typeface="Arial"/>
                <a:ea typeface="Calibri"/>
                <a:cs typeface="Arial"/>
              </a:rPr>
              <a:t>88.6%</a:t>
            </a:r>
            <a:r>
              <a:rPr lang="en-GB" sz="1300">
                <a:latin typeface="Arial"/>
                <a:ea typeface="Calibri"/>
                <a:cs typeface="Arial"/>
              </a:rPr>
              <a:t> indicate they are </a:t>
            </a:r>
            <a:r>
              <a:rPr lang="en-GB" sz="1300" b="1">
                <a:latin typeface="Arial"/>
                <a:ea typeface="Calibri"/>
                <a:cs typeface="Arial"/>
              </a:rPr>
              <a:t>not disabled </a:t>
            </a:r>
            <a:r>
              <a:rPr lang="en-GB" sz="1300">
                <a:latin typeface="Arial"/>
                <a:ea typeface="Calibri"/>
                <a:cs typeface="Arial"/>
              </a:rPr>
              <a:t>and </a:t>
            </a:r>
          </a:p>
          <a:p>
            <a:pPr marL="171450" indent="-171450" algn="just">
              <a:buFontTx/>
              <a:buChar char="-"/>
            </a:pPr>
            <a:r>
              <a:rPr lang="en-GB" sz="1300">
                <a:latin typeface="Arial"/>
                <a:ea typeface="Calibri"/>
                <a:cs typeface="Arial"/>
              </a:rPr>
              <a:t>The disability of </a:t>
            </a:r>
            <a:r>
              <a:rPr lang="en-GB" sz="1300" b="1">
                <a:latin typeface="Arial"/>
                <a:ea typeface="Calibri"/>
                <a:cs typeface="Arial"/>
              </a:rPr>
              <a:t>4.1%</a:t>
            </a:r>
            <a:r>
              <a:rPr lang="en-GB" sz="1300">
                <a:latin typeface="Arial"/>
                <a:ea typeface="Calibri"/>
                <a:cs typeface="Arial"/>
              </a:rPr>
              <a:t> is unknown</a:t>
            </a:r>
          </a:p>
          <a:p>
            <a:endParaRPr lang="en-GB" sz="1300">
              <a:latin typeface="Calibri"/>
              <a:ea typeface="Calibri"/>
              <a:cs typeface="Calibri"/>
            </a:endParaRPr>
          </a:p>
        </p:txBody>
      </p:sp>
      <p:grpSp>
        <p:nvGrpSpPr>
          <p:cNvPr id="14" name="Group 13">
            <a:extLst>
              <a:ext uri="{FF2B5EF4-FFF2-40B4-BE49-F238E27FC236}">
                <a16:creationId xmlns:a16="http://schemas.microsoft.com/office/drawing/2014/main" id="{89EFBBC7-B2D1-0104-E946-6A0F8BBF646E}"/>
              </a:ext>
            </a:extLst>
          </p:cNvPr>
          <p:cNvGrpSpPr/>
          <p:nvPr/>
        </p:nvGrpSpPr>
        <p:grpSpPr>
          <a:xfrm>
            <a:off x="166526" y="6076107"/>
            <a:ext cx="11925157" cy="781894"/>
            <a:chOff x="166526" y="5814475"/>
            <a:chExt cx="11925157" cy="1045365"/>
          </a:xfrm>
        </p:grpSpPr>
        <p:sp>
          <p:nvSpPr>
            <p:cNvPr id="15" name="Rectangle 14">
              <a:hlinkClick r:id="rId2" action="ppaction://hlinksldjump"/>
              <a:extLst>
                <a:ext uri="{FF2B5EF4-FFF2-40B4-BE49-F238E27FC236}">
                  <a16:creationId xmlns:a16="http://schemas.microsoft.com/office/drawing/2014/main" id="{0BEB484A-9740-BD63-075A-562466FF782C}"/>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6" name="Rectangle 15">
              <a:hlinkClick r:id="rId3" action="ppaction://hlinksldjump"/>
              <a:extLst>
                <a:ext uri="{FF2B5EF4-FFF2-40B4-BE49-F238E27FC236}">
                  <a16:creationId xmlns:a16="http://schemas.microsoft.com/office/drawing/2014/main" id="{DF600BEE-6B53-EC74-5B4D-70037EF446C7}"/>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4" action="ppaction://hlinksldjump"/>
              <a:extLst>
                <a:ext uri="{FF2B5EF4-FFF2-40B4-BE49-F238E27FC236}">
                  <a16:creationId xmlns:a16="http://schemas.microsoft.com/office/drawing/2014/main" id="{1AE259DE-8CCD-69C2-C35D-3D887F5AA7A5}"/>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5" action="ppaction://hlinksldjump"/>
              <a:extLst>
                <a:ext uri="{FF2B5EF4-FFF2-40B4-BE49-F238E27FC236}">
                  <a16:creationId xmlns:a16="http://schemas.microsoft.com/office/drawing/2014/main" id="{592EDAB6-B613-D334-87FB-6ACE6328296B}"/>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19" name="Rectangle 18">
              <a:hlinkClick r:id="rId6" action="ppaction://hlinksldjump"/>
              <a:extLst>
                <a:ext uri="{FF2B5EF4-FFF2-40B4-BE49-F238E27FC236}">
                  <a16:creationId xmlns:a16="http://schemas.microsoft.com/office/drawing/2014/main" id="{C732F7B5-8159-F678-034A-61588B4998F5}"/>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0" name="Rectangle 19">
              <a:hlinkClick r:id="rId7" action="ppaction://hlinksldjump"/>
              <a:extLst>
                <a:ext uri="{FF2B5EF4-FFF2-40B4-BE49-F238E27FC236}">
                  <a16:creationId xmlns:a16="http://schemas.microsoft.com/office/drawing/2014/main" id="{40D05BD6-B021-08DA-D1CB-7C3197AE2553}"/>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1" name="Rectangle 20">
              <a:hlinkClick r:id="rId8" action="ppaction://hlinksldjump"/>
              <a:extLst>
                <a:ext uri="{FF2B5EF4-FFF2-40B4-BE49-F238E27FC236}">
                  <a16:creationId xmlns:a16="http://schemas.microsoft.com/office/drawing/2014/main" id="{CDAA371E-1C52-77CD-AAEA-9C7188CB1F4F}"/>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2" name="Rectangle 21">
              <a:hlinkClick r:id="rId9" action="ppaction://hlinksldjump"/>
              <a:extLst>
                <a:ext uri="{FF2B5EF4-FFF2-40B4-BE49-F238E27FC236}">
                  <a16:creationId xmlns:a16="http://schemas.microsoft.com/office/drawing/2014/main" id="{6B7EB118-C030-8DE6-F5C6-3EB346CF15DB}"/>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3" name="Rectangle 22">
              <a:hlinkClick r:id="rId10" action="ppaction://hlinksldjump"/>
              <a:extLst>
                <a:ext uri="{FF2B5EF4-FFF2-40B4-BE49-F238E27FC236}">
                  <a16:creationId xmlns:a16="http://schemas.microsoft.com/office/drawing/2014/main" id="{01260653-5419-F124-C103-D2DE13487A11}"/>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9" name="Rectangle 28">
              <a:hlinkClick r:id="rId11" action="ppaction://hlinksldjump"/>
              <a:extLst>
                <a:ext uri="{FF2B5EF4-FFF2-40B4-BE49-F238E27FC236}">
                  <a16:creationId xmlns:a16="http://schemas.microsoft.com/office/drawing/2014/main" id="{98EF3819-9F6E-81AA-C3A9-92FB45870753}"/>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0" name="Rectangle 29">
              <a:hlinkClick r:id="rId12" action="ppaction://hlinksldjump"/>
              <a:extLst>
                <a:ext uri="{FF2B5EF4-FFF2-40B4-BE49-F238E27FC236}">
                  <a16:creationId xmlns:a16="http://schemas.microsoft.com/office/drawing/2014/main" id="{E8CDF508-780A-3707-2E8C-F55B7A223F29}"/>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1" name="Rectangle 30">
              <a:hlinkClick r:id="rId13" action="ppaction://hlinksldjump"/>
              <a:extLst>
                <a:ext uri="{FF2B5EF4-FFF2-40B4-BE49-F238E27FC236}">
                  <a16:creationId xmlns:a16="http://schemas.microsoft.com/office/drawing/2014/main" id="{303F59CF-54DC-7B97-D936-186FB970AFB7}"/>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2" name="Rectangle 31">
              <a:hlinkClick r:id="rId14" action="ppaction://hlinksldjump"/>
              <a:extLst>
                <a:ext uri="{FF2B5EF4-FFF2-40B4-BE49-F238E27FC236}">
                  <a16:creationId xmlns:a16="http://schemas.microsoft.com/office/drawing/2014/main" id="{6426BAD7-0A40-6140-E5BD-75FE66620632}"/>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3" name="Rectangle 32">
              <a:hlinkClick r:id="rId15" action="ppaction://hlinksldjump"/>
              <a:extLst>
                <a:ext uri="{FF2B5EF4-FFF2-40B4-BE49-F238E27FC236}">
                  <a16:creationId xmlns:a16="http://schemas.microsoft.com/office/drawing/2014/main" id="{ED4B1CA8-C14B-5C26-2233-4FE983055636}"/>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graphicFrame>
        <p:nvGraphicFramePr>
          <p:cNvPr id="6" name="Table 5">
            <a:extLst>
              <a:ext uri="{FF2B5EF4-FFF2-40B4-BE49-F238E27FC236}">
                <a16:creationId xmlns:a16="http://schemas.microsoft.com/office/drawing/2014/main" id="{D8D62AD2-5EF2-4BA2-2BB8-8C04BB6A28FA}"/>
              </a:ext>
            </a:extLst>
          </p:cNvPr>
          <p:cNvGraphicFramePr>
            <a:graphicFrameLocks noGrp="1"/>
          </p:cNvGraphicFramePr>
          <p:nvPr>
            <p:extLst>
              <p:ext uri="{D42A27DB-BD31-4B8C-83A1-F6EECF244321}">
                <p14:modId xmlns:p14="http://schemas.microsoft.com/office/powerpoint/2010/main" val="2418136379"/>
              </p:ext>
            </p:extLst>
          </p:nvPr>
        </p:nvGraphicFramePr>
        <p:xfrm>
          <a:off x="199292" y="902676"/>
          <a:ext cx="7169376" cy="5124156"/>
        </p:xfrm>
        <a:graphic>
          <a:graphicData uri="http://schemas.openxmlformats.org/drawingml/2006/table">
            <a:tbl>
              <a:tblPr firstRow="1" bandRow="1">
                <a:tableStyleId>{5C22544A-7EE6-4342-B048-85BDC9FD1C3A}</a:tableStyleId>
              </a:tblPr>
              <a:tblGrid>
                <a:gridCol w="1039090">
                  <a:extLst>
                    <a:ext uri="{9D8B030D-6E8A-4147-A177-3AD203B41FA5}">
                      <a16:colId xmlns:a16="http://schemas.microsoft.com/office/drawing/2014/main" val="3174357084"/>
                    </a:ext>
                  </a:extLst>
                </a:gridCol>
                <a:gridCol w="822803">
                  <a:extLst>
                    <a:ext uri="{9D8B030D-6E8A-4147-A177-3AD203B41FA5}">
                      <a16:colId xmlns:a16="http://schemas.microsoft.com/office/drawing/2014/main" val="1735269398"/>
                    </a:ext>
                  </a:extLst>
                </a:gridCol>
                <a:gridCol w="495996">
                  <a:extLst>
                    <a:ext uri="{9D8B030D-6E8A-4147-A177-3AD203B41FA5}">
                      <a16:colId xmlns:a16="http://schemas.microsoft.com/office/drawing/2014/main" val="260872977"/>
                    </a:ext>
                  </a:extLst>
                </a:gridCol>
                <a:gridCol w="836780">
                  <a:extLst>
                    <a:ext uri="{9D8B030D-6E8A-4147-A177-3AD203B41FA5}">
                      <a16:colId xmlns:a16="http://schemas.microsoft.com/office/drawing/2014/main" val="1325768421"/>
                    </a:ext>
                  </a:extLst>
                </a:gridCol>
                <a:gridCol w="911492">
                  <a:extLst>
                    <a:ext uri="{9D8B030D-6E8A-4147-A177-3AD203B41FA5}">
                      <a16:colId xmlns:a16="http://schemas.microsoft.com/office/drawing/2014/main" val="1781605464"/>
                    </a:ext>
                  </a:extLst>
                </a:gridCol>
                <a:gridCol w="911492">
                  <a:extLst>
                    <a:ext uri="{9D8B030D-6E8A-4147-A177-3AD203B41FA5}">
                      <a16:colId xmlns:a16="http://schemas.microsoft.com/office/drawing/2014/main" val="2387586480"/>
                    </a:ext>
                  </a:extLst>
                </a:gridCol>
                <a:gridCol w="717241">
                  <a:extLst>
                    <a:ext uri="{9D8B030D-6E8A-4147-A177-3AD203B41FA5}">
                      <a16:colId xmlns:a16="http://schemas.microsoft.com/office/drawing/2014/main" val="3302279749"/>
                    </a:ext>
                  </a:extLst>
                </a:gridCol>
                <a:gridCol w="717241">
                  <a:extLst>
                    <a:ext uri="{9D8B030D-6E8A-4147-A177-3AD203B41FA5}">
                      <a16:colId xmlns:a16="http://schemas.microsoft.com/office/drawing/2014/main" val="3869582258"/>
                    </a:ext>
                  </a:extLst>
                </a:gridCol>
                <a:gridCol w="717241">
                  <a:extLst>
                    <a:ext uri="{9D8B030D-6E8A-4147-A177-3AD203B41FA5}">
                      <a16:colId xmlns:a16="http://schemas.microsoft.com/office/drawing/2014/main" val="3892081356"/>
                    </a:ext>
                  </a:extLst>
                </a:gridCol>
              </a:tblGrid>
              <a:tr h="150183">
                <a:tc>
                  <a:txBody>
                    <a:bodyPr/>
                    <a:lstStyle/>
                    <a:p>
                      <a:pPr algn="ctr" fontAlgn="ctr"/>
                      <a:r>
                        <a:rPr lang="en-GB" sz="1000" b="1" u="none" strike="noStrike">
                          <a:solidFill>
                            <a:sysClr val="windowText" lastClr="000000"/>
                          </a:solidFill>
                          <a:effectLst/>
                          <a:latin typeface="Arial"/>
                          <a:ea typeface="Calibri" panose="020F0502020204030204" pitchFamily="34" charset="0"/>
                          <a:cs typeface="Arial"/>
                        </a:rPr>
                        <a:t>Pay Band</a:t>
                      </a:r>
                      <a:endParaRPr lang="en-GB" sz="1000" b="1" i="0" u="none" strike="noStrike">
                        <a:solidFill>
                          <a:sysClr val="windowText" lastClr="000000"/>
                        </a:solidFill>
                        <a:effectLst/>
                        <a:latin typeface="Arial"/>
                        <a:ea typeface="Calibri" panose="020F0502020204030204" pitchFamily="34" charset="0"/>
                        <a:cs typeface="Arial"/>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endParaRPr lang="en-GB" sz="1000" b="1" i="0" u="none" strike="noStrike">
                        <a:solidFill>
                          <a:sysClr val="windowText" lastClr="000000"/>
                        </a:solidFill>
                        <a:effectLst/>
                        <a:latin typeface="Arial"/>
                        <a:ea typeface="Calibri" panose="020F0502020204030204" pitchFamily="34" charset="0"/>
                        <a:cs typeface="Arial"/>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gridSpan="2">
                  <a:txBody>
                    <a:bodyPr/>
                    <a:lstStyle/>
                    <a:p>
                      <a:pPr algn="ctr" fontAlgn="ctr"/>
                      <a:r>
                        <a:rPr lang="en-GB" sz="1000" b="1" u="none" strike="noStrike">
                          <a:solidFill>
                            <a:sysClr val="windowText" lastClr="000000"/>
                          </a:solidFill>
                          <a:effectLst/>
                          <a:latin typeface="Arial"/>
                          <a:ea typeface="Calibri" panose="020F0502020204030204" pitchFamily="34" charset="0"/>
                          <a:cs typeface="Arial"/>
                        </a:rPr>
                        <a:t>Disabled</a:t>
                      </a:r>
                      <a:endParaRPr lang="en-GB" sz="1000" b="1" i="0" u="none" strike="noStrike">
                        <a:solidFill>
                          <a:sysClr val="windowText" lastClr="000000"/>
                        </a:solidFill>
                        <a:effectLst/>
                        <a:latin typeface="Arial"/>
                        <a:ea typeface="Calibri" panose="020F0502020204030204" pitchFamily="34" charset="0"/>
                        <a:cs typeface="Arial"/>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GB"/>
                    </a:p>
                  </a:txBody>
                  <a:tcPr/>
                </a:tc>
                <a:tc gridSpan="2">
                  <a:txBody>
                    <a:bodyPr/>
                    <a:lstStyle/>
                    <a:p>
                      <a:pPr algn="ctr" fontAlgn="ctr"/>
                      <a:r>
                        <a:rPr lang="en-GB" sz="1000" b="1" u="none" strike="noStrike">
                          <a:solidFill>
                            <a:sysClr val="windowText" lastClr="000000"/>
                          </a:solidFill>
                          <a:effectLst/>
                          <a:latin typeface="Arial"/>
                          <a:ea typeface="Calibri" panose="020F0502020204030204" pitchFamily="34" charset="0"/>
                          <a:cs typeface="Arial"/>
                        </a:rPr>
                        <a:t>Non-Disabled</a:t>
                      </a:r>
                      <a:endParaRPr lang="en-GB" sz="1000" b="1" i="0" u="none" strike="noStrike">
                        <a:solidFill>
                          <a:sysClr val="windowText" lastClr="000000"/>
                        </a:solidFill>
                        <a:effectLst/>
                        <a:latin typeface="Arial"/>
                        <a:ea typeface="Calibri" panose="020F0502020204030204" pitchFamily="34" charset="0"/>
                        <a:cs typeface="Arial"/>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GB"/>
                    </a:p>
                  </a:txBody>
                  <a:tcPr/>
                </a:tc>
                <a:tc gridSpan="2">
                  <a:txBody>
                    <a:bodyPr/>
                    <a:lstStyle/>
                    <a:p>
                      <a:pPr algn="ctr" fontAlgn="ctr"/>
                      <a:r>
                        <a:rPr lang="en-GB" sz="1000" b="1" i="0" u="none" strike="noStrike">
                          <a:solidFill>
                            <a:sysClr val="windowText" lastClr="000000"/>
                          </a:solidFill>
                          <a:effectLst/>
                          <a:latin typeface="Arial"/>
                          <a:ea typeface="Calibri" panose="020F0502020204030204" pitchFamily="34" charset="0"/>
                          <a:cs typeface="Arial"/>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GB"/>
                    </a:p>
                  </a:txBody>
                  <a:tcPr/>
                </a:tc>
                <a:tc>
                  <a:txBody>
                    <a:bodyPr/>
                    <a:lstStyle/>
                    <a:p>
                      <a:pPr algn="ctr" fontAlgn="ctr"/>
                      <a:r>
                        <a:rPr lang="en-GB" sz="1000" b="1" i="0" u="none" strike="noStrike">
                          <a:solidFill>
                            <a:sysClr val="windowText" lastClr="000000"/>
                          </a:solidFill>
                          <a:effectLst/>
                          <a:latin typeface="Arial"/>
                          <a:ea typeface="Calibri" panose="020F0502020204030204" pitchFamily="34" charset="0"/>
                          <a:cs typeface="Arial"/>
                        </a:rPr>
                        <a:t>Overall Total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68335515"/>
                  </a:ext>
                </a:extLst>
              </a:tr>
              <a:tr h="179579">
                <a:tc>
                  <a:txBody>
                    <a:bodyPr/>
                    <a:lstStyle/>
                    <a:p>
                      <a:pPr algn="l" fontAlgn="ctr">
                        <a:buNone/>
                      </a:pPr>
                      <a:r>
                        <a:rPr lang="en-GB" sz="1000" b="0" i="0" u="none" strike="noStrike">
                          <a:solidFill>
                            <a:sysClr val="windowText" lastClr="000000"/>
                          </a:solidFill>
                          <a:effectLst/>
                          <a:latin typeface="Arial"/>
                          <a:ea typeface="Calibri" panose="020F0502020204030204" pitchFamily="34" charset="0"/>
                          <a:cs typeface="Arial"/>
                        </a:rPr>
                        <a:t>Under Band 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ysClr val="windowText" lastClr="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ysClr val="windowText" lastClr="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ysClr val="windowText" lastClr="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ysClr val="windowText" lastClr="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ysClr val="windowText" lastClr="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ysClr val="windowText" lastClr="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ysClr val="windowText" lastClr="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ysClr val="windowText" lastClr="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8827095"/>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1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79476385"/>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572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88.5%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646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5516040"/>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246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87.2%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282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04519319"/>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223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88.5%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252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90176013"/>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137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89.0%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154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3700464"/>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90.1%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05197428"/>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87.3%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89897541"/>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8a</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92.6%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71650968"/>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8b</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91.2%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54487264"/>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8c</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43245145"/>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8d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90.9%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08903666"/>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Bands 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100.0%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9235043"/>
                  </a:ext>
                </a:extLst>
              </a:tr>
              <a:tr h="179579">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VSM</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100.0%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97494674"/>
                  </a:ext>
                </a:extLst>
              </a:tr>
              <a:tr h="309743">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Cluster 1: </a:t>
                      </a:r>
                      <a:r>
                        <a:rPr lang="en-GB" sz="1000" b="0" i="0" u="none" strike="noStrike" err="1">
                          <a:solidFill>
                            <a:srgbClr val="000000"/>
                          </a:solidFill>
                          <a:effectLst/>
                          <a:latin typeface="Arial"/>
                          <a:ea typeface="Calibri" panose="020F0502020204030204" pitchFamily="34" charset="0"/>
                          <a:cs typeface="Arial"/>
                        </a:rPr>
                        <a:t>AfC</a:t>
                      </a:r>
                      <a:r>
                        <a:rPr lang="en-GB" sz="1000" b="0" i="0" u="none" strike="noStrike">
                          <a:solidFill>
                            <a:srgbClr val="000000"/>
                          </a:solidFill>
                          <a:effectLst/>
                          <a:latin typeface="Arial"/>
                          <a:ea typeface="Calibri" panose="020F0502020204030204" pitchFamily="34" charset="0"/>
                          <a:cs typeface="Arial"/>
                        </a:rPr>
                        <a:t> Bands &lt;1 to 4</a:t>
                      </a:r>
                    </a:p>
                  </a:txBody>
                  <a:tcPr marL="6350" marR="6350" marT="635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lumMod val="60000"/>
                        <a:lumOff val="4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1041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88.2%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51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1180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02099962"/>
                  </a:ext>
                </a:extLst>
              </a:tr>
              <a:tr h="309743">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Cluster 2: </a:t>
                      </a:r>
                      <a:r>
                        <a:rPr lang="en-GB" sz="1000" b="0" i="0" u="none" strike="noStrike" err="1">
                          <a:solidFill>
                            <a:srgbClr val="000000"/>
                          </a:solidFill>
                          <a:effectLst/>
                          <a:latin typeface="Arial"/>
                          <a:ea typeface="Calibri" panose="020F0502020204030204" pitchFamily="34" charset="0"/>
                          <a:cs typeface="Arial"/>
                        </a:rPr>
                        <a:t>AfC</a:t>
                      </a:r>
                      <a:r>
                        <a:rPr lang="en-GB" sz="1000" b="0" i="0" u="none" strike="noStrike">
                          <a:solidFill>
                            <a:srgbClr val="000000"/>
                          </a:solidFill>
                          <a:effectLst/>
                          <a:latin typeface="Arial"/>
                          <a:ea typeface="Calibri" panose="020F0502020204030204" pitchFamily="34" charset="0"/>
                          <a:cs typeface="Arial"/>
                        </a:rPr>
                        <a:t> bands 5 to 7</a:t>
                      </a:r>
                    </a:p>
                  </a:txBody>
                  <a:tcPr marL="6350" marR="6350" marT="6350" anchor="ctr">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281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88.9%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316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90141243"/>
                  </a:ext>
                </a:extLst>
              </a:tr>
              <a:tr h="439908">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Cluster 3: </a:t>
                      </a:r>
                      <a:r>
                        <a:rPr lang="en-GB" sz="1000" b="0" i="0" u="none" strike="noStrike" err="1">
                          <a:solidFill>
                            <a:srgbClr val="000000"/>
                          </a:solidFill>
                          <a:effectLst/>
                          <a:latin typeface="Arial"/>
                          <a:ea typeface="Calibri" panose="020F0502020204030204" pitchFamily="34" charset="0"/>
                          <a:cs typeface="Arial"/>
                        </a:rPr>
                        <a:t>AfC</a:t>
                      </a:r>
                      <a:r>
                        <a:rPr lang="en-GB" sz="1000" b="0" i="0" u="none" strike="noStrike">
                          <a:solidFill>
                            <a:srgbClr val="000000"/>
                          </a:solidFill>
                          <a:effectLst/>
                          <a:latin typeface="Arial"/>
                          <a:ea typeface="Calibri" panose="020F0502020204030204" pitchFamily="34" charset="0"/>
                          <a:cs typeface="Arial"/>
                        </a:rPr>
                        <a:t> bands 8a and 8b</a:t>
                      </a:r>
                    </a:p>
                  </a:txBody>
                  <a:tcPr marL="6350" marR="6350" marT="6350" anchor="ctr">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56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91.8%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86473886"/>
                  </a:ext>
                </a:extLst>
              </a:tr>
              <a:tr h="439908">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Cluster 4: </a:t>
                      </a:r>
                      <a:r>
                        <a:rPr lang="en-GB" sz="1000" b="0" i="0" u="none" strike="noStrike" err="1">
                          <a:solidFill>
                            <a:srgbClr val="000000"/>
                          </a:solidFill>
                          <a:effectLst/>
                          <a:latin typeface="Arial"/>
                          <a:ea typeface="Calibri" panose="020F0502020204030204" pitchFamily="34" charset="0"/>
                          <a:cs typeface="Arial"/>
                        </a:rPr>
                        <a:t>AfC</a:t>
                      </a:r>
                      <a:r>
                        <a:rPr lang="en-GB" sz="1000" b="0" i="0" u="none" strike="noStrike">
                          <a:solidFill>
                            <a:srgbClr val="000000"/>
                          </a:solidFill>
                          <a:effectLst/>
                          <a:latin typeface="Arial"/>
                          <a:ea typeface="Calibri" panose="020F0502020204030204" pitchFamily="34" charset="0"/>
                          <a:cs typeface="Arial"/>
                        </a:rPr>
                        <a:t> bands 8c to VSM</a:t>
                      </a:r>
                    </a:p>
                  </a:txBody>
                  <a:tcPr marL="6350" marR="6350" marT="6350" anchor="ctr">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93.8%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32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22103667"/>
                  </a:ext>
                </a:extLst>
              </a:tr>
              <a:tr h="309743">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Total Non-Clinical</a:t>
                      </a:r>
                    </a:p>
                  </a:txBody>
                  <a:tcPr marL="6350" marR="6350" marT="6350" anchor="ct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l" fontAlgn="ctr">
                        <a:buNone/>
                      </a:pPr>
                      <a:r>
                        <a:rPr lang="en-GB" sz="1000" b="0" i="0" u="none" strike="noStrike">
                          <a:solidFill>
                            <a:srgbClr val="000000"/>
                          </a:solidFill>
                          <a:effectLst/>
                          <a:latin typeface="Arial"/>
                          <a:ea typeface="Calibri" panose="020F0502020204030204" pitchFamily="34" charset="0"/>
                          <a:cs typeface="Arial"/>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116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7.3%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1408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88.6%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65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1589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04996510"/>
                  </a:ext>
                </a:extLst>
              </a:tr>
            </a:tbl>
          </a:graphicData>
        </a:graphic>
      </p:graphicFrame>
      <p:sp>
        <p:nvSpPr>
          <p:cNvPr id="5" name="TextBox 18">
            <a:extLst>
              <a:ext uri="{FF2B5EF4-FFF2-40B4-BE49-F238E27FC236}">
                <a16:creationId xmlns:a16="http://schemas.microsoft.com/office/drawing/2014/main" id="{52166320-6385-210B-786A-56710AE230AA}"/>
              </a:ext>
            </a:extLst>
          </p:cNvPr>
          <p:cNvSpPr txBox="1"/>
          <p:nvPr/>
        </p:nvSpPr>
        <p:spPr>
          <a:xfrm>
            <a:off x="7499991" y="5271683"/>
            <a:ext cx="4494256" cy="523220"/>
          </a:xfrm>
          <a:prstGeom prst="rect">
            <a:avLst/>
          </a:prstGeom>
          <a:solidFill>
            <a:srgbClr val="00206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3 in the action plan aims to support improvement with this indicator</a:t>
            </a:r>
          </a:p>
        </p:txBody>
      </p:sp>
    </p:spTree>
    <p:extLst>
      <p:ext uri="{BB962C8B-B14F-4D97-AF65-F5344CB8AC3E}">
        <p14:creationId xmlns:p14="http://schemas.microsoft.com/office/powerpoint/2010/main" val="1224863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E0883-5180-243E-DD8B-F502085B1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E871A0-5FCE-EB6F-83F1-48B9504C957F}"/>
              </a:ext>
            </a:extLst>
          </p:cNvPr>
          <p:cNvSpPr>
            <a:spLocks noGrp="1"/>
          </p:cNvSpPr>
          <p:nvPr>
            <p:ph type="title"/>
          </p:nvPr>
        </p:nvSpPr>
        <p:spPr>
          <a:xfrm>
            <a:off x="178993" y="354372"/>
            <a:ext cx="9920862" cy="636950"/>
          </a:xfrm>
          <a:solidFill>
            <a:srgbClr val="002060"/>
          </a:solidFill>
        </p:spPr>
        <p:txBody>
          <a:bodyPr>
            <a:noAutofit/>
          </a:bodyPr>
          <a:lstStyle/>
          <a:p>
            <a:r>
              <a:rPr lang="en-GB" sz="1400">
                <a:solidFill>
                  <a:schemeClr val="bg1"/>
                </a:solidFill>
                <a:latin typeface="Arial"/>
                <a:cs typeface="Arial"/>
              </a:rPr>
              <a:t>WDES Indicator 1( 3 of 3) Clinical</a:t>
            </a:r>
            <a:br>
              <a:rPr lang="en-GB" sz="1400">
                <a:latin typeface="Arial"/>
                <a:cs typeface="Arial"/>
              </a:rPr>
            </a:br>
            <a:r>
              <a:rPr lang="en-GB" sz="1400" b="0">
                <a:solidFill>
                  <a:schemeClr val="bg1"/>
                </a:solidFill>
                <a:latin typeface="Arial"/>
                <a:cs typeface="Arial"/>
              </a:rPr>
              <a:t>Percentage of Staff declaring a disability compared to percentage of Staff not declaring their disability status </a:t>
            </a:r>
          </a:p>
        </p:txBody>
      </p:sp>
      <p:sp>
        <p:nvSpPr>
          <p:cNvPr id="15" name="TextBox 14">
            <a:extLst>
              <a:ext uri="{FF2B5EF4-FFF2-40B4-BE49-F238E27FC236}">
                <a16:creationId xmlns:a16="http://schemas.microsoft.com/office/drawing/2014/main" id="{F00CB3AB-9F64-C26C-43D8-FB44DB5744F4}"/>
              </a:ext>
            </a:extLst>
          </p:cNvPr>
          <p:cNvSpPr txBox="1"/>
          <p:nvPr/>
        </p:nvSpPr>
        <p:spPr>
          <a:xfrm>
            <a:off x="7313878" y="4338844"/>
            <a:ext cx="4548155" cy="1892826"/>
          </a:xfrm>
          <a:prstGeom prst="rect">
            <a:avLst/>
          </a:prstGeom>
          <a:noFill/>
          <a:ln>
            <a:solidFill>
              <a:schemeClr val="bg1"/>
            </a:solidFill>
          </a:ln>
        </p:spPr>
        <p:txBody>
          <a:bodyPr wrap="square" lIns="91440" tIns="45720" rIns="91440" bIns="45720" rtlCol="0" anchor="t">
            <a:spAutoFit/>
          </a:bodyPr>
          <a:lstStyle/>
          <a:p>
            <a:r>
              <a:rPr lang="en-GB" sz="1300">
                <a:latin typeface="Arial"/>
                <a:cs typeface="Arial"/>
              </a:rPr>
              <a:t>Out of the 3218 Clinical staff overall:</a:t>
            </a:r>
          </a:p>
          <a:p>
            <a:pPr marL="171450" indent="-171450">
              <a:buFontTx/>
              <a:buChar char="-"/>
            </a:pPr>
            <a:r>
              <a:rPr lang="en-GB" sz="1300" b="1">
                <a:latin typeface="Arial"/>
                <a:cs typeface="Arial"/>
              </a:rPr>
              <a:t>7.1%</a:t>
            </a:r>
            <a:r>
              <a:rPr lang="en-GB" sz="1300">
                <a:latin typeface="Arial"/>
                <a:cs typeface="Arial"/>
              </a:rPr>
              <a:t> have declared a disability</a:t>
            </a:r>
          </a:p>
          <a:p>
            <a:pPr marL="171450" indent="-171450">
              <a:buFontTx/>
              <a:buChar char="-"/>
            </a:pPr>
            <a:r>
              <a:rPr lang="en-GB" sz="1300" b="1">
                <a:latin typeface="Arial"/>
                <a:cs typeface="Arial"/>
              </a:rPr>
              <a:t>84.5%</a:t>
            </a:r>
            <a:r>
              <a:rPr lang="en-GB" sz="1300">
                <a:latin typeface="Arial"/>
                <a:cs typeface="Arial"/>
              </a:rPr>
              <a:t> are not Disabled </a:t>
            </a:r>
          </a:p>
          <a:p>
            <a:pPr marL="171450" indent="-171450">
              <a:buFontTx/>
              <a:buChar char="-"/>
            </a:pPr>
            <a:r>
              <a:rPr lang="en-GB" sz="1300" b="1">
                <a:latin typeface="Arial"/>
                <a:cs typeface="Arial"/>
              </a:rPr>
              <a:t>8.3%</a:t>
            </a:r>
            <a:r>
              <a:rPr lang="en-GB" sz="1300">
                <a:latin typeface="Arial"/>
                <a:cs typeface="Arial"/>
              </a:rPr>
              <a:t> of staff members disability status is unknown</a:t>
            </a:r>
          </a:p>
          <a:p>
            <a:endParaRPr lang="en-GB" sz="1300">
              <a:latin typeface="Arial"/>
              <a:cs typeface="Arial"/>
            </a:endParaRPr>
          </a:p>
          <a:p>
            <a:r>
              <a:rPr lang="en-GB" sz="1300">
                <a:latin typeface="Arial"/>
                <a:cs typeface="Arial"/>
              </a:rPr>
              <a:t>Specifically with the </a:t>
            </a:r>
            <a:r>
              <a:rPr lang="en-GB" sz="1300" b="1">
                <a:latin typeface="Arial"/>
                <a:cs typeface="Arial"/>
              </a:rPr>
              <a:t>Medical and Dental category </a:t>
            </a:r>
          </a:p>
          <a:p>
            <a:pPr marL="171450" indent="-171450">
              <a:buFontTx/>
              <a:buChar char="-"/>
            </a:pPr>
            <a:r>
              <a:rPr lang="en-GB" sz="1300" b="1">
                <a:latin typeface="Arial"/>
                <a:cs typeface="Arial"/>
              </a:rPr>
              <a:t>4.25%</a:t>
            </a:r>
            <a:r>
              <a:rPr lang="en-GB" sz="1300">
                <a:latin typeface="Arial"/>
                <a:cs typeface="Arial"/>
              </a:rPr>
              <a:t> have declared a Disability</a:t>
            </a:r>
          </a:p>
          <a:p>
            <a:pPr marL="171450" indent="-171450">
              <a:buFontTx/>
              <a:buChar char="-"/>
            </a:pPr>
            <a:r>
              <a:rPr lang="en-GB" sz="1300" b="1">
                <a:latin typeface="Arial"/>
                <a:cs typeface="Arial"/>
              </a:rPr>
              <a:t>89.24%</a:t>
            </a:r>
            <a:r>
              <a:rPr lang="en-GB" sz="1300">
                <a:latin typeface="Arial"/>
                <a:cs typeface="Arial"/>
              </a:rPr>
              <a:t> are not Disabled</a:t>
            </a:r>
          </a:p>
          <a:p>
            <a:pPr marL="171450" indent="-171450">
              <a:buFontTx/>
              <a:buChar char="-"/>
            </a:pPr>
            <a:r>
              <a:rPr lang="en-GB" sz="1300" b="1">
                <a:latin typeface="Arial"/>
                <a:cs typeface="Arial"/>
              </a:rPr>
              <a:t>6.25%</a:t>
            </a:r>
            <a:r>
              <a:rPr lang="en-GB" sz="1300">
                <a:latin typeface="Arial"/>
                <a:cs typeface="Arial"/>
              </a:rPr>
              <a:t> of staff members disability status is unknown</a:t>
            </a:r>
          </a:p>
        </p:txBody>
      </p:sp>
      <p:grpSp>
        <p:nvGrpSpPr>
          <p:cNvPr id="4" name="Group 3">
            <a:extLst>
              <a:ext uri="{FF2B5EF4-FFF2-40B4-BE49-F238E27FC236}">
                <a16:creationId xmlns:a16="http://schemas.microsoft.com/office/drawing/2014/main" id="{02FD2679-DCAC-8E30-5ADB-48682ECECB94}"/>
              </a:ext>
            </a:extLst>
          </p:cNvPr>
          <p:cNvGrpSpPr/>
          <p:nvPr/>
        </p:nvGrpSpPr>
        <p:grpSpPr>
          <a:xfrm>
            <a:off x="166526" y="6221051"/>
            <a:ext cx="11925157" cy="636950"/>
            <a:chOff x="166526" y="5814475"/>
            <a:chExt cx="11925157" cy="1045365"/>
          </a:xfrm>
        </p:grpSpPr>
        <p:sp>
          <p:nvSpPr>
            <p:cNvPr id="18" name="Rectangle 17">
              <a:hlinkClick r:id="rId2" action="ppaction://hlinksldjump"/>
              <a:extLst>
                <a:ext uri="{FF2B5EF4-FFF2-40B4-BE49-F238E27FC236}">
                  <a16:creationId xmlns:a16="http://schemas.microsoft.com/office/drawing/2014/main" id="{E0C110AA-0913-D89D-0D92-BE2BF92DF6DA}"/>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9" name="Rectangle 18">
              <a:hlinkClick r:id="rId3" action="ppaction://hlinksldjump"/>
              <a:extLst>
                <a:ext uri="{FF2B5EF4-FFF2-40B4-BE49-F238E27FC236}">
                  <a16:creationId xmlns:a16="http://schemas.microsoft.com/office/drawing/2014/main" id="{E20EEC58-09BA-A07A-FEC4-BA229C9AD5EF}"/>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20" name="Rectangle 19">
              <a:hlinkClick r:id="rId4" action="ppaction://hlinksldjump"/>
              <a:extLst>
                <a:ext uri="{FF2B5EF4-FFF2-40B4-BE49-F238E27FC236}">
                  <a16:creationId xmlns:a16="http://schemas.microsoft.com/office/drawing/2014/main" id="{F86EF8A6-6FF3-9E04-AA18-4FECB528E931}"/>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1" name="Rectangle 20">
              <a:hlinkClick r:id="rId5" action="ppaction://hlinksldjump"/>
              <a:extLst>
                <a:ext uri="{FF2B5EF4-FFF2-40B4-BE49-F238E27FC236}">
                  <a16:creationId xmlns:a16="http://schemas.microsoft.com/office/drawing/2014/main" id="{53284BC4-8B18-7AE1-40A0-DC901627B655}"/>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22" name="Rectangle 21">
              <a:hlinkClick r:id="rId6" action="ppaction://hlinksldjump"/>
              <a:extLst>
                <a:ext uri="{FF2B5EF4-FFF2-40B4-BE49-F238E27FC236}">
                  <a16:creationId xmlns:a16="http://schemas.microsoft.com/office/drawing/2014/main" id="{10C17B53-5C01-2A83-46FC-9707A0FBADD4}"/>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3" name="Rectangle 22">
              <a:hlinkClick r:id="rId7" action="ppaction://hlinksldjump"/>
              <a:extLst>
                <a:ext uri="{FF2B5EF4-FFF2-40B4-BE49-F238E27FC236}">
                  <a16:creationId xmlns:a16="http://schemas.microsoft.com/office/drawing/2014/main" id="{8D428A83-B30A-C6C2-7DEA-32E872931C64}"/>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9" name="Rectangle 28">
              <a:hlinkClick r:id="rId8" action="ppaction://hlinksldjump"/>
              <a:extLst>
                <a:ext uri="{FF2B5EF4-FFF2-40B4-BE49-F238E27FC236}">
                  <a16:creationId xmlns:a16="http://schemas.microsoft.com/office/drawing/2014/main" id="{E5BC7AD7-0A37-C7BE-8B33-E58DE8B74C60}"/>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30" name="Rectangle 29">
              <a:hlinkClick r:id="rId9" action="ppaction://hlinksldjump"/>
              <a:extLst>
                <a:ext uri="{FF2B5EF4-FFF2-40B4-BE49-F238E27FC236}">
                  <a16:creationId xmlns:a16="http://schemas.microsoft.com/office/drawing/2014/main" id="{DE0918E8-0FA5-42BC-B212-59390D3F918A}"/>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31" name="Rectangle 30">
              <a:hlinkClick r:id="rId10" action="ppaction://hlinksldjump"/>
              <a:extLst>
                <a:ext uri="{FF2B5EF4-FFF2-40B4-BE49-F238E27FC236}">
                  <a16:creationId xmlns:a16="http://schemas.microsoft.com/office/drawing/2014/main" id="{16D15244-9D73-0BA0-6C7C-BC376A7C7A40}"/>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32" name="Rectangle 31">
              <a:hlinkClick r:id="rId11" action="ppaction://hlinksldjump"/>
              <a:extLst>
                <a:ext uri="{FF2B5EF4-FFF2-40B4-BE49-F238E27FC236}">
                  <a16:creationId xmlns:a16="http://schemas.microsoft.com/office/drawing/2014/main" id="{BE3500AC-DCAE-B15E-5940-78919536104E}"/>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3" name="Rectangle 32">
              <a:hlinkClick r:id="rId12" action="ppaction://hlinksldjump"/>
              <a:extLst>
                <a:ext uri="{FF2B5EF4-FFF2-40B4-BE49-F238E27FC236}">
                  <a16:creationId xmlns:a16="http://schemas.microsoft.com/office/drawing/2014/main" id="{BBE8D32E-DC15-68CA-B367-6CABE3E82E93}"/>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4" name="Rectangle 33">
              <a:hlinkClick r:id="rId13" action="ppaction://hlinksldjump"/>
              <a:extLst>
                <a:ext uri="{FF2B5EF4-FFF2-40B4-BE49-F238E27FC236}">
                  <a16:creationId xmlns:a16="http://schemas.microsoft.com/office/drawing/2014/main" id="{D9880470-820B-FC80-FCB6-A69EA6104A9C}"/>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5" name="Rectangle 34">
              <a:hlinkClick r:id="rId14" action="ppaction://hlinksldjump"/>
              <a:extLst>
                <a:ext uri="{FF2B5EF4-FFF2-40B4-BE49-F238E27FC236}">
                  <a16:creationId xmlns:a16="http://schemas.microsoft.com/office/drawing/2014/main" id="{CEF246BC-68B1-31EA-0E73-765E280F0D28}"/>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6" name="Rectangle 35">
              <a:hlinkClick r:id="rId15" action="ppaction://hlinksldjump"/>
              <a:extLst>
                <a:ext uri="{FF2B5EF4-FFF2-40B4-BE49-F238E27FC236}">
                  <a16:creationId xmlns:a16="http://schemas.microsoft.com/office/drawing/2014/main" id="{EECD8C94-9029-54FF-FADC-347F2A58D3CA}"/>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graphicFrame>
        <p:nvGraphicFramePr>
          <p:cNvPr id="6" name="Table 5">
            <a:extLst>
              <a:ext uri="{FF2B5EF4-FFF2-40B4-BE49-F238E27FC236}">
                <a16:creationId xmlns:a16="http://schemas.microsoft.com/office/drawing/2014/main" id="{B3E30181-D49F-A2CB-16BB-17CEC51BB0F0}"/>
              </a:ext>
            </a:extLst>
          </p:cNvPr>
          <p:cNvGraphicFramePr>
            <a:graphicFrameLocks noGrp="1"/>
          </p:cNvGraphicFramePr>
          <p:nvPr>
            <p:extLst>
              <p:ext uri="{D42A27DB-BD31-4B8C-83A1-F6EECF244321}">
                <p14:modId xmlns:p14="http://schemas.microsoft.com/office/powerpoint/2010/main" val="1698621568"/>
              </p:ext>
            </p:extLst>
          </p:nvPr>
        </p:nvGraphicFramePr>
        <p:xfrm>
          <a:off x="166527" y="1092415"/>
          <a:ext cx="7022838" cy="5080000"/>
        </p:xfrm>
        <a:graphic>
          <a:graphicData uri="http://schemas.openxmlformats.org/drawingml/2006/table">
            <a:tbl>
              <a:tblPr firstRow="1" bandRow="1">
                <a:tableStyleId>{5C22544A-7EE6-4342-B048-85BDC9FD1C3A}</a:tableStyleId>
              </a:tblPr>
              <a:tblGrid>
                <a:gridCol w="831148">
                  <a:extLst>
                    <a:ext uri="{9D8B030D-6E8A-4147-A177-3AD203B41FA5}">
                      <a16:colId xmlns:a16="http://schemas.microsoft.com/office/drawing/2014/main" val="3052433998"/>
                    </a:ext>
                  </a:extLst>
                </a:gridCol>
                <a:gridCol w="992690">
                  <a:extLst>
                    <a:ext uri="{9D8B030D-6E8A-4147-A177-3AD203B41FA5}">
                      <a16:colId xmlns:a16="http://schemas.microsoft.com/office/drawing/2014/main" val="2874990441"/>
                    </a:ext>
                  </a:extLst>
                </a:gridCol>
                <a:gridCol w="642428">
                  <a:extLst>
                    <a:ext uri="{9D8B030D-6E8A-4147-A177-3AD203B41FA5}">
                      <a16:colId xmlns:a16="http://schemas.microsoft.com/office/drawing/2014/main" val="1473669710"/>
                    </a:ext>
                  </a:extLst>
                </a:gridCol>
                <a:gridCol w="663107">
                  <a:extLst>
                    <a:ext uri="{9D8B030D-6E8A-4147-A177-3AD203B41FA5}">
                      <a16:colId xmlns:a16="http://schemas.microsoft.com/office/drawing/2014/main" val="3726480120"/>
                    </a:ext>
                  </a:extLst>
                </a:gridCol>
                <a:gridCol w="892861">
                  <a:extLst>
                    <a:ext uri="{9D8B030D-6E8A-4147-A177-3AD203B41FA5}">
                      <a16:colId xmlns:a16="http://schemas.microsoft.com/office/drawing/2014/main" val="739565848"/>
                    </a:ext>
                  </a:extLst>
                </a:gridCol>
                <a:gridCol w="892861">
                  <a:extLst>
                    <a:ext uri="{9D8B030D-6E8A-4147-A177-3AD203B41FA5}">
                      <a16:colId xmlns:a16="http://schemas.microsoft.com/office/drawing/2014/main" val="1336691477"/>
                    </a:ext>
                  </a:extLst>
                </a:gridCol>
                <a:gridCol w="702581">
                  <a:extLst>
                    <a:ext uri="{9D8B030D-6E8A-4147-A177-3AD203B41FA5}">
                      <a16:colId xmlns:a16="http://schemas.microsoft.com/office/drawing/2014/main" val="218602243"/>
                    </a:ext>
                  </a:extLst>
                </a:gridCol>
                <a:gridCol w="702581">
                  <a:extLst>
                    <a:ext uri="{9D8B030D-6E8A-4147-A177-3AD203B41FA5}">
                      <a16:colId xmlns:a16="http://schemas.microsoft.com/office/drawing/2014/main" val="3404767038"/>
                    </a:ext>
                  </a:extLst>
                </a:gridCol>
                <a:gridCol w="702581">
                  <a:extLst>
                    <a:ext uri="{9D8B030D-6E8A-4147-A177-3AD203B41FA5}">
                      <a16:colId xmlns:a16="http://schemas.microsoft.com/office/drawing/2014/main" val="2143810793"/>
                    </a:ext>
                  </a:extLst>
                </a:gridCol>
              </a:tblGrid>
              <a:tr h="158077">
                <a:tc>
                  <a:txBody>
                    <a:bodyPr/>
                    <a:lstStyle/>
                    <a:p>
                      <a:pPr algn="ctr" fontAlgn="ctr"/>
                      <a:r>
                        <a:rPr lang="en-GB" sz="1000" b="1"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Pay Band</a:t>
                      </a:r>
                      <a:endParaRPr lang="en-GB" sz="1000" b="1" i="0"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endParaRPr lang="en-GB" sz="1000" b="1" i="0"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gridSpan="2">
                  <a:txBody>
                    <a:bodyPr/>
                    <a:lstStyle/>
                    <a:p>
                      <a:pPr algn="ctr" fontAlgn="ctr"/>
                      <a:r>
                        <a:rPr lang="en-GB" sz="1000" b="1"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Disabled</a:t>
                      </a:r>
                      <a:endParaRPr lang="en-GB" sz="1000" b="1" i="0"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GB"/>
                    </a:p>
                  </a:txBody>
                  <a:tcPr/>
                </a:tc>
                <a:tc gridSpan="2">
                  <a:txBody>
                    <a:bodyPr/>
                    <a:lstStyle/>
                    <a:p>
                      <a:pPr algn="ctr" fontAlgn="ctr"/>
                      <a:r>
                        <a:rPr lang="en-GB" sz="1000" b="1"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Non-Disabled</a:t>
                      </a:r>
                      <a:endParaRPr lang="en-GB" sz="1000" b="1" i="0"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GB"/>
                    </a:p>
                  </a:txBody>
                  <a:tcPr/>
                </a:tc>
                <a:tc gridSpan="2">
                  <a:txBody>
                    <a:bodyPr/>
                    <a:lstStyle/>
                    <a:p>
                      <a:pPr algn="ctr" fontAlgn="ctr"/>
                      <a:r>
                        <a:rPr lang="en-GB" sz="1000" b="1" i="0"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Unknown</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GB"/>
                    </a:p>
                  </a:txBody>
                  <a:tcPr/>
                </a:tc>
                <a:tc>
                  <a:txBody>
                    <a:bodyPr/>
                    <a:lstStyle/>
                    <a:p>
                      <a:pPr algn="ctr" fontAlgn="ctr"/>
                      <a:r>
                        <a:rPr lang="en-GB" sz="1000" b="1" i="0"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Overall Total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00565671"/>
                  </a:ext>
                </a:extLst>
              </a:tr>
              <a:tr h="203603">
                <a:tc>
                  <a:txBody>
                    <a:bodyPr/>
                    <a:lstStyle/>
                    <a:p>
                      <a:pPr algn="l" fontAlgn="ctr">
                        <a:buNone/>
                      </a:pPr>
                      <a:r>
                        <a:rPr lang="en-GB" sz="1000" b="0" i="0"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Under Band 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45114814"/>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1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7618776"/>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2</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11.46%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80.73%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7.81%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192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7755878"/>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3</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86.91%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6.95%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75374034"/>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4</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164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90.11%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48972300"/>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78.06%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14.52%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47363665"/>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607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87.09%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5.60%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60717505"/>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88.06%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5.62%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58347432"/>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8a</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90.48%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92109921"/>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8b</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83.87%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80717221"/>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8c</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68723117"/>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8d</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10784096"/>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Bands 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40654373"/>
                  </a:ext>
                </a:extLst>
              </a:tr>
              <a:tr h="203603">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VSM</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Headcount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99047279"/>
                  </a:ext>
                </a:extLst>
              </a:tr>
              <a:tr h="355357">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Cluster 1: </a:t>
                      </a:r>
                      <a:r>
                        <a:rPr lang="en-GB" sz="1000" b="0" i="0" u="none" strike="noStrike" err="1">
                          <a:solidFill>
                            <a:srgbClr val="000000"/>
                          </a:solidFill>
                          <a:effectLst/>
                          <a:latin typeface="Calibri" panose="020F0502020204030204" pitchFamily="34" charset="0"/>
                          <a:ea typeface="Calibri" panose="020F0502020204030204" pitchFamily="34" charset="0"/>
                          <a:cs typeface="Calibri" panose="020F0502020204030204" pitchFamily="34" charset="0"/>
                        </a:rPr>
                        <a:t>AfC</a:t>
                      </a: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Bands &lt;1 to 4</a:t>
                      </a:r>
                    </a:p>
                  </a:txBody>
                  <a:tcPr marL="6350" marR="6350" marT="635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lumMod val="60000"/>
                        <a:lumOff val="4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857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86.3%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6.3%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993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93495158"/>
                  </a:ext>
                </a:extLst>
              </a:tr>
              <a:tr h="355357">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Cluster 2: AfC bands 5 to 7</a:t>
                      </a:r>
                    </a:p>
                  </a:txBody>
                  <a:tcPr marL="6350" marR="6350" marT="6350" anchor="ctr">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147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7.2%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1709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83.2%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198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9.6%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2054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4897492"/>
                  </a:ext>
                </a:extLst>
              </a:tr>
              <a:tr h="438044">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Cluster 3: AfC bands 8a and 8b</a:t>
                      </a:r>
                    </a:p>
                  </a:txBody>
                  <a:tcPr marL="6350" marR="6350" marT="6350" anchor="ctr">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6.4%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89.2%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157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1849061"/>
                  </a:ext>
                </a:extLst>
              </a:tr>
              <a:tr h="507112">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Cluster 4: </a:t>
                      </a:r>
                      <a:r>
                        <a:rPr lang="en-GB" sz="1000" b="0" i="0" u="none" strike="noStrike" err="1">
                          <a:solidFill>
                            <a:srgbClr val="000000"/>
                          </a:solidFill>
                          <a:effectLst/>
                          <a:latin typeface="Calibri" panose="020F0502020204030204" pitchFamily="34" charset="0"/>
                          <a:ea typeface="Calibri" panose="020F0502020204030204" pitchFamily="34" charset="0"/>
                          <a:cs typeface="Calibri" panose="020F0502020204030204" pitchFamily="34" charset="0"/>
                        </a:rPr>
                        <a:t>AfC</a:t>
                      </a: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bands 8c to VSM</a:t>
                      </a:r>
                    </a:p>
                  </a:txBody>
                  <a:tcPr marL="6350" marR="6350" marT="6350" anchor="ctr">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l" fontAlgn="ctr">
                        <a:buNone/>
                      </a:pPr>
                      <a:r>
                        <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23571242"/>
                  </a:ext>
                </a:extLst>
              </a:tr>
              <a:tr h="308430">
                <a:tc>
                  <a:txBody>
                    <a:bodyPr/>
                    <a:lstStyle/>
                    <a:p>
                      <a:pPr algn="l" fontAlgn="ctr">
                        <a:buNone/>
                      </a:pPr>
                      <a:r>
                        <a:rPr lang="en-GB"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Total Non-Clinical</a:t>
                      </a:r>
                    </a:p>
                  </a:txBody>
                  <a:tcPr marL="6350" marR="6350" marT="6350" anchor="ctr">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l" fontAlgn="ctr">
                        <a:buNone/>
                      </a:pPr>
                      <a:r>
                        <a:rPr lang="en-GB"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Auto-Calculated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230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2720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84.5%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268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8.3%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en-GB" sz="1000" b="0" i="0" u="none" strike="noStrike">
                          <a:solidFill>
                            <a:srgbClr val="000000"/>
                          </a:solidFill>
                          <a:effectLst/>
                          <a:latin typeface="Calibri" panose="020F0502020204030204" pitchFamily="34" charset="0"/>
                        </a:rPr>
                        <a:t>3218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72841255"/>
                  </a:ext>
                </a:extLst>
              </a:tr>
            </a:tbl>
          </a:graphicData>
        </a:graphic>
      </p:graphicFrame>
      <p:graphicFrame>
        <p:nvGraphicFramePr>
          <p:cNvPr id="7" name="Table 6">
            <a:extLst>
              <a:ext uri="{FF2B5EF4-FFF2-40B4-BE49-F238E27FC236}">
                <a16:creationId xmlns:a16="http://schemas.microsoft.com/office/drawing/2014/main" id="{B814CC76-9BA6-D187-DA03-6EA21D3C2F6C}"/>
              </a:ext>
            </a:extLst>
          </p:cNvPr>
          <p:cNvGraphicFramePr>
            <a:graphicFrameLocks noGrp="1"/>
          </p:cNvGraphicFramePr>
          <p:nvPr>
            <p:extLst>
              <p:ext uri="{D42A27DB-BD31-4B8C-83A1-F6EECF244321}">
                <p14:modId xmlns:p14="http://schemas.microsoft.com/office/powerpoint/2010/main" val="3292270141"/>
              </p:ext>
            </p:extLst>
          </p:nvPr>
        </p:nvGraphicFramePr>
        <p:xfrm>
          <a:off x="7313879" y="1200265"/>
          <a:ext cx="4548155" cy="2994870"/>
        </p:xfrm>
        <a:graphic>
          <a:graphicData uri="http://schemas.openxmlformats.org/drawingml/2006/table">
            <a:tbl>
              <a:tblPr>
                <a:tableStyleId>{5C22544A-7EE6-4342-B048-85BDC9FD1C3A}</a:tableStyleId>
              </a:tblPr>
              <a:tblGrid>
                <a:gridCol w="1418770">
                  <a:extLst>
                    <a:ext uri="{9D8B030D-6E8A-4147-A177-3AD203B41FA5}">
                      <a16:colId xmlns:a16="http://schemas.microsoft.com/office/drawing/2014/main" val="2905487722"/>
                    </a:ext>
                  </a:extLst>
                </a:gridCol>
                <a:gridCol w="638379">
                  <a:extLst>
                    <a:ext uri="{9D8B030D-6E8A-4147-A177-3AD203B41FA5}">
                      <a16:colId xmlns:a16="http://schemas.microsoft.com/office/drawing/2014/main" val="1661509595"/>
                    </a:ext>
                  </a:extLst>
                </a:gridCol>
                <a:gridCol w="355858">
                  <a:extLst>
                    <a:ext uri="{9D8B030D-6E8A-4147-A177-3AD203B41FA5}">
                      <a16:colId xmlns:a16="http://schemas.microsoft.com/office/drawing/2014/main" val="4090374121"/>
                    </a:ext>
                  </a:extLst>
                </a:gridCol>
                <a:gridCol w="355858">
                  <a:extLst>
                    <a:ext uri="{9D8B030D-6E8A-4147-A177-3AD203B41FA5}">
                      <a16:colId xmlns:a16="http://schemas.microsoft.com/office/drawing/2014/main" val="907264395"/>
                    </a:ext>
                  </a:extLst>
                </a:gridCol>
                <a:gridCol w="355858">
                  <a:extLst>
                    <a:ext uri="{9D8B030D-6E8A-4147-A177-3AD203B41FA5}">
                      <a16:colId xmlns:a16="http://schemas.microsoft.com/office/drawing/2014/main" val="1249491290"/>
                    </a:ext>
                  </a:extLst>
                </a:gridCol>
                <a:gridCol w="355858">
                  <a:extLst>
                    <a:ext uri="{9D8B030D-6E8A-4147-A177-3AD203B41FA5}">
                      <a16:colId xmlns:a16="http://schemas.microsoft.com/office/drawing/2014/main" val="3164010483"/>
                    </a:ext>
                  </a:extLst>
                </a:gridCol>
                <a:gridCol w="355858">
                  <a:extLst>
                    <a:ext uri="{9D8B030D-6E8A-4147-A177-3AD203B41FA5}">
                      <a16:colId xmlns:a16="http://schemas.microsoft.com/office/drawing/2014/main" val="1102535493"/>
                    </a:ext>
                  </a:extLst>
                </a:gridCol>
                <a:gridCol w="355858">
                  <a:extLst>
                    <a:ext uri="{9D8B030D-6E8A-4147-A177-3AD203B41FA5}">
                      <a16:colId xmlns:a16="http://schemas.microsoft.com/office/drawing/2014/main" val="4176323523"/>
                    </a:ext>
                  </a:extLst>
                </a:gridCol>
                <a:gridCol w="355858">
                  <a:extLst>
                    <a:ext uri="{9D8B030D-6E8A-4147-A177-3AD203B41FA5}">
                      <a16:colId xmlns:a16="http://schemas.microsoft.com/office/drawing/2014/main" val="1762989424"/>
                    </a:ext>
                  </a:extLst>
                </a:gridCol>
              </a:tblGrid>
              <a:tr h="498262">
                <a:tc>
                  <a:txBody>
                    <a:bodyPr/>
                    <a:lstStyle/>
                    <a:p>
                      <a:pPr algn="l" fontAlgn="ctr">
                        <a:buNone/>
                      </a:pP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ctr">
                        <a:buNone/>
                      </a:pP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gridSpan="2">
                  <a:txBody>
                    <a:bodyPr/>
                    <a:lstStyle/>
                    <a:p>
                      <a:pPr algn="ctr" fontAlgn="ctr">
                        <a:buNone/>
                      </a:pPr>
                      <a:r>
                        <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Disabled</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hMerge="1">
                  <a:txBody>
                    <a:bodyPr/>
                    <a:lstStyle/>
                    <a:p>
                      <a:pPr algn="ctr" fontAlgn="ctr">
                        <a:buNone/>
                      </a:pPr>
                      <a:endPar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c gridSpan="2">
                  <a:txBody>
                    <a:bodyPr/>
                    <a:lstStyle/>
                    <a:p>
                      <a:pPr algn="ctr" fontAlgn="ctr">
                        <a:buNone/>
                      </a:pPr>
                      <a:r>
                        <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Non-Disabled</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ctr">
                        <a:buNone/>
                      </a:pPr>
                      <a:endPar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c gridSpan="2">
                  <a:txBody>
                    <a:bodyPr/>
                    <a:lstStyle/>
                    <a:p>
                      <a:pPr algn="ctr" fontAlgn="ctr">
                        <a:buNone/>
                      </a:pPr>
                      <a:r>
                        <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Unknown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ctr">
                        <a:buNone/>
                      </a:pPr>
                      <a:endPar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tc>
                <a:tc>
                  <a:txBody>
                    <a:bodyPr/>
                    <a:lstStyle/>
                    <a:p>
                      <a:pPr algn="ctr" fontAlgn="ctr">
                        <a:buNone/>
                      </a:pPr>
                      <a:r>
                        <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Overall Total</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14716691"/>
                  </a:ext>
                </a:extLst>
              </a:tr>
              <a:tr h="500887">
                <a:tc>
                  <a:txBody>
                    <a:bodyPr/>
                    <a:lstStyle/>
                    <a:p>
                      <a:pPr algn="l"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Medical &amp; Dental Staff, Consultants</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Headcount</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7</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2.90%</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212</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87.97%</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22</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9.13%</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241</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05269567"/>
                  </a:ext>
                </a:extLst>
              </a:tr>
              <a:tr h="500887">
                <a:tc>
                  <a:txBody>
                    <a:bodyPr/>
                    <a:lstStyle/>
                    <a:p>
                      <a:pPr algn="l"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Medical &amp; Dental Staff, Non-Consultants career grade</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Headcount</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2</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8.33%</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21</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87.50%</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1</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4.17%</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24</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04274446"/>
                  </a:ext>
                </a:extLst>
              </a:tr>
              <a:tr h="500887">
                <a:tc>
                  <a:txBody>
                    <a:bodyPr/>
                    <a:lstStyle/>
                    <a:p>
                      <a:pPr algn="l"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Medical &amp; Dental Staff, Medical and dental trainee grades</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Headcount</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6</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6.82%</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82</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93.18%</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0</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0.00%</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88</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29662754"/>
                  </a:ext>
                </a:extLst>
              </a:tr>
              <a:tr h="500887">
                <a:tc>
                  <a:txBody>
                    <a:bodyPr/>
                    <a:lstStyle/>
                    <a:p>
                      <a:pPr algn="l"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Total Medical and Dental</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l"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Auto-Calculated </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15</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4.25%</a:t>
                      </a:r>
                      <a:endParaRPr lang="en-GB" sz="900" b="0" i="0"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315</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89.24%</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23</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6.52%</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en-GB" sz="9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353</a:t>
                      </a:r>
                      <a:endParaRPr lang="en-GB" sz="9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16369093"/>
                  </a:ext>
                </a:extLst>
              </a:tr>
              <a:tr h="493060">
                <a:tc>
                  <a:txBody>
                    <a:bodyPr/>
                    <a:lstStyle/>
                    <a:p>
                      <a:pPr algn="l"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Number of staff in workforce</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Auto-Calculated </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361</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7.00%</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4443</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86.10%</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356</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6.90%</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buNone/>
                      </a:pPr>
                      <a:r>
                        <a:rPr lang="en-GB" sz="90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5160</a:t>
                      </a:r>
                      <a:endParaRPr lang="en-GB" sz="900" b="0" i="0" u="none" strike="noStrike">
                        <a:ln>
                          <a:solidFill>
                            <a:schemeClr val="tx1"/>
                          </a:solid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103024266"/>
                  </a:ext>
                </a:extLst>
              </a:tr>
            </a:tbl>
          </a:graphicData>
        </a:graphic>
      </p:graphicFrame>
    </p:spTree>
    <p:extLst>
      <p:ext uri="{BB962C8B-B14F-4D97-AF65-F5344CB8AC3E}">
        <p14:creationId xmlns:p14="http://schemas.microsoft.com/office/powerpoint/2010/main" val="4085612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260B9-2416-5B01-C4BE-FD520C33FB0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CDAA17E2-0ACD-8A72-2068-99F3EDA68248}"/>
              </a:ext>
            </a:extLst>
          </p:cNvPr>
          <p:cNvSpPr txBox="1"/>
          <p:nvPr/>
        </p:nvSpPr>
        <p:spPr>
          <a:xfrm>
            <a:off x="319261" y="273697"/>
            <a:ext cx="9708273" cy="756961"/>
          </a:xfrm>
          <a:prstGeom prst="rect">
            <a:avLst/>
          </a:prstGeom>
          <a:solidFill>
            <a:schemeClr val="accent1"/>
          </a:solidFill>
        </p:spPr>
        <p:txBody>
          <a:bodyPr vert="horz" lIns="0" tIns="0" rIns="91440" bIns="46800" rtlCol="0" anchor="b" anchorCtr="0">
            <a:noAutofit/>
          </a:bodyPr>
          <a:lstStyle/>
          <a:p>
            <a:pPr defTabSz="685800">
              <a:lnSpc>
                <a:spcPct val="90000"/>
              </a:lnSpc>
              <a:spcBef>
                <a:spcPct val="0"/>
              </a:spcBef>
              <a:spcAft>
                <a:spcPts val="600"/>
              </a:spcAft>
            </a:pPr>
            <a:endParaRPr lang="en-GB" sz="1600" b="1">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defTabSz="685800">
              <a:lnSpc>
                <a:spcPct val="90000"/>
              </a:lnSpc>
              <a:spcBef>
                <a:spcPct val="0"/>
              </a:spcBef>
              <a:spcAft>
                <a:spcPts val="600"/>
              </a:spcAft>
            </a:pPr>
            <a:endParaRPr lang="en-GB" sz="1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85725" defTabSz="685800">
              <a:lnSpc>
                <a:spcPct val="90000"/>
              </a:lnSpc>
              <a:spcBef>
                <a:spcPct val="0"/>
              </a:spcBef>
              <a:spcAft>
                <a:spcPts val="600"/>
              </a:spcAft>
            </a:pPr>
            <a:r>
              <a:rPr lang="en-GB" sz="1400" b="1">
                <a:solidFill>
                  <a:schemeClr val="bg1"/>
                </a:solidFill>
                <a:effectLst/>
                <a:latin typeface="Arial"/>
                <a:ea typeface="Calibri"/>
                <a:cs typeface="Arial"/>
              </a:rPr>
              <a:t>Indicator 2</a:t>
            </a:r>
          </a:p>
          <a:p>
            <a:pPr marL="85725" defTabSz="685800">
              <a:lnSpc>
                <a:spcPct val="90000"/>
              </a:lnSpc>
              <a:spcBef>
                <a:spcPct val="0"/>
              </a:spcBef>
              <a:spcAft>
                <a:spcPts val="600"/>
              </a:spcAft>
            </a:pPr>
            <a:r>
              <a:rPr lang="en-GB" sz="1400">
                <a:solidFill>
                  <a:schemeClr val="bg1"/>
                </a:solidFill>
                <a:latin typeface="Arial"/>
                <a:cs typeface="Arial"/>
              </a:rPr>
              <a:t>The relative likelihood of non-disabled applicants being appointed from shortlisting compared to Disabled applicants</a:t>
            </a:r>
            <a:r>
              <a:rPr lang="en-US" sz="1400">
                <a:solidFill>
                  <a:schemeClr val="bg1"/>
                </a:solidFill>
                <a:latin typeface="Arial"/>
                <a:ea typeface="+mj-ea"/>
                <a:cs typeface="Arial"/>
              </a:rPr>
              <a:t> </a:t>
            </a:r>
            <a:endParaRPr lang="en-US" sz="1400" kern="1200">
              <a:solidFill>
                <a:schemeClr val="bg1"/>
              </a:solidFill>
              <a:latin typeface="Arial"/>
              <a:ea typeface="+mj-ea"/>
              <a:cs typeface="Arial"/>
            </a:endParaRPr>
          </a:p>
        </p:txBody>
      </p:sp>
      <p:sp>
        <p:nvSpPr>
          <p:cNvPr id="3076" name="Text Box 4">
            <a:extLst>
              <a:ext uri="{FF2B5EF4-FFF2-40B4-BE49-F238E27FC236}">
                <a16:creationId xmlns:a16="http://schemas.microsoft.com/office/drawing/2014/main" id="{A94F4B1D-33EA-63C2-17B1-9039F6931E98}"/>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8" name="TextBox 7">
            <a:extLst>
              <a:ext uri="{FF2B5EF4-FFF2-40B4-BE49-F238E27FC236}">
                <a16:creationId xmlns:a16="http://schemas.microsoft.com/office/drawing/2014/main" id="{B8C57DD4-60C4-4E0E-906F-E87179A2116F}"/>
              </a:ext>
            </a:extLst>
          </p:cNvPr>
          <p:cNvSpPr txBox="1"/>
          <p:nvPr/>
        </p:nvSpPr>
        <p:spPr>
          <a:xfrm>
            <a:off x="6960259" y="1210896"/>
            <a:ext cx="4912478" cy="4693593"/>
          </a:xfrm>
          <a:prstGeom prst="rect">
            <a:avLst/>
          </a:prstGeom>
          <a:noFill/>
          <a:ln>
            <a:solidFill>
              <a:schemeClr val="bg1"/>
            </a:solidFill>
          </a:ln>
        </p:spPr>
        <p:txBody>
          <a:bodyPr wrap="square" lIns="91440" tIns="45720" rIns="91440" bIns="45720" anchor="t">
            <a:spAutoFit/>
          </a:bodyPr>
          <a:lstStyle/>
          <a:p>
            <a:pPr algn="just"/>
            <a:r>
              <a:rPr lang="en-GB" sz="1300" b="1">
                <a:latin typeface="Arial"/>
                <a:ea typeface="Calibri"/>
                <a:cs typeface="Arial"/>
              </a:rPr>
              <a:t>A figure less than 1.0 would mean that disabled applicants are more likely to be appointed than non-disabled applicants</a:t>
            </a:r>
            <a:endParaRPr lang="en-US" sz="1300"/>
          </a:p>
          <a:p>
            <a:pPr algn="just"/>
            <a:endParaRPr lang="en-GB" sz="1300" b="0" i="0" u="none" strike="noStrike" baseline="0">
              <a:latin typeface="Arial"/>
              <a:ea typeface="Calibri"/>
              <a:cs typeface="Arial"/>
            </a:endParaRPr>
          </a:p>
          <a:p>
            <a:pPr algn="just"/>
            <a:r>
              <a:rPr lang="en-GB" sz="1300">
                <a:latin typeface="Arial"/>
                <a:ea typeface="Calibri"/>
                <a:cs typeface="Arial"/>
              </a:rPr>
              <a:t>In respect of the 2025/26 figures:</a:t>
            </a:r>
            <a:endParaRPr lang="en-GB" sz="1300" b="0" i="0" u="none" strike="noStrike" baseline="0">
              <a:latin typeface="Arial"/>
              <a:ea typeface="Calibri"/>
              <a:cs typeface="Arial"/>
            </a:endParaRPr>
          </a:p>
          <a:p>
            <a:pPr marL="171450" indent="-171450" algn="just">
              <a:buFontTx/>
              <a:buChar char="-"/>
            </a:pPr>
            <a:r>
              <a:rPr lang="en-GB" sz="1300">
                <a:latin typeface="Arial"/>
                <a:ea typeface="Calibri"/>
                <a:cs typeface="Arial"/>
              </a:rPr>
              <a:t>237 </a:t>
            </a:r>
            <a:r>
              <a:rPr lang="en-GB" sz="1300" b="1">
                <a:latin typeface="Arial"/>
                <a:ea typeface="Calibri"/>
                <a:cs typeface="Arial"/>
              </a:rPr>
              <a:t>(9.8%) </a:t>
            </a:r>
            <a:r>
              <a:rPr lang="en-GB" sz="1300">
                <a:latin typeface="Arial"/>
                <a:ea typeface="Calibri"/>
                <a:cs typeface="Arial"/>
              </a:rPr>
              <a:t>Disabled candidates were shortlisted out of a total of </a:t>
            </a:r>
            <a:r>
              <a:rPr lang="en-GB" sz="1300" b="0" i="0" u="none" strike="noStrike" baseline="0">
                <a:latin typeface="Arial"/>
                <a:ea typeface="Calibri"/>
                <a:cs typeface="Arial"/>
              </a:rPr>
              <a:t>2417, resulting in 44 </a:t>
            </a:r>
            <a:r>
              <a:rPr lang="en-GB" sz="1300" b="1" i="0" u="none" strike="noStrike" baseline="0">
                <a:latin typeface="Arial"/>
                <a:ea typeface="Calibri"/>
                <a:cs typeface="Arial"/>
              </a:rPr>
              <a:t>(</a:t>
            </a:r>
            <a:r>
              <a:rPr lang="en-GB" sz="1300" b="1">
                <a:latin typeface="Arial"/>
                <a:ea typeface="Calibri"/>
                <a:cs typeface="Arial"/>
              </a:rPr>
              <a:t>7.62</a:t>
            </a:r>
            <a:r>
              <a:rPr lang="en-GB" sz="1300" b="1" i="0" u="none" strike="noStrike" baseline="0">
                <a:latin typeface="Arial"/>
                <a:ea typeface="Calibri"/>
                <a:cs typeface="Arial"/>
              </a:rPr>
              <a:t>%)  </a:t>
            </a:r>
            <a:r>
              <a:rPr lang="en-GB" sz="1300">
                <a:latin typeface="Arial"/>
                <a:ea typeface="Calibri"/>
                <a:cs typeface="Arial"/>
              </a:rPr>
              <a:t>candidates being appointed</a:t>
            </a:r>
            <a:endParaRPr lang="en-GB" sz="1300" b="1">
              <a:latin typeface="Arial"/>
              <a:ea typeface="Calibri"/>
              <a:cs typeface="Arial"/>
            </a:endParaRPr>
          </a:p>
          <a:p>
            <a:pPr marL="171450" indent="-171450" algn="just">
              <a:buFontTx/>
              <a:buChar char="-"/>
            </a:pPr>
            <a:r>
              <a:rPr lang="en-GB" sz="1300">
                <a:latin typeface="Arial"/>
                <a:ea typeface="Calibri"/>
                <a:cs typeface="Arial"/>
              </a:rPr>
              <a:t>In comparison,  2180 </a:t>
            </a:r>
            <a:r>
              <a:rPr lang="en-GB" sz="1300" b="1">
                <a:latin typeface="Arial"/>
                <a:ea typeface="Calibri"/>
                <a:cs typeface="Arial"/>
              </a:rPr>
              <a:t>(90.2%)  </a:t>
            </a:r>
            <a:r>
              <a:rPr lang="en-GB" sz="1300">
                <a:latin typeface="Arial"/>
                <a:ea typeface="Calibri"/>
                <a:cs typeface="Arial"/>
              </a:rPr>
              <a:t>Non-Disabled candidates were shortlisted out of a total of 2417  resulting in 533 </a:t>
            </a:r>
            <a:r>
              <a:rPr lang="en-GB" sz="1300" b="1">
                <a:latin typeface="Arial"/>
                <a:ea typeface="Calibri"/>
                <a:cs typeface="Arial"/>
              </a:rPr>
              <a:t>(92.4%</a:t>
            </a:r>
            <a:r>
              <a:rPr lang="en-GB" sz="1300">
                <a:latin typeface="Arial"/>
                <a:ea typeface="Calibri"/>
                <a:cs typeface="Arial"/>
              </a:rPr>
              <a:t>) candidates being </a:t>
            </a:r>
            <a:r>
              <a:rPr lang="en-GB" sz="1300" b="0" i="0" u="none" strike="noStrike" baseline="0">
                <a:latin typeface="Arial"/>
                <a:ea typeface="Calibri"/>
                <a:cs typeface="Arial"/>
              </a:rPr>
              <a:t>appointed </a:t>
            </a:r>
            <a:endParaRPr lang="en-GB" sz="1300" b="1">
              <a:latin typeface="Arial"/>
              <a:ea typeface="Calibri"/>
              <a:cs typeface="Arial"/>
            </a:endParaRPr>
          </a:p>
          <a:p>
            <a:pPr marL="171450" indent="-171450" algn="just">
              <a:buFontTx/>
              <a:buChar char="-"/>
            </a:pPr>
            <a:r>
              <a:rPr lang="en-GB" sz="1300">
                <a:latin typeface="Arial"/>
                <a:ea typeface="Calibri"/>
                <a:cs typeface="Arial"/>
              </a:rPr>
              <a:t>Data captured shows  that </a:t>
            </a:r>
            <a:r>
              <a:rPr lang="en-GB" sz="1300">
                <a:latin typeface="Arial"/>
                <a:ea typeface="Calibri" panose="020F0502020204030204" pitchFamily="34" charset="0"/>
                <a:cs typeface="Arial"/>
              </a:rPr>
              <a:t>Relative likelihood of non-disabled candidates being appointed from shortlisting compared to Disabled candidates'</a:t>
            </a:r>
            <a:r>
              <a:rPr lang="en-GB" sz="1300">
                <a:solidFill>
                  <a:srgbClr val="000000"/>
                </a:solidFill>
                <a:latin typeface="Arial"/>
                <a:ea typeface="Calibri" panose="020F0502020204030204" pitchFamily="34" charset="0"/>
                <a:cs typeface="Arial"/>
              </a:rPr>
              <a:t> </a:t>
            </a:r>
            <a:r>
              <a:rPr lang="en-GB" sz="1300">
                <a:latin typeface="Arial"/>
                <a:ea typeface="Calibri"/>
                <a:cs typeface="Arial"/>
              </a:rPr>
              <a:t>applicants is 1.31. </a:t>
            </a:r>
          </a:p>
          <a:p>
            <a:pPr marL="171450" indent="-171450" algn="just">
              <a:buFontTx/>
              <a:buChar char="-"/>
            </a:pPr>
            <a:r>
              <a:rPr lang="en-GB" sz="1300">
                <a:latin typeface="Arial"/>
                <a:ea typeface="Calibri"/>
                <a:cs typeface="Arial"/>
              </a:rPr>
              <a:t>This means that </a:t>
            </a:r>
            <a:r>
              <a:rPr lang="en-GB" sz="1300"/>
              <a:t>shortlisted non-disabled candidates were </a:t>
            </a:r>
            <a:r>
              <a:rPr lang="en-GB" sz="1300" b="1"/>
              <a:t>31% more likely to be appointed</a:t>
            </a:r>
            <a:r>
              <a:rPr lang="en-GB" sz="1300"/>
              <a:t> than shortlisted disabled candidates in 2025/26.</a:t>
            </a:r>
            <a:endParaRPr lang="en-GB" sz="1300">
              <a:ea typeface="Calibri"/>
              <a:cs typeface="Arial"/>
            </a:endParaRPr>
          </a:p>
          <a:p>
            <a:pPr marL="171450" indent="-171450" algn="just">
              <a:buFontTx/>
              <a:buChar char="-"/>
            </a:pPr>
            <a:r>
              <a:rPr lang="en-GB" sz="1300">
                <a:latin typeface="Arial"/>
                <a:ea typeface="Calibri"/>
                <a:cs typeface="Arial"/>
              </a:rPr>
              <a:t>This has worsened from last year (0.95-1.31)</a:t>
            </a:r>
          </a:p>
          <a:p>
            <a:pPr algn="just"/>
            <a:endParaRPr lang="en-GB" sz="1300" b="0" i="0" u="none" strike="noStrike" baseline="0">
              <a:latin typeface="Arial"/>
              <a:ea typeface="Calibri"/>
              <a:cs typeface="Arial"/>
            </a:endParaRPr>
          </a:p>
          <a:p>
            <a:pPr algn="just"/>
            <a:r>
              <a:rPr lang="en-GB" sz="1300">
                <a:latin typeface="Arial"/>
                <a:ea typeface="Aptos" panose="020B0004020202020204" pitchFamily="34" charset="0"/>
                <a:cs typeface="Arial"/>
              </a:rPr>
              <a:t>As a Disability Confident employer, the Trust is committed to creating an inclusive and supportive workplace for everyone. We want to ensure that all our employees have access to the tools, adjustments, and support they need to thrive in their roles from when they start working for the Trust. </a:t>
            </a:r>
            <a:endParaRPr lang="en-GB" sz="1300">
              <a:latin typeface="Arial"/>
              <a:ea typeface="Calibri"/>
              <a:cs typeface="Arial"/>
            </a:endParaRPr>
          </a:p>
        </p:txBody>
      </p:sp>
      <p:grpSp>
        <p:nvGrpSpPr>
          <p:cNvPr id="20" name="Group 19">
            <a:extLst>
              <a:ext uri="{FF2B5EF4-FFF2-40B4-BE49-F238E27FC236}">
                <a16:creationId xmlns:a16="http://schemas.microsoft.com/office/drawing/2014/main" id="{6D0A4AD3-CFEF-3590-151F-0ACBB23E3834}"/>
              </a:ext>
            </a:extLst>
          </p:cNvPr>
          <p:cNvGrpSpPr/>
          <p:nvPr/>
        </p:nvGrpSpPr>
        <p:grpSpPr>
          <a:xfrm>
            <a:off x="166526" y="6193290"/>
            <a:ext cx="11925157" cy="664711"/>
            <a:chOff x="166526" y="5814475"/>
            <a:chExt cx="11925157" cy="1045365"/>
          </a:xfrm>
        </p:grpSpPr>
        <p:sp>
          <p:nvSpPr>
            <p:cNvPr id="21" name="Rectangle 20">
              <a:hlinkClick r:id="rId3" action="ppaction://hlinksldjump"/>
              <a:extLst>
                <a:ext uri="{FF2B5EF4-FFF2-40B4-BE49-F238E27FC236}">
                  <a16:creationId xmlns:a16="http://schemas.microsoft.com/office/drawing/2014/main" id="{8B577464-2BA3-68B1-B476-D8EEB30E494C}"/>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22" name="Rectangle 21">
              <a:hlinkClick r:id="rId4" action="ppaction://hlinksldjump"/>
              <a:extLst>
                <a:ext uri="{FF2B5EF4-FFF2-40B4-BE49-F238E27FC236}">
                  <a16:creationId xmlns:a16="http://schemas.microsoft.com/office/drawing/2014/main" id="{63D8DC26-05B6-A210-6F6A-D57079B79433}"/>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23" name="Rectangle 22">
              <a:hlinkClick r:id="rId5" action="ppaction://hlinksldjump"/>
              <a:extLst>
                <a:ext uri="{FF2B5EF4-FFF2-40B4-BE49-F238E27FC236}">
                  <a16:creationId xmlns:a16="http://schemas.microsoft.com/office/drawing/2014/main" id="{5D213779-5880-0D8B-1C96-95B9313D9BBD}"/>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4" name="Rectangle 23">
              <a:hlinkClick r:id="rId6" action="ppaction://hlinksldjump"/>
              <a:extLst>
                <a:ext uri="{FF2B5EF4-FFF2-40B4-BE49-F238E27FC236}">
                  <a16:creationId xmlns:a16="http://schemas.microsoft.com/office/drawing/2014/main" id="{EC4AC7A8-FCBE-1821-B3EA-1E500604D1A9}"/>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25" name="Rectangle 24">
              <a:hlinkClick r:id="rId7" action="ppaction://hlinksldjump"/>
              <a:extLst>
                <a:ext uri="{FF2B5EF4-FFF2-40B4-BE49-F238E27FC236}">
                  <a16:creationId xmlns:a16="http://schemas.microsoft.com/office/drawing/2014/main" id="{1E80413F-1EFD-FAE2-3BC3-C98D4417170D}"/>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6" name="Rectangle 25">
              <a:hlinkClick r:id="rId8" action="ppaction://hlinksldjump"/>
              <a:extLst>
                <a:ext uri="{FF2B5EF4-FFF2-40B4-BE49-F238E27FC236}">
                  <a16:creationId xmlns:a16="http://schemas.microsoft.com/office/drawing/2014/main" id="{7DB3E4BB-9AF8-3FEC-75C0-F3AEDD7E7EC8}"/>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7" name="Rectangle 26">
              <a:hlinkClick r:id="rId9" action="ppaction://hlinksldjump"/>
              <a:extLst>
                <a:ext uri="{FF2B5EF4-FFF2-40B4-BE49-F238E27FC236}">
                  <a16:creationId xmlns:a16="http://schemas.microsoft.com/office/drawing/2014/main" id="{18A85112-066F-4475-330A-6A3401F7C972}"/>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8" name="Rectangle 27">
              <a:hlinkClick r:id="rId10" action="ppaction://hlinksldjump"/>
              <a:extLst>
                <a:ext uri="{FF2B5EF4-FFF2-40B4-BE49-F238E27FC236}">
                  <a16:creationId xmlns:a16="http://schemas.microsoft.com/office/drawing/2014/main" id="{1504D7B3-FD84-D9C2-14DE-9A61C38BF509}"/>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9" name="Rectangle 28">
              <a:hlinkClick r:id="rId11" action="ppaction://hlinksldjump"/>
              <a:extLst>
                <a:ext uri="{FF2B5EF4-FFF2-40B4-BE49-F238E27FC236}">
                  <a16:creationId xmlns:a16="http://schemas.microsoft.com/office/drawing/2014/main" id="{78805E13-E1FC-FCB0-8459-6B2563BA37ED}"/>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30" name="Rectangle 29">
              <a:hlinkClick r:id="rId12" action="ppaction://hlinksldjump"/>
              <a:extLst>
                <a:ext uri="{FF2B5EF4-FFF2-40B4-BE49-F238E27FC236}">
                  <a16:creationId xmlns:a16="http://schemas.microsoft.com/office/drawing/2014/main" id="{B6CED512-0841-8F07-30EA-5ADE3AB4D62C}"/>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1" name="Rectangle 30">
              <a:hlinkClick r:id="rId13" action="ppaction://hlinksldjump"/>
              <a:extLst>
                <a:ext uri="{FF2B5EF4-FFF2-40B4-BE49-F238E27FC236}">
                  <a16:creationId xmlns:a16="http://schemas.microsoft.com/office/drawing/2014/main" id="{3D281D0C-E68D-E8D1-5573-D81A3E37C23B}"/>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2" name="Rectangle 31">
              <a:hlinkClick r:id="rId14" action="ppaction://hlinksldjump"/>
              <a:extLst>
                <a:ext uri="{FF2B5EF4-FFF2-40B4-BE49-F238E27FC236}">
                  <a16:creationId xmlns:a16="http://schemas.microsoft.com/office/drawing/2014/main" id="{D9E40E98-D29A-2408-573A-A08BE775B085}"/>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3" name="Rectangle 32">
              <a:hlinkClick r:id="rId15" action="ppaction://hlinksldjump"/>
              <a:extLst>
                <a:ext uri="{FF2B5EF4-FFF2-40B4-BE49-F238E27FC236}">
                  <a16:creationId xmlns:a16="http://schemas.microsoft.com/office/drawing/2014/main" id="{5D0A838E-62EB-4076-F550-1AA28576B0C3}"/>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4" name="Rectangle 33">
              <a:hlinkClick r:id="rId16" action="ppaction://hlinksldjump"/>
              <a:extLst>
                <a:ext uri="{FF2B5EF4-FFF2-40B4-BE49-F238E27FC236}">
                  <a16:creationId xmlns:a16="http://schemas.microsoft.com/office/drawing/2014/main" id="{45BB9549-BD16-2DC0-6DF4-4FF3FB286252}"/>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graphicFrame>
        <p:nvGraphicFramePr>
          <p:cNvPr id="5" name="Table 4">
            <a:extLst>
              <a:ext uri="{FF2B5EF4-FFF2-40B4-BE49-F238E27FC236}">
                <a16:creationId xmlns:a16="http://schemas.microsoft.com/office/drawing/2014/main" id="{105C8968-6277-A89D-7A88-7D65B2430E13}"/>
              </a:ext>
            </a:extLst>
          </p:cNvPr>
          <p:cNvGraphicFramePr>
            <a:graphicFrameLocks noGrp="1"/>
          </p:cNvGraphicFramePr>
          <p:nvPr>
            <p:extLst>
              <p:ext uri="{D42A27DB-BD31-4B8C-83A1-F6EECF244321}">
                <p14:modId xmlns:p14="http://schemas.microsoft.com/office/powerpoint/2010/main" val="2463389898"/>
              </p:ext>
            </p:extLst>
          </p:nvPr>
        </p:nvGraphicFramePr>
        <p:xfrm>
          <a:off x="319261" y="1210896"/>
          <a:ext cx="6468213" cy="2599935"/>
        </p:xfrm>
        <a:graphic>
          <a:graphicData uri="http://schemas.openxmlformats.org/drawingml/2006/table">
            <a:tbl>
              <a:tblPr>
                <a:tableStyleId>{5C22544A-7EE6-4342-B048-85BDC9FD1C3A}</a:tableStyleId>
              </a:tblPr>
              <a:tblGrid>
                <a:gridCol w="2406777">
                  <a:extLst>
                    <a:ext uri="{9D8B030D-6E8A-4147-A177-3AD203B41FA5}">
                      <a16:colId xmlns:a16="http://schemas.microsoft.com/office/drawing/2014/main" val="1714240568"/>
                    </a:ext>
                  </a:extLst>
                </a:gridCol>
                <a:gridCol w="767160">
                  <a:extLst>
                    <a:ext uri="{9D8B030D-6E8A-4147-A177-3AD203B41FA5}">
                      <a16:colId xmlns:a16="http://schemas.microsoft.com/office/drawing/2014/main" val="1003584098"/>
                    </a:ext>
                  </a:extLst>
                </a:gridCol>
                <a:gridCol w="1098092">
                  <a:extLst>
                    <a:ext uri="{9D8B030D-6E8A-4147-A177-3AD203B41FA5}">
                      <a16:colId xmlns:a16="http://schemas.microsoft.com/office/drawing/2014/main" val="803936185"/>
                    </a:ext>
                  </a:extLst>
                </a:gridCol>
                <a:gridCol w="1098092">
                  <a:extLst>
                    <a:ext uri="{9D8B030D-6E8A-4147-A177-3AD203B41FA5}">
                      <a16:colId xmlns:a16="http://schemas.microsoft.com/office/drawing/2014/main" val="4261566697"/>
                    </a:ext>
                  </a:extLst>
                </a:gridCol>
                <a:gridCol w="549046">
                  <a:extLst>
                    <a:ext uri="{9D8B030D-6E8A-4147-A177-3AD203B41FA5}">
                      <a16:colId xmlns:a16="http://schemas.microsoft.com/office/drawing/2014/main" val="4136951147"/>
                    </a:ext>
                  </a:extLst>
                </a:gridCol>
                <a:gridCol w="549046">
                  <a:extLst>
                    <a:ext uri="{9D8B030D-6E8A-4147-A177-3AD203B41FA5}">
                      <a16:colId xmlns:a16="http://schemas.microsoft.com/office/drawing/2014/main" val="3075690041"/>
                    </a:ext>
                  </a:extLst>
                </a:gridCol>
              </a:tblGrid>
              <a:tr h="424364">
                <a:tc gridSpan="2">
                  <a:txBody>
                    <a:bodyPr/>
                    <a:lstStyle/>
                    <a:p>
                      <a:pPr marL="85725" indent="0" algn="l" fontAlgn="ctr">
                        <a:buNone/>
                      </a:pPr>
                      <a:r>
                        <a:rPr lang="en-GB" sz="1000" b="0" i="0" u="none" strike="noStrike">
                          <a:solidFill>
                            <a:srgbClr val="000000"/>
                          </a:solidFill>
                          <a:effectLst/>
                          <a:latin typeface="Arial"/>
                          <a:ea typeface="Calibri" panose="020F0502020204030204" pitchFamily="34" charset="0"/>
                          <a:cs typeface="Arial"/>
                        </a:rPr>
                        <a:t>2025/2026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hMerge="1">
                  <a:txBody>
                    <a:bodyPr/>
                    <a:lstStyle/>
                    <a:p>
                      <a:pPr algn="l" fontAlgn="ctr">
                        <a:buNone/>
                      </a:pPr>
                      <a:endPar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Disabled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Non-Disabled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Unknown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Overall 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07272501"/>
                  </a:ext>
                </a:extLst>
              </a:tr>
              <a:tr h="443851">
                <a:tc>
                  <a:txBody>
                    <a:bodyPr/>
                    <a:lstStyle/>
                    <a:p>
                      <a:pPr marL="85725" indent="0" algn="l" fontAlgn="ctr">
                        <a:buNone/>
                      </a:pPr>
                      <a:r>
                        <a:rPr lang="en-GB" sz="1000" u="none" strike="noStrike">
                          <a:effectLst/>
                          <a:latin typeface="Arial"/>
                          <a:ea typeface="Calibri" panose="020F0502020204030204" pitchFamily="34" charset="0"/>
                          <a:cs typeface="Arial"/>
                        </a:rPr>
                        <a:t>Number of shortlisted applicants</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l" fontAlgn="ctr">
                        <a:buNone/>
                      </a:pPr>
                      <a:r>
                        <a:rPr lang="en-GB" sz="1000" u="none" strike="noStrike">
                          <a:effectLst/>
                          <a:latin typeface="Arial"/>
                          <a:ea typeface="Calibri" panose="020F0502020204030204" pitchFamily="34" charset="0"/>
                          <a:cs typeface="Arial"/>
                        </a:rPr>
                        <a:t>Headcount</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237 (9.8%)</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2180 (90.2%)</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u="none" strike="noStrike">
                          <a:effectLst/>
                          <a:latin typeface="Arial"/>
                          <a:ea typeface="Calibri" panose="020F0502020204030204" pitchFamily="34" charset="0"/>
                          <a:cs typeface="Arial"/>
                        </a:rPr>
                        <a:t>0</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2417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6545462"/>
                  </a:ext>
                </a:extLst>
              </a:tr>
              <a:tr h="450817">
                <a:tc>
                  <a:txBody>
                    <a:bodyPr/>
                    <a:lstStyle/>
                    <a:p>
                      <a:pPr marL="85725" indent="0" algn="l" fontAlgn="ctr">
                        <a:buNone/>
                      </a:pPr>
                      <a:r>
                        <a:rPr lang="en-GB" sz="1000" u="none" strike="noStrike">
                          <a:effectLst/>
                          <a:latin typeface="Arial"/>
                          <a:ea typeface="Calibri" panose="020F0502020204030204" pitchFamily="34" charset="0"/>
                          <a:cs typeface="Arial"/>
                        </a:rPr>
                        <a:t>Number appointed from shortlisting</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l" fontAlgn="ctr">
                        <a:buNone/>
                      </a:pPr>
                      <a:r>
                        <a:rPr lang="en-GB" sz="1000" u="none" strike="noStrike">
                          <a:effectLst/>
                          <a:latin typeface="Arial"/>
                          <a:ea typeface="Calibri" panose="020F0502020204030204" pitchFamily="34" charset="0"/>
                          <a:cs typeface="Arial"/>
                        </a:rPr>
                        <a:t>Headcount</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44 (7.62%)</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533 (92.4%)</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u="none" strike="noStrike">
                          <a:effectLst/>
                          <a:latin typeface="Arial"/>
                          <a:ea typeface="Calibri" panose="020F0502020204030204" pitchFamily="34" charset="0"/>
                          <a:cs typeface="Arial"/>
                        </a:rPr>
                        <a:t>0</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577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66603226"/>
                  </a:ext>
                </a:extLst>
              </a:tr>
              <a:tr h="475618">
                <a:tc>
                  <a:txBody>
                    <a:bodyPr/>
                    <a:lstStyle/>
                    <a:p>
                      <a:pPr marL="85725" indent="0" algn="l" fontAlgn="ctr">
                        <a:buNone/>
                      </a:pPr>
                      <a:r>
                        <a:rPr lang="en-GB" sz="1000" u="none" strike="noStrike">
                          <a:effectLst/>
                          <a:latin typeface="Arial"/>
                          <a:ea typeface="Calibri" panose="020F0502020204030204" pitchFamily="34" charset="0"/>
                          <a:cs typeface="Arial"/>
                        </a:rPr>
                        <a:t>Likelihood of shortlisting/appointed</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l" fontAlgn="ctr">
                        <a:buNone/>
                      </a:pPr>
                      <a:r>
                        <a:rPr lang="en-GB" sz="1000" u="none" strike="noStrike">
                          <a:effectLst/>
                          <a:latin typeface="Arial"/>
                          <a:ea typeface="Calibri" panose="020F0502020204030204" pitchFamily="34" charset="0"/>
                          <a:cs typeface="Arial"/>
                        </a:rPr>
                        <a:t>Auto-Calculated</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0.18</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0.24</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u="none" strike="noStrike">
                          <a:effectLst/>
                          <a:latin typeface="Arial"/>
                          <a:ea typeface="Calibri" panose="020F0502020204030204" pitchFamily="34" charset="0"/>
                          <a:cs typeface="Arial"/>
                        </a:rPr>
                        <a:t>0</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50614458"/>
                  </a:ext>
                </a:extLst>
              </a:tr>
              <a:tr h="785553">
                <a:tc>
                  <a:txBody>
                    <a:bodyPr/>
                    <a:lstStyle/>
                    <a:p>
                      <a:pPr marL="85725" indent="0" algn="l" fontAlgn="ctr">
                        <a:buNone/>
                      </a:pPr>
                      <a:r>
                        <a:rPr lang="en-GB" sz="1000" u="none" strike="noStrike">
                          <a:effectLst/>
                          <a:latin typeface="Arial"/>
                          <a:ea typeface="Calibri" panose="020F0502020204030204" pitchFamily="34" charset="0"/>
                          <a:cs typeface="Arial"/>
                        </a:rPr>
                        <a:t>Relative likelihood of non-disabled candidates being appointed from </a:t>
                      </a:r>
                    </a:p>
                    <a:p>
                      <a:pPr marL="85725" indent="0" algn="l" fontAlgn="ctr">
                        <a:buNone/>
                      </a:pPr>
                      <a:r>
                        <a:rPr lang="en-GB" sz="1000" u="none" strike="noStrike">
                          <a:effectLst/>
                          <a:latin typeface="Arial"/>
                          <a:ea typeface="Calibri" panose="020F0502020204030204" pitchFamily="34" charset="0"/>
                          <a:cs typeface="Arial"/>
                        </a:rPr>
                        <a:t>shortlisting compared to Disabled candidates</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a:txBody>
                    <a:bodyPr/>
                    <a:lstStyle/>
                    <a:p>
                      <a:pPr algn="l" fontAlgn="ctr">
                        <a:buNone/>
                      </a:pPr>
                      <a:r>
                        <a:rPr lang="en-GB" sz="1000" u="none" strike="noStrike">
                          <a:effectLst/>
                          <a:latin typeface="Arial"/>
                          <a:ea typeface="Calibri" panose="020F0502020204030204" pitchFamily="34" charset="0"/>
                          <a:cs typeface="Arial"/>
                        </a:rPr>
                        <a:t>Auto-Calculated </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5000"/>
                      </a:schemeClr>
                    </a:solidFill>
                  </a:tcPr>
                </a:tc>
                <a:tc gridSpan="4">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1.31</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a:p>
                  </a:txBody>
                  <a:tcPr marL="0" marR="0" marT="0" marB="0" anchor="ctr">
                    <a:solidFill>
                      <a:schemeClr val="accent1">
                        <a:lumMod val="60000"/>
                        <a:lumOff val="40000"/>
                      </a:schemeClr>
                    </a:solidFill>
                  </a:tcPr>
                </a:tc>
                <a:tc hMerge="1">
                  <a:txBody>
                    <a:bodyPr/>
                    <a:lstStyle/>
                    <a:p>
                      <a:endParaRPr/>
                    </a:p>
                  </a:txBody>
                  <a:tcPr marL="0" marR="0" marT="0" marB="0" anchor="ctr">
                    <a:solidFill>
                      <a:schemeClr val="accent1">
                        <a:lumMod val="60000"/>
                        <a:lumOff val="40000"/>
                      </a:schemeClr>
                    </a:solidFill>
                  </a:tcPr>
                </a:tc>
                <a:tc hMerge="1">
                  <a:txBody>
                    <a:bodyPr/>
                    <a:lstStyle/>
                    <a:p>
                      <a:pPr algn="ctr" fontAlgn="ctr">
                        <a:buNone/>
                      </a:pPr>
                      <a:endPar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solidFill>
                      <a:schemeClr val="accent1">
                        <a:lumMod val="60000"/>
                        <a:lumOff val="40000"/>
                      </a:schemeClr>
                    </a:solidFill>
                  </a:tcPr>
                </a:tc>
                <a:extLst>
                  <a:ext uri="{0D108BD9-81ED-4DB2-BD59-A6C34878D82A}">
                    <a16:rowId xmlns:a16="http://schemas.microsoft.com/office/drawing/2014/main" val="1688195906"/>
                  </a:ext>
                </a:extLst>
              </a:tr>
            </a:tbl>
          </a:graphicData>
        </a:graphic>
      </p:graphicFrame>
      <p:graphicFrame>
        <p:nvGraphicFramePr>
          <p:cNvPr id="2" name="Table 1">
            <a:extLst>
              <a:ext uri="{FF2B5EF4-FFF2-40B4-BE49-F238E27FC236}">
                <a16:creationId xmlns:a16="http://schemas.microsoft.com/office/drawing/2014/main" id="{7630670D-60E6-D215-15B6-A2429FCC8620}"/>
              </a:ext>
            </a:extLst>
          </p:cNvPr>
          <p:cNvGraphicFramePr>
            <a:graphicFrameLocks noGrp="1"/>
          </p:cNvGraphicFramePr>
          <p:nvPr>
            <p:extLst>
              <p:ext uri="{D42A27DB-BD31-4B8C-83A1-F6EECF244321}">
                <p14:modId xmlns:p14="http://schemas.microsoft.com/office/powerpoint/2010/main" val="4082832014"/>
              </p:ext>
            </p:extLst>
          </p:nvPr>
        </p:nvGraphicFramePr>
        <p:xfrm>
          <a:off x="319264" y="3897754"/>
          <a:ext cx="6468210" cy="568925"/>
        </p:xfrm>
        <a:graphic>
          <a:graphicData uri="http://schemas.openxmlformats.org/drawingml/2006/table">
            <a:tbl>
              <a:tblPr firstRow="1" bandRow="1">
                <a:tableStyleId>{5C22544A-7EE6-4342-B048-85BDC9FD1C3A}</a:tableStyleId>
              </a:tblPr>
              <a:tblGrid>
                <a:gridCol w="924030">
                  <a:extLst>
                    <a:ext uri="{9D8B030D-6E8A-4147-A177-3AD203B41FA5}">
                      <a16:colId xmlns:a16="http://schemas.microsoft.com/office/drawing/2014/main" val="3611811227"/>
                    </a:ext>
                  </a:extLst>
                </a:gridCol>
                <a:gridCol w="924030">
                  <a:extLst>
                    <a:ext uri="{9D8B030D-6E8A-4147-A177-3AD203B41FA5}">
                      <a16:colId xmlns:a16="http://schemas.microsoft.com/office/drawing/2014/main" val="2631962931"/>
                    </a:ext>
                  </a:extLst>
                </a:gridCol>
                <a:gridCol w="924030">
                  <a:extLst>
                    <a:ext uri="{9D8B030D-6E8A-4147-A177-3AD203B41FA5}">
                      <a16:colId xmlns:a16="http://schemas.microsoft.com/office/drawing/2014/main" val="900657521"/>
                    </a:ext>
                  </a:extLst>
                </a:gridCol>
                <a:gridCol w="924030">
                  <a:extLst>
                    <a:ext uri="{9D8B030D-6E8A-4147-A177-3AD203B41FA5}">
                      <a16:colId xmlns:a16="http://schemas.microsoft.com/office/drawing/2014/main" val="756785534"/>
                    </a:ext>
                  </a:extLst>
                </a:gridCol>
                <a:gridCol w="924030">
                  <a:extLst>
                    <a:ext uri="{9D8B030D-6E8A-4147-A177-3AD203B41FA5}">
                      <a16:colId xmlns:a16="http://schemas.microsoft.com/office/drawing/2014/main" val="2450018270"/>
                    </a:ext>
                  </a:extLst>
                </a:gridCol>
                <a:gridCol w="924030">
                  <a:extLst>
                    <a:ext uri="{9D8B030D-6E8A-4147-A177-3AD203B41FA5}">
                      <a16:colId xmlns:a16="http://schemas.microsoft.com/office/drawing/2014/main" val="555712698"/>
                    </a:ext>
                  </a:extLst>
                </a:gridCol>
                <a:gridCol w="924030">
                  <a:extLst>
                    <a:ext uri="{9D8B030D-6E8A-4147-A177-3AD203B41FA5}">
                      <a16:colId xmlns:a16="http://schemas.microsoft.com/office/drawing/2014/main" val="2938858033"/>
                    </a:ext>
                  </a:extLst>
                </a:gridCol>
              </a:tblGrid>
              <a:tr h="325085">
                <a:tc rowSpan="2">
                  <a:txBody>
                    <a:bodyPr/>
                    <a:lstStyle/>
                    <a:p>
                      <a:r>
                        <a:rPr lang="en-GB" sz="1000">
                          <a:latin typeface="Arial"/>
                          <a:ea typeface="Calibri" panose="020F0502020204030204" pitchFamily="34" charset="0"/>
                          <a:cs typeface="Arial"/>
                        </a:rPr>
                        <a:t>Previous Years Indicators</a:t>
                      </a:r>
                    </a:p>
                  </a:txBody>
                  <a:tcPr/>
                </a:tc>
                <a:tc>
                  <a:txBody>
                    <a:bodyPr/>
                    <a:lstStyle/>
                    <a:p>
                      <a:pPr algn="ctr"/>
                      <a:r>
                        <a:rPr lang="en-GB" sz="1000">
                          <a:latin typeface="Arial"/>
                          <a:ea typeface="Calibri" panose="020F0502020204030204" pitchFamily="34" charset="0"/>
                          <a:cs typeface="Arial"/>
                        </a:rPr>
                        <a:t>19/20</a:t>
                      </a:r>
                    </a:p>
                  </a:txBody>
                  <a:tcPr/>
                </a:tc>
                <a:tc>
                  <a:txBody>
                    <a:bodyPr/>
                    <a:lstStyle/>
                    <a:p>
                      <a:pPr algn="ctr"/>
                      <a:r>
                        <a:rPr lang="en-GB" sz="1000">
                          <a:latin typeface="Arial"/>
                          <a:ea typeface="Calibri" panose="020F0502020204030204" pitchFamily="34" charset="0"/>
                          <a:cs typeface="Arial"/>
                        </a:rPr>
                        <a:t>20/21</a:t>
                      </a:r>
                    </a:p>
                  </a:txBody>
                  <a:tcPr/>
                </a:tc>
                <a:tc>
                  <a:txBody>
                    <a:bodyPr/>
                    <a:lstStyle/>
                    <a:p>
                      <a:pPr algn="ctr"/>
                      <a:r>
                        <a:rPr lang="en-GB" sz="1000">
                          <a:latin typeface="Arial"/>
                          <a:ea typeface="Calibri" panose="020F0502020204030204" pitchFamily="34" charset="0"/>
                          <a:cs typeface="Arial"/>
                        </a:rPr>
                        <a:t>21/22</a:t>
                      </a:r>
                    </a:p>
                  </a:txBody>
                  <a:tcPr/>
                </a:tc>
                <a:tc>
                  <a:txBody>
                    <a:bodyPr/>
                    <a:lstStyle/>
                    <a:p>
                      <a:pPr algn="ctr"/>
                      <a:r>
                        <a:rPr lang="en-GB" sz="1000">
                          <a:latin typeface="Arial"/>
                          <a:ea typeface="Calibri" panose="020F0502020204030204" pitchFamily="34" charset="0"/>
                          <a:cs typeface="Arial"/>
                        </a:rPr>
                        <a:t>22/23</a:t>
                      </a:r>
                    </a:p>
                  </a:txBody>
                  <a:tcPr/>
                </a:tc>
                <a:tc>
                  <a:txBody>
                    <a:bodyPr/>
                    <a:lstStyle/>
                    <a:p>
                      <a:pPr algn="ctr"/>
                      <a:r>
                        <a:rPr lang="en-GB" sz="1000">
                          <a:latin typeface="Arial"/>
                          <a:ea typeface="Calibri" panose="020F0502020204030204" pitchFamily="34" charset="0"/>
                          <a:cs typeface="Arial"/>
                        </a:rPr>
                        <a:t>23/24</a:t>
                      </a:r>
                    </a:p>
                  </a:txBody>
                  <a:tcPr/>
                </a:tc>
                <a:tc>
                  <a:txBody>
                    <a:bodyPr/>
                    <a:lstStyle/>
                    <a:p>
                      <a:pPr algn="ctr"/>
                      <a:r>
                        <a:rPr lang="en-GB" sz="1000">
                          <a:latin typeface="Arial"/>
                          <a:ea typeface="Calibri" panose="020F0502020204030204" pitchFamily="34" charset="0"/>
                          <a:cs typeface="Arial"/>
                        </a:rPr>
                        <a:t>24/25</a:t>
                      </a:r>
                    </a:p>
                  </a:txBody>
                  <a:tcPr/>
                </a:tc>
                <a:extLst>
                  <a:ext uri="{0D108BD9-81ED-4DB2-BD59-A6C34878D82A}">
                    <a16:rowId xmlns:a16="http://schemas.microsoft.com/office/drawing/2014/main" val="3199500577"/>
                  </a:ext>
                </a:extLst>
              </a:tr>
              <a:tr h="237237">
                <a:tc vMerge="1">
                  <a:txBody>
                    <a:bodyPr/>
                    <a:lstStyle/>
                    <a:p>
                      <a:endParaRPr lang="en-GB" sz="100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r>
                        <a:rPr lang="en-GB" sz="1000">
                          <a:latin typeface="Arial"/>
                          <a:ea typeface="Calibri" panose="020F0502020204030204" pitchFamily="34" charset="0"/>
                          <a:cs typeface="Arial"/>
                        </a:rPr>
                        <a:t>1.53</a:t>
                      </a:r>
                    </a:p>
                  </a:txBody>
                  <a:tcPr/>
                </a:tc>
                <a:tc>
                  <a:txBody>
                    <a:bodyPr/>
                    <a:lstStyle/>
                    <a:p>
                      <a:pPr algn="ctr"/>
                      <a:r>
                        <a:rPr lang="en-GB" sz="1000">
                          <a:latin typeface="Arial"/>
                          <a:ea typeface="Calibri" panose="020F0502020204030204" pitchFamily="34" charset="0"/>
                          <a:cs typeface="Arial"/>
                        </a:rPr>
                        <a:t>0.3</a:t>
                      </a:r>
                    </a:p>
                  </a:txBody>
                  <a:tcPr/>
                </a:tc>
                <a:tc>
                  <a:txBody>
                    <a:bodyPr/>
                    <a:lstStyle/>
                    <a:p>
                      <a:pPr algn="ctr"/>
                      <a:r>
                        <a:rPr lang="en-GB" sz="1000">
                          <a:latin typeface="Arial"/>
                          <a:ea typeface="Calibri" panose="020F0502020204030204" pitchFamily="34" charset="0"/>
                          <a:cs typeface="Arial"/>
                        </a:rPr>
                        <a:t>1.09</a:t>
                      </a:r>
                    </a:p>
                  </a:txBody>
                  <a:tcPr/>
                </a:tc>
                <a:tc>
                  <a:txBody>
                    <a:bodyPr/>
                    <a:lstStyle/>
                    <a:p>
                      <a:pPr algn="ctr"/>
                      <a:r>
                        <a:rPr lang="en-GB" sz="1000">
                          <a:latin typeface="Arial"/>
                          <a:ea typeface="Calibri" panose="020F0502020204030204" pitchFamily="34" charset="0"/>
                          <a:cs typeface="Arial"/>
                        </a:rPr>
                        <a:t>1.09</a:t>
                      </a:r>
                    </a:p>
                  </a:txBody>
                  <a:tcPr/>
                </a:tc>
                <a:tc>
                  <a:txBody>
                    <a:bodyPr/>
                    <a:lstStyle/>
                    <a:p>
                      <a:pPr algn="ctr"/>
                      <a:r>
                        <a:rPr lang="en-GB" sz="1000">
                          <a:latin typeface="Arial"/>
                          <a:ea typeface="Calibri" panose="020F0502020204030204" pitchFamily="34" charset="0"/>
                          <a:cs typeface="Arial"/>
                        </a:rPr>
                        <a:t>0.99</a:t>
                      </a:r>
                    </a:p>
                  </a:txBody>
                  <a:tcPr/>
                </a:tc>
                <a:tc>
                  <a:txBody>
                    <a:bodyPr/>
                    <a:lstStyle/>
                    <a:p>
                      <a:pPr algn="ctr"/>
                      <a:r>
                        <a:rPr lang="en-GB" sz="1000">
                          <a:latin typeface="Arial"/>
                          <a:ea typeface="Calibri" panose="020F0502020204030204" pitchFamily="34" charset="0"/>
                          <a:cs typeface="Arial"/>
                        </a:rPr>
                        <a:t>0.95</a:t>
                      </a:r>
                    </a:p>
                  </a:txBody>
                  <a:tcPr/>
                </a:tc>
                <a:extLst>
                  <a:ext uri="{0D108BD9-81ED-4DB2-BD59-A6C34878D82A}">
                    <a16:rowId xmlns:a16="http://schemas.microsoft.com/office/drawing/2014/main" val="882685283"/>
                  </a:ext>
                </a:extLst>
              </a:tr>
            </a:tbl>
          </a:graphicData>
        </a:graphic>
      </p:graphicFrame>
      <p:sp>
        <p:nvSpPr>
          <p:cNvPr id="4" name="TextBox 18">
            <a:extLst>
              <a:ext uri="{FF2B5EF4-FFF2-40B4-BE49-F238E27FC236}">
                <a16:creationId xmlns:a16="http://schemas.microsoft.com/office/drawing/2014/main" id="{A530D851-1DF7-784B-28EC-F8F27893884B}"/>
              </a:ext>
            </a:extLst>
          </p:cNvPr>
          <p:cNvSpPr txBox="1"/>
          <p:nvPr/>
        </p:nvSpPr>
        <p:spPr>
          <a:xfrm>
            <a:off x="395807" y="5424083"/>
            <a:ext cx="6534072" cy="319500"/>
          </a:xfrm>
          <a:prstGeom prst="rect">
            <a:avLst/>
          </a:prstGeom>
          <a:solidFill>
            <a:srgbClr val="6ECAE8"/>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1 and 4 in the action plan aims to support improvement with this indicator</a:t>
            </a:r>
          </a:p>
        </p:txBody>
      </p:sp>
    </p:spTree>
    <p:extLst>
      <p:ext uri="{BB962C8B-B14F-4D97-AF65-F5344CB8AC3E}">
        <p14:creationId xmlns:p14="http://schemas.microsoft.com/office/powerpoint/2010/main" val="806651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DE118-27AF-9CF9-7DB9-79721C3D0A12}"/>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9DF3CC8-2D1A-D285-A511-DB4CB813235C}"/>
              </a:ext>
            </a:extLst>
          </p:cNvPr>
          <p:cNvSpPr txBox="1"/>
          <p:nvPr/>
        </p:nvSpPr>
        <p:spPr>
          <a:xfrm>
            <a:off x="394447" y="294741"/>
            <a:ext cx="9616819" cy="653465"/>
          </a:xfrm>
          <a:prstGeom prst="rect">
            <a:avLst/>
          </a:prstGeom>
          <a:solidFill>
            <a:srgbClr val="00B050"/>
          </a:solidFill>
        </p:spPr>
        <p:txBody>
          <a:bodyPr vert="horz" lIns="0" tIns="0" rIns="91440" bIns="46800" rtlCol="0" anchor="b" anchorCtr="0">
            <a:normAutofit fontScale="92500"/>
          </a:bodyPr>
          <a:lstStyle/>
          <a:p>
            <a:pPr defTabSz="685800">
              <a:lnSpc>
                <a:spcPct val="90000"/>
              </a:lnSpc>
              <a:spcBef>
                <a:spcPct val="0"/>
              </a:spcBef>
              <a:spcAft>
                <a:spcPts val="600"/>
              </a:spcAft>
            </a:pPr>
            <a:r>
              <a:rPr lang="en-US" sz="1600" b="1" kern="1200">
                <a:solidFill>
                  <a:schemeClr val="bg1"/>
                </a:solidFill>
                <a:latin typeface="Calibri"/>
                <a:ea typeface="Calibri"/>
                <a:cs typeface="Calibri"/>
              </a:rPr>
              <a:t>I</a:t>
            </a:r>
            <a:r>
              <a:rPr lang="en-US" sz="1600" b="1" kern="1200">
                <a:solidFill>
                  <a:schemeClr val="bg1"/>
                </a:solidFill>
                <a:latin typeface="Arial"/>
                <a:ea typeface="+mj-ea"/>
                <a:cs typeface="Arial"/>
              </a:rPr>
              <a:t>ndicator 3 </a:t>
            </a:r>
          </a:p>
          <a:p>
            <a:pPr defTabSz="685800">
              <a:lnSpc>
                <a:spcPct val="90000"/>
              </a:lnSpc>
              <a:spcBef>
                <a:spcPct val="0"/>
              </a:spcBef>
              <a:spcAft>
                <a:spcPts val="600"/>
              </a:spcAft>
            </a:pPr>
            <a:r>
              <a:rPr lang="en-GB" sz="1600">
                <a:solidFill>
                  <a:schemeClr val="bg1"/>
                </a:solidFill>
                <a:latin typeface="Arial"/>
                <a:cs typeface="Arial"/>
              </a:rPr>
              <a:t>The relative likelihood of Disabled staff entering the formal capability process compared to non-disabled staff</a:t>
            </a:r>
            <a:endParaRPr lang="en-GB" sz="1600">
              <a:solidFill>
                <a:schemeClr val="bg1"/>
              </a:solidFill>
              <a:effectLst/>
              <a:latin typeface="Arial"/>
              <a:ea typeface="Calibri" panose="020F0502020204030204" pitchFamily="34" charset="0"/>
              <a:cs typeface="Arial"/>
            </a:endParaRPr>
          </a:p>
        </p:txBody>
      </p:sp>
      <p:sp>
        <p:nvSpPr>
          <p:cNvPr id="3076" name="Text Box 4">
            <a:extLst>
              <a:ext uri="{FF2B5EF4-FFF2-40B4-BE49-F238E27FC236}">
                <a16:creationId xmlns:a16="http://schemas.microsoft.com/office/drawing/2014/main" id="{78474CF0-AD4D-5692-41D1-8508F1134D64}"/>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19" name="TextBox 18">
            <a:extLst>
              <a:ext uri="{FF2B5EF4-FFF2-40B4-BE49-F238E27FC236}">
                <a16:creationId xmlns:a16="http://schemas.microsoft.com/office/drawing/2014/main" id="{BE95F25A-F90B-8594-4319-C5BDEF75DDC0}"/>
              </a:ext>
            </a:extLst>
          </p:cNvPr>
          <p:cNvSpPr txBox="1"/>
          <p:nvPr/>
        </p:nvSpPr>
        <p:spPr>
          <a:xfrm>
            <a:off x="9162779" y="2098561"/>
            <a:ext cx="2356701" cy="307777"/>
          </a:xfrm>
          <a:prstGeom prst="rect">
            <a:avLst/>
          </a:prstGeom>
          <a:noFill/>
        </p:spPr>
        <p:txBody>
          <a:bodyPr wrap="square" lIns="91440" tIns="45720" rIns="91440" bIns="45720" rtlCol="0" anchor="t">
            <a:spAutoFit/>
          </a:bodyPr>
          <a:lstStyle/>
          <a:p>
            <a:endParaRPr lang="en-GB" sz="1400">
              <a:latin typeface="Calibri" panose="020F0502020204030204" pitchFamily="34" charset="0"/>
              <a:ea typeface="Calibri"/>
              <a:cs typeface="Calibri" panose="020F0502020204030204" pitchFamily="34" charset="0"/>
            </a:endParaRPr>
          </a:p>
        </p:txBody>
      </p:sp>
      <p:sp>
        <p:nvSpPr>
          <p:cNvPr id="23" name="TextBox 22">
            <a:extLst>
              <a:ext uri="{FF2B5EF4-FFF2-40B4-BE49-F238E27FC236}">
                <a16:creationId xmlns:a16="http://schemas.microsoft.com/office/drawing/2014/main" id="{CC5ACF36-2016-0279-356B-45DE44D9D438}"/>
              </a:ext>
            </a:extLst>
          </p:cNvPr>
          <p:cNvSpPr txBox="1"/>
          <p:nvPr/>
        </p:nvSpPr>
        <p:spPr>
          <a:xfrm>
            <a:off x="7153321" y="1171511"/>
            <a:ext cx="4868120" cy="5093702"/>
          </a:xfrm>
          <a:prstGeom prst="rect">
            <a:avLst/>
          </a:prstGeom>
          <a:noFill/>
          <a:ln>
            <a:solidFill>
              <a:schemeClr val="bg1"/>
            </a:solidFill>
          </a:ln>
        </p:spPr>
        <p:txBody>
          <a:bodyPr wrap="square" lIns="91440" tIns="45720" rIns="91440" bIns="45720" rtlCol="0" anchor="t">
            <a:spAutoFit/>
          </a:bodyPr>
          <a:lstStyle/>
          <a:p>
            <a:pPr lvl="0" algn="just"/>
            <a:r>
              <a:rPr lang="en-GB" sz="1300">
                <a:latin typeface="Arial"/>
                <a:ea typeface="Calibri" panose="020F0502020204030204" pitchFamily="34" charset="0"/>
                <a:cs typeface="Arial"/>
              </a:rPr>
              <a:t>This metric is based on data from a two- year rolling average of the current year and the previous year. </a:t>
            </a:r>
            <a:endParaRPr lang="en-US" sz="1300"/>
          </a:p>
          <a:p>
            <a:pPr marL="171450" lvl="0" indent="-171450" algn="just">
              <a:buFontTx/>
              <a:buChar char="-"/>
            </a:pPr>
            <a:r>
              <a:rPr lang="en-GB" sz="1300">
                <a:latin typeface="Arial"/>
                <a:ea typeface="Calibri" panose="020F0502020204030204" pitchFamily="34" charset="0"/>
                <a:cs typeface="Arial"/>
              </a:rPr>
              <a:t>The metric applies to capability on the </a:t>
            </a:r>
            <a:r>
              <a:rPr lang="en-GB" sz="1300" b="1">
                <a:latin typeface="Arial"/>
                <a:ea typeface="Calibri" panose="020F0502020204030204" pitchFamily="34" charset="0"/>
                <a:cs typeface="Arial"/>
              </a:rPr>
              <a:t>grounds of performance </a:t>
            </a:r>
            <a:r>
              <a:rPr lang="en-GB" sz="1300">
                <a:latin typeface="Arial"/>
                <a:ea typeface="Calibri" panose="020F0502020204030204" pitchFamily="34" charset="0"/>
                <a:cs typeface="Arial"/>
              </a:rPr>
              <a:t>and not ill health. </a:t>
            </a:r>
          </a:p>
          <a:p>
            <a:pPr marL="171450" lvl="0" indent="-171450" algn="just">
              <a:buFontTx/>
              <a:buChar char="-"/>
            </a:pPr>
            <a:r>
              <a:rPr lang="en-GB" sz="1300">
                <a:latin typeface="Arial"/>
                <a:ea typeface="Calibri" panose="020F0502020204030204" pitchFamily="34" charset="0"/>
                <a:cs typeface="Arial"/>
              </a:rPr>
              <a:t>Therefore, Staff entering  the capability process for reasons of </a:t>
            </a:r>
            <a:r>
              <a:rPr lang="en-GB" sz="1300" b="1">
                <a:latin typeface="Arial"/>
                <a:ea typeface="Calibri" panose="020F0502020204030204" pitchFamily="34" charset="0"/>
                <a:cs typeface="Arial"/>
              </a:rPr>
              <a:t>both</a:t>
            </a:r>
            <a:r>
              <a:rPr lang="en-GB" sz="1300">
                <a:latin typeface="Arial"/>
                <a:ea typeface="Calibri" panose="020F0502020204030204" pitchFamily="34" charset="0"/>
                <a:cs typeface="Arial"/>
              </a:rPr>
              <a:t> performance and ill health </a:t>
            </a:r>
            <a:r>
              <a:rPr lang="en-GB" sz="1300" b="1">
                <a:latin typeface="Arial"/>
                <a:ea typeface="Calibri" panose="020F0502020204030204" pitchFamily="34" charset="0"/>
                <a:cs typeface="Arial"/>
              </a:rPr>
              <a:t>are not </a:t>
            </a:r>
            <a:r>
              <a:rPr lang="en-GB" sz="1300">
                <a:latin typeface="Arial"/>
                <a:ea typeface="Calibri" panose="020F0502020204030204" pitchFamily="34" charset="0"/>
                <a:cs typeface="Arial"/>
              </a:rPr>
              <a:t>included in this  count. </a:t>
            </a:r>
          </a:p>
          <a:p>
            <a:pPr algn="just"/>
            <a:endParaRPr lang="en-GB" sz="1300">
              <a:latin typeface="Arial"/>
              <a:ea typeface="Calibri" panose="020F0502020204030204" pitchFamily="34" charset="0"/>
              <a:cs typeface="Arial"/>
            </a:endParaRPr>
          </a:p>
          <a:p>
            <a:pPr algn="just"/>
            <a:r>
              <a:rPr lang="en-GB" sz="1300">
                <a:latin typeface="Arial"/>
                <a:ea typeface="Calibri" panose="020F0502020204030204" pitchFamily="34" charset="0"/>
                <a:cs typeface="Arial"/>
              </a:rPr>
              <a:t>The data shows that the </a:t>
            </a:r>
            <a:r>
              <a:rPr lang="en-GB" sz="1300" b="1" i="1">
                <a:latin typeface="Arial"/>
                <a:ea typeface="Calibri" panose="020F0502020204030204" pitchFamily="34" charset="0"/>
                <a:cs typeface="Arial"/>
              </a:rPr>
              <a:t>relative likelihood of disabled staff entering the formal capability process</a:t>
            </a:r>
            <a:r>
              <a:rPr lang="en-GB" sz="1300">
                <a:latin typeface="Arial"/>
                <a:ea typeface="Calibri" panose="020F0502020204030204" pitchFamily="34" charset="0"/>
                <a:cs typeface="Arial"/>
              </a:rPr>
              <a:t> </a:t>
            </a:r>
            <a:r>
              <a:rPr lang="en-GB" sz="1300">
                <a:latin typeface="Arial"/>
                <a:cs typeface="Arial"/>
              </a:rPr>
              <a:t>compared to non-disabled staff  has dropped from 3.24 last year to 2.66 this year</a:t>
            </a:r>
          </a:p>
          <a:p>
            <a:pPr algn="just"/>
            <a:r>
              <a:rPr lang="en-GB" sz="1300">
                <a:latin typeface="Arial"/>
                <a:ea typeface="Calibri" panose="020F0502020204030204" pitchFamily="34" charset="0"/>
                <a:cs typeface="Arial"/>
              </a:rPr>
              <a:t>The actual numbers show that :</a:t>
            </a:r>
          </a:p>
          <a:p>
            <a:pPr marL="171450" indent="-171450" algn="just">
              <a:buFontTx/>
              <a:buChar char="-"/>
            </a:pPr>
            <a:r>
              <a:rPr lang="en-GB" sz="1300" b="1">
                <a:latin typeface="Arial"/>
                <a:ea typeface="Calibri" panose="020F0502020204030204" pitchFamily="34" charset="0"/>
                <a:cs typeface="Arial"/>
              </a:rPr>
              <a:t>8 (16.32%) </a:t>
            </a:r>
            <a:r>
              <a:rPr lang="en-GB" sz="1300">
                <a:latin typeface="Arial"/>
                <a:ea typeface="Calibri" panose="020F0502020204030204" pitchFamily="34" charset="0"/>
                <a:cs typeface="Arial"/>
              </a:rPr>
              <a:t>members of  disabled staff entered the formal capability process </a:t>
            </a:r>
          </a:p>
          <a:p>
            <a:pPr marL="171450" indent="-171450" algn="just">
              <a:buFontTx/>
              <a:buChar char="-"/>
            </a:pPr>
            <a:r>
              <a:rPr lang="en-GB" sz="1300" b="1">
                <a:latin typeface="Arial"/>
                <a:ea typeface="Calibri" panose="020F0502020204030204" pitchFamily="34" charset="0"/>
                <a:cs typeface="Arial"/>
              </a:rPr>
              <a:t>37 (75.5%)</a:t>
            </a:r>
            <a:r>
              <a:rPr lang="en-GB" sz="1300">
                <a:latin typeface="Arial"/>
                <a:ea typeface="Calibri" panose="020F0502020204030204" pitchFamily="34" charset="0"/>
                <a:cs typeface="Arial"/>
              </a:rPr>
              <a:t> members of non-disabled staff entered the formal capability process </a:t>
            </a:r>
          </a:p>
          <a:p>
            <a:pPr marL="171450" indent="-171450" algn="just">
              <a:buFontTx/>
              <a:buChar char="-"/>
            </a:pPr>
            <a:r>
              <a:rPr lang="en-GB" sz="1300" b="1">
                <a:latin typeface="Arial"/>
                <a:ea typeface="Calibri" panose="020F0502020204030204" pitchFamily="34" charset="0"/>
                <a:cs typeface="Arial"/>
              </a:rPr>
              <a:t>4 (8.16%) </a:t>
            </a:r>
            <a:r>
              <a:rPr lang="en-GB" sz="1300">
                <a:latin typeface="Arial"/>
                <a:ea typeface="Calibri" panose="020F0502020204030204" pitchFamily="34" charset="0"/>
                <a:cs typeface="Arial"/>
              </a:rPr>
              <a:t>members of staff entering the formal capability process,  disability status is unknown</a:t>
            </a:r>
          </a:p>
          <a:p>
            <a:pPr algn="just"/>
            <a:endParaRPr lang="en-GB" sz="1300">
              <a:latin typeface="Arial"/>
              <a:ea typeface="Calibri" panose="020F0502020204030204" pitchFamily="34" charset="0"/>
              <a:cs typeface="Arial"/>
            </a:endParaRPr>
          </a:p>
          <a:p>
            <a:r>
              <a:rPr lang="en-GB" sz="1300">
                <a:latin typeface="Arial"/>
                <a:ea typeface="Calibri" panose="020F0502020204030204" pitchFamily="34" charset="0"/>
                <a:cs typeface="Arial"/>
              </a:rPr>
              <a:t>This means that d</a:t>
            </a:r>
            <a:r>
              <a:rPr lang="en-GB" sz="1300"/>
              <a:t>isabled staff were </a:t>
            </a:r>
            <a:r>
              <a:rPr lang="en-GB" sz="1300" b="1"/>
              <a:t>2.66 times as likely</a:t>
            </a:r>
            <a:r>
              <a:rPr lang="en-GB" sz="1300"/>
              <a:t> as non-disabled staff to enter the formal performance capability process.</a:t>
            </a:r>
          </a:p>
          <a:p>
            <a:pPr lvl="0"/>
            <a:r>
              <a:rPr lang="en-GB" sz="1300"/>
              <a:t>This improved from </a:t>
            </a:r>
            <a:r>
              <a:rPr lang="en-GB" sz="1300" b="1"/>
              <a:t>3.24 times last year</a:t>
            </a:r>
            <a:r>
              <a:rPr lang="en-GB" sz="1300"/>
              <a:t>, but a substantial disparity remains</a:t>
            </a:r>
          </a:p>
          <a:p>
            <a:pPr algn="just"/>
            <a:endParaRPr lang="en-GB" sz="1300">
              <a:latin typeface="Arial"/>
              <a:ea typeface="Calibri" panose="020F0502020204030204" pitchFamily="34" charset="0"/>
              <a:cs typeface="Arial"/>
            </a:endParaRPr>
          </a:p>
        </p:txBody>
      </p:sp>
      <p:grpSp>
        <p:nvGrpSpPr>
          <p:cNvPr id="20" name="Group 19">
            <a:extLst>
              <a:ext uri="{FF2B5EF4-FFF2-40B4-BE49-F238E27FC236}">
                <a16:creationId xmlns:a16="http://schemas.microsoft.com/office/drawing/2014/main" id="{4A2D12A4-166D-64CA-E777-BCF224BD9965}"/>
              </a:ext>
            </a:extLst>
          </p:cNvPr>
          <p:cNvGrpSpPr/>
          <p:nvPr/>
        </p:nvGrpSpPr>
        <p:grpSpPr>
          <a:xfrm>
            <a:off x="166526" y="6181643"/>
            <a:ext cx="11925157" cy="676358"/>
            <a:chOff x="166526" y="5814475"/>
            <a:chExt cx="11925157" cy="1045365"/>
          </a:xfrm>
        </p:grpSpPr>
        <p:sp>
          <p:nvSpPr>
            <p:cNvPr id="21" name="Rectangle 20">
              <a:hlinkClick r:id="rId3" action="ppaction://hlinksldjump"/>
              <a:extLst>
                <a:ext uri="{FF2B5EF4-FFF2-40B4-BE49-F238E27FC236}">
                  <a16:creationId xmlns:a16="http://schemas.microsoft.com/office/drawing/2014/main" id="{F8CAF7F3-4082-E5E0-0345-7C7BF19B384B}"/>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22" name="Rectangle 21">
              <a:hlinkClick r:id="rId4" action="ppaction://hlinksldjump"/>
              <a:extLst>
                <a:ext uri="{FF2B5EF4-FFF2-40B4-BE49-F238E27FC236}">
                  <a16:creationId xmlns:a16="http://schemas.microsoft.com/office/drawing/2014/main" id="{C58E8EC2-3B5E-B732-232D-D1BF4DBCD4F0}"/>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24" name="Rectangle 23">
              <a:hlinkClick r:id="rId5" action="ppaction://hlinksldjump"/>
              <a:extLst>
                <a:ext uri="{FF2B5EF4-FFF2-40B4-BE49-F238E27FC236}">
                  <a16:creationId xmlns:a16="http://schemas.microsoft.com/office/drawing/2014/main" id="{AE31644E-75D3-A2AB-3B03-65BB910E1D82}"/>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5" name="Rectangle 24">
              <a:hlinkClick r:id="rId6" action="ppaction://hlinksldjump"/>
              <a:extLst>
                <a:ext uri="{FF2B5EF4-FFF2-40B4-BE49-F238E27FC236}">
                  <a16:creationId xmlns:a16="http://schemas.microsoft.com/office/drawing/2014/main" id="{B4962426-D24C-C99D-7AE0-87E410E13049}"/>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26" name="Rectangle 25">
              <a:hlinkClick r:id="rId7" action="ppaction://hlinksldjump"/>
              <a:extLst>
                <a:ext uri="{FF2B5EF4-FFF2-40B4-BE49-F238E27FC236}">
                  <a16:creationId xmlns:a16="http://schemas.microsoft.com/office/drawing/2014/main" id="{A8F29C9C-1AFF-9648-3B7A-51714E298EA7}"/>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7" name="Rectangle 26">
              <a:hlinkClick r:id="rId8" action="ppaction://hlinksldjump"/>
              <a:extLst>
                <a:ext uri="{FF2B5EF4-FFF2-40B4-BE49-F238E27FC236}">
                  <a16:creationId xmlns:a16="http://schemas.microsoft.com/office/drawing/2014/main" id="{0CD0DCFD-DA95-6363-5369-D9DFDAA8AD1B}"/>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8" name="Rectangle 27">
              <a:hlinkClick r:id="rId9" action="ppaction://hlinksldjump"/>
              <a:extLst>
                <a:ext uri="{FF2B5EF4-FFF2-40B4-BE49-F238E27FC236}">
                  <a16:creationId xmlns:a16="http://schemas.microsoft.com/office/drawing/2014/main" id="{2E1DDE43-7AEE-6BD4-233A-C426CFE6811F}"/>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9" name="Rectangle 28">
              <a:hlinkClick r:id="rId10" action="ppaction://hlinksldjump"/>
              <a:extLst>
                <a:ext uri="{FF2B5EF4-FFF2-40B4-BE49-F238E27FC236}">
                  <a16:creationId xmlns:a16="http://schemas.microsoft.com/office/drawing/2014/main" id="{5BD71AE2-10B8-25C5-507E-19817CDE7344}"/>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30" name="Rectangle 29">
              <a:hlinkClick r:id="rId11" action="ppaction://hlinksldjump"/>
              <a:extLst>
                <a:ext uri="{FF2B5EF4-FFF2-40B4-BE49-F238E27FC236}">
                  <a16:creationId xmlns:a16="http://schemas.microsoft.com/office/drawing/2014/main" id="{D02FAD35-6534-AC72-B028-9CDFCF9D9950}"/>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31" name="Rectangle 30">
              <a:hlinkClick r:id="rId12" action="ppaction://hlinksldjump"/>
              <a:extLst>
                <a:ext uri="{FF2B5EF4-FFF2-40B4-BE49-F238E27FC236}">
                  <a16:creationId xmlns:a16="http://schemas.microsoft.com/office/drawing/2014/main" id="{CF6C0E9D-FEBC-589C-451D-149F1AE40AA5}"/>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2" name="Rectangle 31">
              <a:hlinkClick r:id="rId13" action="ppaction://hlinksldjump"/>
              <a:extLst>
                <a:ext uri="{FF2B5EF4-FFF2-40B4-BE49-F238E27FC236}">
                  <a16:creationId xmlns:a16="http://schemas.microsoft.com/office/drawing/2014/main" id="{7E145F38-1BE1-8A9A-4168-2C81DB2DB94F}"/>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3" name="Rectangle 32">
              <a:hlinkClick r:id="rId14" action="ppaction://hlinksldjump"/>
              <a:extLst>
                <a:ext uri="{FF2B5EF4-FFF2-40B4-BE49-F238E27FC236}">
                  <a16:creationId xmlns:a16="http://schemas.microsoft.com/office/drawing/2014/main" id="{65FCA6FF-467C-FCCB-2A28-AC1627C481D0}"/>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4" name="Rectangle 33">
              <a:hlinkClick r:id="rId15" action="ppaction://hlinksldjump"/>
              <a:extLst>
                <a:ext uri="{FF2B5EF4-FFF2-40B4-BE49-F238E27FC236}">
                  <a16:creationId xmlns:a16="http://schemas.microsoft.com/office/drawing/2014/main" id="{E8E70F24-5CCF-ED57-9ACE-3687832FC00B}"/>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5" name="Rectangle 34">
              <a:hlinkClick r:id="rId16" action="ppaction://hlinksldjump"/>
              <a:extLst>
                <a:ext uri="{FF2B5EF4-FFF2-40B4-BE49-F238E27FC236}">
                  <a16:creationId xmlns:a16="http://schemas.microsoft.com/office/drawing/2014/main" id="{001D8D43-BD2E-6FF7-D760-D943FD5B8129}"/>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graphicFrame>
        <p:nvGraphicFramePr>
          <p:cNvPr id="2" name="Table 1">
            <a:extLst>
              <a:ext uri="{FF2B5EF4-FFF2-40B4-BE49-F238E27FC236}">
                <a16:creationId xmlns:a16="http://schemas.microsoft.com/office/drawing/2014/main" id="{BDB9064F-5EAD-8E70-2720-F3875CCB3AFD}"/>
              </a:ext>
            </a:extLst>
          </p:cNvPr>
          <p:cNvGraphicFramePr>
            <a:graphicFrameLocks noGrp="1"/>
          </p:cNvGraphicFramePr>
          <p:nvPr>
            <p:extLst>
              <p:ext uri="{D42A27DB-BD31-4B8C-83A1-F6EECF244321}">
                <p14:modId xmlns:p14="http://schemas.microsoft.com/office/powerpoint/2010/main" val="2043127830"/>
              </p:ext>
            </p:extLst>
          </p:nvPr>
        </p:nvGraphicFramePr>
        <p:xfrm>
          <a:off x="394445" y="1171511"/>
          <a:ext cx="6598457" cy="2768730"/>
        </p:xfrm>
        <a:graphic>
          <a:graphicData uri="http://schemas.openxmlformats.org/drawingml/2006/table">
            <a:tbl>
              <a:tblPr>
                <a:tableStyleId>{5C22544A-7EE6-4342-B048-85BDC9FD1C3A}</a:tableStyleId>
              </a:tblPr>
              <a:tblGrid>
                <a:gridCol w="2455239">
                  <a:extLst>
                    <a:ext uri="{9D8B030D-6E8A-4147-A177-3AD203B41FA5}">
                      <a16:colId xmlns:a16="http://schemas.microsoft.com/office/drawing/2014/main" val="3900717784"/>
                    </a:ext>
                  </a:extLst>
                </a:gridCol>
                <a:gridCol w="782607">
                  <a:extLst>
                    <a:ext uri="{9D8B030D-6E8A-4147-A177-3AD203B41FA5}">
                      <a16:colId xmlns:a16="http://schemas.microsoft.com/office/drawing/2014/main" val="2793116012"/>
                    </a:ext>
                  </a:extLst>
                </a:gridCol>
                <a:gridCol w="927900">
                  <a:extLst>
                    <a:ext uri="{9D8B030D-6E8A-4147-A177-3AD203B41FA5}">
                      <a16:colId xmlns:a16="http://schemas.microsoft.com/office/drawing/2014/main" val="4180792577"/>
                    </a:ext>
                  </a:extLst>
                </a:gridCol>
                <a:gridCol w="1023837">
                  <a:extLst>
                    <a:ext uri="{9D8B030D-6E8A-4147-A177-3AD203B41FA5}">
                      <a16:colId xmlns:a16="http://schemas.microsoft.com/office/drawing/2014/main" val="879312207"/>
                    </a:ext>
                  </a:extLst>
                </a:gridCol>
                <a:gridCol w="910077">
                  <a:extLst>
                    <a:ext uri="{9D8B030D-6E8A-4147-A177-3AD203B41FA5}">
                      <a16:colId xmlns:a16="http://schemas.microsoft.com/office/drawing/2014/main" val="4205803908"/>
                    </a:ext>
                  </a:extLst>
                </a:gridCol>
                <a:gridCol w="498797">
                  <a:extLst>
                    <a:ext uri="{9D8B030D-6E8A-4147-A177-3AD203B41FA5}">
                      <a16:colId xmlns:a16="http://schemas.microsoft.com/office/drawing/2014/main" val="3713746360"/>
                    </a:ext>
                  </a:extLst>
                </a:gridCol>
              </a:tblGrid>
              <a:tr h="420921">
                <a:tc>
                  <a:txBody>
                    <a:bodyPr/>
                    <a:lstStyle/>
                    <a:p>
                      <a:pPr algn="l" fontAlgn="ctr">
                        <a:buNone/>
                      </a:pPr>
                      <a:r>
                        <a:rPr lang="en-GB" sz="1100" b="0" i="0" u="none" strike="noStrike">
                          <a:solidFill>
                            <a:srgbClr val="000000"/>
                          </a:solidFill>
                          <a:effectLst/>
                          <a:latin typeface="Arial"/>
                          <a:ea typeface="Calibri" panose="020F0502020204030204" pitchFamily="34" charset="0"/>
                          <a:cs typeface="Arial"/>
                        </a:rPr>
                        <a:t>2025/2026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Disabled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Non-Disabled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Unknown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Overall 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15281024"/>
                  </a:ext>
                </a:extLst>
              </a:tr>
              <a:tr h="671064">
                <a:tc>
                  <a:txBody>
                    <a:bodyPr/>
                    <a:lstStyle/>
                    <a:p>
                      <a:pPr algn="l" fontAlgn="ctr">
                        <a:buNone/>
                      </a:pPr>
                      <a:r>
                        <a:rPr lang="en-GB" sz="1100" u="none" strike="noStrike">
                          <a:effectLst/>
                          <a:latin typeface="Arial"/>
                          <a:ea typeface="Calibri" panose="020F0502020204030204" pitchFamily="34" charset="0"/>
                          <a:cs typeface="Arial"/>
                        </a:rPr>
                        <a:t>Average number of staff entering the formal capability process over the last 2 years for any reason. (i.e. Total divided by 2.)</a:t>
                      </a:r>
                      <a:endParaRPr lang="en-GB" sz="11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00" u="none" strike="noStrike">
                          <a:effectLst/>
                          <a:latin typeface="Arial"/>
                          <a:ea typeface="Calibri" panose="020F0502020204030204" pitchFamily="34" charset="0"/>
                          <a:cs typeface="Arial"/>
                        </a:rPr>
                        <a:t>Headcount</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buNone/>
                      </a:pPr>
                      <a:r>
                        <a:rPr lang="en-GB" sz="1000" u="none" strike="noStrike">
                          <a:effectLst/>
                          <a:latin typeface="Arial"/>
                          <a:ea typeface="Calibri" panose="020F0502020204030204" pitchFamily="34" charset="0"/>
                          <a:cs typeface="Arial"/>
                        </a:rPr>
                        <a:t>8</a:t>
                      </a:r>
                    </a:p>
                    <a:p>
                      <a:pPr algn="ctr" fontAlgn="ctr">
                        <a:buNone/>
                      </a:pPr>
                      <a:r>
                        <a:rPr lang="en-GB" sz="1000" b="0" i="0" u="none" strike="noStrike">
                          <a:solidFill>
                            <a:srgbClr val="000000"/>
                          </a:solidFill>
                          <a:effectLst/>
                          <a:latin typeface="Arial"/>
                          <a:ea typeface="Calibri" panose="020F0502020204030204" pitchFamily="34" charset="0"/>
                          <a:cs typeface="Arial"/>
                        </a:rPr>
                        <a:t>(16.32%)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buNone/>
                      </a:pPr>
                      <a:r>
                        <a:rPr lang="en-GB" sz="1000" u="none" strike="noStrike">
                          <a:effectLst/>
                          <a:latin typeface="Arial"/>
                          <a:ea typeface="Calibri" panose="020F0502020204030204" pitchFamily="34" charset="0"/>
                          <a:cs typeface="Arial"/>
                        </a:rPr>
                        <a:t>37</a:t>
                      </a:r>
                    </a:p>
                    <a:p>
                      <a:pPr algn="ctr" fontAlgn="ctr">
                        <a:buNone/>
                      </a:pPr>
                      <a:r>
                        <a:rPr lang="en-GB" sz="1000" b="0" i="0" u="none" strike="noStrike">
                          <a:solidFill>
                            <a:srgbClr val="000000"/>
                          </a:solidFill>
                          <a:effectLst/>
                          <a:latin typeface="Arial"/>
                          <a:ea typeface="Calibri" panose="020F0502020204030204" pitchFamily="34" charset="0"/>
                          <a:cs typeface="Arial"/>
                        </a:rPr>
                        <a:t>(75.5%)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4</a:t>
                      </a:r>
                    </a:p>
                    <a:p>
                      <a:pPr algn="ctr" fontAlgn="ctr">
                        <a:buNone/>
                      </a:pPr>
                      <a:r>
                        <a:rPr lang="en-GB" sz="1000" b="0" i="0" u="none" strike="noStrike">
                          <a:solidFill>
                            <a:srgbClr val="000000"/>
                          </a:solidFill>
                          <a:effectLst/>
                          <a:latin typeface="Arial"/>
                          <a:ea typeface="Calibri" panose="020F0502020204030204" pitchFamily="34" charset="0"/>
                          <a:cs typeface="Arial"/>
                        </a:rPr>
                        <a:t>(81.6%)</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49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67038860"/>
                  </a:ext>
                </a:extLst>
              </a:tr>
              <a:tr h="343629">
                <a:tc>
                  <a:txBody>
                    <a:bodyPr/>
                    <a:lstStyle/>
                    <a:p>
                      <a:pPr algn="l" fontAlgn="ctr">
                        <a:buNone/>
                      </a:pPr>
                      <a:r>
                        <a:rPr lang="en-GB" sz="1100" u="none" strike="noStrike">
                          <a:effectLst/>
                          <a:latin typeface="Arial"/>
                          <a:ea typeface="Calibri" panose="020F0502020204030204" pitchFamily="34" charset="0"/>
                          <a:cs typeface="Arial"/>
                        </a:rPr>
                        <a:t>Of these, how many were on the grounds of ill-health?</a:t>
                      </a:r>
                      <a:endParaRPr lang="en-GB" sz="11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00" u="none" strike="noStrike">
                          <a:effectLst/>
                          <a:latin typeface="Arial"/>
                          <a:ea typeface="Calibri" panose="020F0502020204030204" pitchFamily="34" charset="0"/>
                          <a:cs typeface="Arial"/>
                        </a:rPr>
                        <a:t>Headcount</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buNone/>
                      </a:pPr>
                      <a:r>
                        <a:rPr lang="en-GB" sz="1000" u="none" strike="noStrike">
                          <a:effectLst/>
                          <a:latin typeface="Arial"/>
                          <a:ea typeface="Calibri" panose="020F0502020204030204" pitchFamily="34" charset="0"/>
                          <a:cs typeface="Arial"/>
                        </a:rPr>
                        <a:t>0</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buNone/>
                      </a:pPr>
                      <a:r>
                        <a:rPr lang="en-GB" sz="1000" u="none" strike="noStrike">
                          <a:effectLst/>
                          <a:latin typeface="Arial"/>
                          <a:ea typeface="Calibri" panose="020F0502020204030204" pitchFamily="34" charset="0"/>
                          <a:cs typeface="Arial"/>
                        </a:rPr>
                        <a:t>0</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u="none" strike="noStrike">
                          <a:effectLst/>
                          <a:latin typeface="Arial"/>
                          <a:ea typeface="Calibri" panose="020F0502020204030204" pitchFamily="34" charset="0"/>
                          <a:cs typeface="Arial"/>
                        </a:rPr>
                        <a:t>0</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b="0" i="0" u="none" strike="noStrike">
                          <a:solidFill>
                            <a:srgbClr val="000000"/>
                          </a:solidFill>
                          <a:effectLst/>
                          <a:latin typeface="Arial"/>
                          <a:ea typeface="Calibri" panose="020F0502020204030204" pitchFamily="34" charset="0"/>
                          <a:cs typeface="Arial"/>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62274410"/>
                  </a:ext>
                </a:extLst>
              </a:tr>
              <a:tr h="457543">
                <a:tc>
                  <a:txBody>
                    <a:bodyPr/>
                    <a:lstStyle/>
                    <a:p>
                      <a:pPr algn="l" fontAlgn="ctr">
                        <a:buNone/>
                      </a:pPr>
                      <a:r>
                        <a:rPr lang="en-GB" sz="1100" u="none" strike="noStrike">
                          <a:effectLst/>
                          <a:latin typeface="Arial"/>
                          <a:ea typeface="Calibri" panose="020F0502020204030204" pitchFamily="34" charset="0"/>
                          <a:cs typeface="Arial"/>
                        </a:rPr>
                        <a:t>Likelihood of staff entering the formal capability process</a:t>
                      </a:r>
                      <a:endParaRPr lang="en-GB" sz="11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00" u="none" strike="noStrike">
                          <a:effectLst/>
                          <a:latin typeface="Arial"/>
                          <a:ea typeface="Calibri" panose="020F0502020204030204" pitchFamily="34" charset="0"/>
                          <a:cs typeface="Arial"/>
                        </a:rPr>
                        <a:t>Auto-Calculated</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0.02</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0.008</a:t>
                      </a:r>
                    </a:p>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r>
                        <a:rPr lang="en-GB" sz="1000" u="none" strike="noStrike">
                          <a:effectLst/>
                          <a:latin typeface="Arial"/>
                          <a:ea typeface="Calibri" panose="020F0502020204030204" pitchFamily="34" charset="0"/>
                          <a:cs typeface="Arial"/>
                        </a:rPr>
                        <a:t>0.01</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buNone/>
                      </a:pP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12277428"/>
                  </a:ext>
                </a:extLst>
              </a:tr>
              <a:tr h="875573">
                <a:tc>
                  <a:txBody>
                    <a:bodyPr/>
                    <a:lstStyle/>
                    <a:p>
                      <a:pPr algn="l" fontAlgn="ctr">
                        <a:buNone/>
                      </a:pPr>
                      <a:r>
                        <a:rPr lang="en-GB" sz="1100" u="none" strike="noStrike">
                          <a:effectLst/>
                          <a:latin typeface="Arial"/>
                          <a:ea typeface="Calibri" panose="020F0502020204030204" pitchFamily="34" charset="0"/>
                          <a:cs typeface="Arial"/>
                        </a:rPr>
                        <a:t>Relative likelihood of Disabled staff entering the formal capability process compared to Non-Disabled staff</a:t>
                      </a:r>
                      <a:endParaRPr lang="en-GB" sz="11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GB" sz="1000" u="none" strike="noStrike">
                          <a:effectLst/>
                          <a:latin typeface="Arial"/>
                          <a:ea typeface="Calibri" panose="020F0502020204030204" pitchFamily="34" charset="0"/>
                          <a:cs typeface="Arial"/>
                        </a:rPr>
                        <a:t>Auto-Calculated</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gridSpan="4">
                  <a:txBody>
                    <a:bodyPr/>
                    <a:lstStyle/>
                    <a:p>
                      <a:pPr algn="ctr" fontAlgn="ctr">
                        <a:buNone/>
                      </a:pPr>
                      <a:endParaRPr lang="en-GB" sz="1000" u="none" strike="noStrike">
                        <a:effectLst/>
                        <a:latin typeface="Arial"/>
                        <a:ea typeface="Calibri" panose="020F0502020204030204" pitchFamily="34" charset="0"/>
                        <a:cs typeface="Arial"/>
                      </a:endParaRPr>
                    </a:p>
                    <a:p>
                      <a:pPr algn="ctr" fontAlgn="ctr">
                        <a:buNone/>
                      </a:pPr>
                      <a:endParaRPr lang="en-GB" sz="1000" u="none" strike="noStrike">
                        <a:effectLst/>
                        <a:latin typeface="Arial"/>
                        <a:ea typeface="Calibri" panose="020F0502020204030204" pitchFamily="34" charset="0"/>
                        <a:cs typeface="Arial"/>
                      </a:endParaRPr>
                    </a:p>
                    <a:p>
                      <a:pPr algn="ctr" fontAlgn="ctr">
                        <a:buNone/>
                      </a:pPr>
                      <a:r>
                        <a:rPr lang="en-GB" sz="1000" u="none" strike="noStrike">
                          <a:effectLst/>
                          <a:latin typeface="Arial"/>
                          <a:ea typeface="Calibri" panose="020F0502020204030204" pitchFamily="34" charset="0"/>
                          <a:cs typeface="Arial"/>
                        </a:rPr>
                        <a:t>2.66   </a:t>
                      </a:r>
                      <a:endParaRPr lang="en-GB" sz="1000" b="0" i="0" u="none" strike="noStrike">
                        <a:solidFill>
                          <a:srgbClr val="000000"/>
                        </a:solidFill>
                        <a:effectLst/>
                        <a:latin typeface="Arial"/>
                        <a:ea typeface="Calibri" panose="020F0502020204030204" pitchFamily="34" charset="0"/>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050"/>
                    </a:solidFill>
                  </a:tcPr>
                </a:tc>
                <a:tc hMerge="1">
                  <a:txBody>
                    <a:bodyPr/>
                    <a:lstStyle/>
                    <a:p>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050"/>
                    </a:solidFill>
                  </a:tcPr>
                </a:tc>
                <a:tc hMerge="1">
                  <a:txBody>
                    <a:bodyPr/>
                    <a:lstStyle/>
                    <a:p>
                      <a:pPr algn="ctr" fontAlgn="ctr">
                        <a:buNone/>
                      </a:pPr>
                      <a:endParaRPr lang="en-GB" sz="1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050"/>
                    </a:solidFill>
                  </a:tcPr>
                </a:tc>
                <a:extLst>
                  <a:ext uri="{0D108BD9-81ED-4DB2-BD59-A6C34878D82A}">
                    <a16:rowId xmlns:a16="http://schemas.microsoft.com/office/drawing/2014/main" val="3442699882"/>
                  </a:ext>
                </a:extLst>
              </a:tr>
            </a:tbl>
          </a:graphicData>
        </a:graphic>
      </p:graphicFrame>
      <p:graphicFrame>
        <p:nvGraphicFramePr>
          <p:cNvPr id="4" name="Table 3">
            <a:extLst>
              <a:ext uri="{FF2B5EF4-FFF2-40B4-BE49-F238E27FC236}">
                <a16:creationId xmlns:a16="http://schemas.microsoft.com/office/drawing/2014/main" id="{742D057F-FBE8-FE8C-8A76-BE252357E4EC}"/>
              </a:ext>
            </a:extLst>
          </p:cNvPr>
          <p:cNvGraphicFramePr>
            <a:graphicFrameLocks noGrp="1"/>
          </p:cNvGraphicFramePr>
          <p:nvPr>
            <p:extLst>
              <p:ext uri="{D42A27DB-BD31-4B8C-83A1-F6EECF244321}">
                <p14:modId xmlns:p14="http://schemas.microsoft.com/office/powerpoint/2010/main" val="3072393658"/>
              </p:ext>
            </p:extLst>
          </p:nvPr>
        </p:nvGraphicFramePr>
        <p:xfrm>
          <a:off x="394447" y="4163546"/>
          <a:ext cx="6598459" cy="653466"/>
        </p:xfrm>
        <a:graphic>
          <a:graphicData uri="http://schemas.openxmlformats.org/drawingml/2006/table">
            <a:tbl>
              <a:tblPr firstRow="1" bandRow="1">
                <a:tableStyleId>{5C22544A-7EE6-4342-B048-85BDC9FD1C3A}</a:tableStyleId>
              </a:tblPr>
              <a:tblGrid>
                <a:gridCol w="942637">
                  <a:extLst>
                    <a:ext uri="{9D8B030D-6E8A-4147-A177-3AD203B41FA5}">
                      <a16:colId xmlns:a16="http://schemas.microsoft.com/office/drawing/2014/main" val="268307350"/>
                    </a:ext>
                  </a:extLst>
                </a:gridCol>
                <a:gridCol w="942637">
                  <a:extLst>
                    <a:ext uri="{9D8B030D-6E8A-4147-A177-3AD203B41FA5}">
                      <a16:colId xmlns:a16="http://schemas.microsoft.com/office/drawing/2014/main" val="139168037"/>
                    </a:ext>
                  </a:extLst>
                </a:gridCol>
                <a:gridCol w="942637">
                  <a:extLst>
                    <a:ext uri="{9D8B030D-6E8A-4147-A177-3AD203B41FA5}">
                      <a16:colId xmlns:a16="http://schemas.microsoft.com/office/drawing/2014/main" val="3022367328"/>
                    </a:ext>
                  </a:extLst>
                </a:gridCol>
                <a:gridCol w="942637">
                  <a:extLst>
                    <a:ext uri="{9D8B030D-6E8A-4147-A177-3AD203B41FA5}">
                      <a16:colId xmlns:a16="http://schemas.microsoft.com/office/drawing/2014/main" val="2222589117"/>
                    </a:ext>
                  </a:extLst>
                </a:gridCol>
                <a:gridCol w="942637">
                  <a:extLst>
                    <a:ext uri="{9D8B030D-6E8A-4147-A177-3AD203B41FA5}">
                      <a16:colId xmlns:a16="http://schemas.microsoft.com/office/drawing/2014/main" val="1309442769"/>
                    </a:ext>
                  </a:extLst>
                </a:gridCol>
                <a:gridCol w="942637">
                  <a:extLst>
                    <a:ext uri="{9D8B030D-6E8A-4147-A177-3AD203B41FA5}">
                      <a16:colId xmlns:a16="http://schemas.microsoft.com/office/drawing/2014/main" val="2355675209"/>
                    </a:ext>
                  </a:extLst>
                </a:gridCol>
                <a:gridCol w="942637">
                  <a:extLst>
                    <a:ext uri="{9D8B030D-6E8A-4147-A177-3AD203B41FA5}">
                      <a16:colId xmlns:a16="http://schemas.microsoft.com/office/drawing/2014/main" val="1762750068"/>
                    </a:ext>
                  </a:extLst>
                </a:gridCol>
              </a:tblGrid>
              <a:tr h="326733">
                <a:tc rowSpan="2">
                  <a:txBody>
                    <a:bodyPr/>
                    <a:lstStyle/>
                    <a:p>
                      <a:r>
                        <a:rPr lang="en-GB" sz="1000">
                          <a:latin typeface="Arial"/>
                          <a:ea typeface="Calibri" panose="020F0502020204030204" pitchFamily="34" charset="0"/>
                          <a:cs typeface="Arial"/>
                        </a:rPr>
                        <a:t>Previous Years Indicators</a:t>
                      </a:r>
                    </a:p>
                  </a:txBody>
                  <a:tcPr>
                    <a:solidFill>
                      <a:srgbClr val="00B050"/>
                    </a:solidFill>
                  </a:tcPr>
                </a:tc>
                <a:tc>
                  <a:txBody>
                    <a:bodyPr/>
                    <a:lstStyle/>
                    <a:p>
                      <a:pPr algn="ctr"/>
                      <a:r>
                        <a:rPr lang="en-GB" sz="1000">
                          <a:latin typeface="Arial"/>
                          <a:ea typeface="Calibri" panose="020F0502020204030204" pitchFamily="34" charset="0"/>
                          <a:cs typeface="Arial"/>
                        </a:rPr>
                        <a:t>19/20</a:t>
                      </a:r>
                    </a:p>
                  </a:txBody>
                  <a:tcPr>
                    <a:solidFill>
                      <a:srgbClr val="00B050"/>
                    </a:solidFill>
                  </a:tcPr>
                </a:tc>
                <a:tc>
                  <a:txBody>
                    <a:bodyPr/>
                    <a:lstStyle/>
                    <a:p>
                      <a:pPr algn="ctr"/>
                      <a:r>
                        <a:rPr lang="en-GB" sz="1000">
                          <a:latin typeface="Arial"/>
                          <a:ea typeface="Calibri" panose="020F0502020204030204" pitchFamily="34" charset="0"/>
                          <a:cs typeface="Arial"/>
                        </a:rPr>
                        <a:t>20/21</a:t>
                      </a:r>
                    </a:p>
                  </a:txBody>
                  <a:tcPr>
                    <a:solidFill>
                      <a:srgbClr val="00B050"/>
                    </a:solidFill>
                  </a:tcPr>
                </a:tc>
                <a:tc>
                  <a:txBody>
                    <a:bodyPr/>
                    <a:lstStyle/>
                    <a:p>
                      <a:pPr algn="ctr"/>
                      <a:r>
                        <a:rPr lang="en-GB" sz="1000">
                          <a:latin typeface="Arial"/>
                          <a:ea typeface="Calibri" panose="020F0502020204030204" pitchFamily="34" charset="0"/>
                          <a:cs typeface="Arial"/>
                        </a:rPr>
                        <a:t>21/22</a:t>
                      </a:r>
                    </a:p>
                  </a:txBody>
                  <a:tcPr>
                    <a:solidFill>
                      <a:srgbClr val="00B050"/>
                    </a:solidFill>
                  </a:tcPr>
                </a:tc>
                <a:tc>
                  <a:txBody>
                    <a:bodyPr/>
                    <a:lstStyle/>
                    <a:p>
                      <a:pPr algn="ctr"/>
                      <a:r>
                        <a:rPr lang="en-GB" sz="1000">
                          <a:latin typeface="Arial"/>
                          <a:ea typeface="Calibri" panose="020F0502020204030204" pitchFamily="34" charset="0"/>
                          <a:cs typeface="Arial"/>
                        </a:rPr>
                        <a:t>22/23</a:t>
                      </a:r>
                    </a:p>
                  </a:txBody>
                  <a:tcPr>
                    <a:solidFill>
                      <a:srgbClr val="00B050"/>
                    </a:solidFill>
                  </a:tcPr>
                </a:tc>
                <a:tc>
                  <a:txBody>
                    <a:bodyPr/>
                    <a:lstStyle/>
                    <a:p>
                      <a:pPr algn="ctr"/>
                      <a:r>
                        <a:rPr lang="en-GB" sz="1000">
                          <a:latin typeface="Arial"/>
                          <a:ea typeface="Calibri" panose="020F0502020204030204" pitchFamily="34" charset="0"/>
                          <a:cs typeface="Arial"/>
                        </a:rPr>
                        <a:t>23/24</a:t>
                      </a:r>
                    </a:p>
                  </a:txBody>
                  <a:tcPr>
                    <a:solidFill>
                      <a:srgbClr val="00B050"/>
                    </a:solidFill>
                  </a:tcPr>
                </a:tc>
                <a:tc>
                  <a:txBody>
                    <a:bodyPr/>
                    <a:lstStyle/>
                    <a:p>
                      <a:pPr algn="ctr"/>
                      <a:r>
                        <a:rPr lang="en-GB" sz="1000">
                          <a:latin typeface="Arial"/>
                          <a:ea typeface="Calibri" panose="020F0502020204030204" pitchFamily="34" charset="0"/>
                          <a:cs typeface="Arial"/>
                        </a:rPr>
                        <a:t>24/25</a:t>
                      </a:r>
                    </a:p>
                  </a:txBody>
                  <a:tcPr>
                    <a:solidFill>
                      <a:srgbClr val="00B050"/>
                    </a:solidFill>
                  </a:tcPr>
                </a:tc>
                <a:extLst>
                  <a:ext uri="{0D108BD9-81ED-4DB2-BD59-A6C34878D82A}">
                    <a16:rowId xmlns:a16="http://schemas.microsoft.com/office/drawing/2014/main" val="3473416269"/>
                  </a:ext>
                </a:extLst>
              </a:tr>
              <a:tr h="326733">
                <a:tc vMerge="1">
                  <a:txBody>
                    <a:bodyPr/>
                    <a:lstStyle/>
                    <a:p>
                      <a:endParaRPr lang="en-GB"/>
                    </a:p>
                  </a:txBody>
                  <a:tcPr/>
                </a:tc>
                <a:tc>
                  <a:txBody>
                    <a:bodyPr/>
                    <a:lstStyle/>
                    <a:p>
                      <a:pPr algn="ctr"/>
                      <a:r>
                        <a:rPr lang="en-GB" sz="1000">
                          <a:latin typeface="Arial"/>
                          <a:ea typeface="Calibri" panose="020F0502020204030204" pitchFamily="34" charset="0"/>
                          <a:cs typeface="Arial"/>
                        </a:rPr>
                        <a:t>0</a:t>
                      </a:r>
                    </a:p>
                  </a:txBody>
                  <a:tcPr/>
                </a:tc>
                <a:tc>
                  <a:txBody>
                    <a:bodyPr/>
                    <a:lstStyle/>
                    <a:p>
                      <a:pPr algn="ctr"/>
                      <a:r>
                        <a:rPr lang="en-GB" sz="1000">
                          <a:latin typeface="Arial"/>
                          <a:ea typeface="Calibri" panose="020F0502020204030204" pitchFamily="34" charset="0"/>
                          <a:cs typeface="Arial"/>
                        </a:rPr>
                        <a:t>0.01</a:t>
                      </a:r>
                    </a:p>
                  </a:txBody>
                  <a:tcPr/>
                </a:tc>
                <a:tc>
                  <a:txBody>
                    <a:bodyPr/>
                    <a:lstStyle/>
                    <a:p>
                      <a:pPr algn="ctr"/>
                      <a:r>
                        <a:rPr lang="en-GB" sz="1000">
                          <a:latin typeface="Arial"/>
                          <a:ea typeface="Calibri" panose="020F0502020204030204" pitchFamily="34" charset="0"/>
                          <a:cs typeface="Arial"/>
                        </a:rPr>
                        <a:t>0</a:t>
                      </a:r>
                    </a:p>
                  </a:txBody>
                  <a:tcPr/>
                </a:tc>
                <a:tc>
                  <a:txBody>
                    <a:bodyPr/>
                    <a:lstStyle/>
                    <a:p>
                      <a:pPr algn="ctr"/>
                      <a:r>
                        <a:rPr lang="en-GB" sz="1000">
                          <a:latin typeface="Arial"/>
                          <a:ea typeface="Calibri" panose="020F0502020204030204" pitchFamily="34" charset="0"/>
                          <a:cs typeface="Arial"/>
                        </a:rPr>
                        <a:t>0</a:t>
                      </a:r>
                    </a:p>
                  </a:txBody>
                  <a:tcPr/>
                </a:tc>
                <a:tc>
                  <a:txBody>
                    <a:bodyPr/>
                    <a:lstStyle/>
                    <a:p>
                      <a:pPr algn="ctr"/>
                      <a:r>
                        <a:rPr lang="en-GB" sz="1000">
                          <a:latin typeface="Arial"/>
                          <a:ea typeface="Calibri" panose="020F0502020204030204" pitchFamily="34" charset="0"/>
                          <a:cs typeface="Arial"/>
                        </a:rPr>
                        <a:t>1.54</a:t>
                      </a:r>
                    </a:p>
                  </a:txBody>
                  <a:tcPr/>
                </a:tc>
                <a:tc>
                  <a:txBody>
                    <a:bodyPr/>
                    <a:lstStyle/>
                    <a:p>
                      <a:pPr algn="ctr"/>
                      <a:r>
                        <a:rPr lang="en-GB" sz="1000">
                          <a:latin typeface="Arial"/>
                          <a:ea typeface="Calibri" panose="020F0502020204030204" pitchFamily="34" charset="0"/>
                          <a:cs typeface="Arial"/>
                        </a:rPr>
                        <a:t>3.24</a:t>
                      </a:r>
                    </a:p>
                  </a:txBody>
                  <a:tcPr/>
                </a:tc>
                <a:extLst>
                  <a:ext uri="{0D108BD9-81ED-4DB2-BD59-A6C34878D82A}">
                    <a16:rowId xmlns:a16="http://schemas.microsoft.com/office/drawing/2014/main" val="2497651985"/>
                  </a:ext>
                </a:extLst>
              </a:tr>
            </a:tbl>
          </a:graphicData>
        </a:graphic>
      </p:graphicFrame>
      <p:sp>
        <p:nvSpPr>
          <p:cNvPr id="3" name="TextBox 2">
            <a:extLst>
              <a:ext uri="{FF2B5EF4-FFF2-40B4-BE49-F238E27FC236}">
                <a16:creationId xmlns:a16="http://schemas.microsoft.com/office/drawing/2014/main" id="{EC081F85-68D2-F2BA-7048-E7E20F258262}"/>
              </a:ext>
            </a:extLst>
          </p:cNvPr>
          <p:cNvSpPr txBox="1"/>
          <p:nvPr/>
        </p:nvSpPr>
        <p:spPr>
          <a:xfrm>
            <a:off x="1121790" y="5327559"/>
            <a:ext cx="5627802" cy="492443"/>
          </a:xfrm>
          <a:prstGeom prst="rect">
            <a:avLst/>
          </a:prstGeom>
          <a:noFill/>
        </p:spPr>
        <p:txBody>
          <a:bodyPr wrap="square" rtlCol="0">
            <a:spAutoFit/>
          </a:bodyPr>
          <a:lstStyle/>
          <a:p>
            <a:pPr algn="just"/>
            <a:r>
              <a:rPr lang="en-GB" sz="1300">
                <a:ea typeface="Calibri"/>
                <a:cs typeface="Arial"/>
              </a:rPr>
              <a:t>The Trust will ensure that all steps and reasonable adjustments are put in place for disabled individuals before any formal process starts. </a:t>
            </a:r>
          </a:p>
        </p:txBody>
      </p:sp>
    </p:spTree>
    <p:extLst>
      <p:ext uri="{BB962C8B-B14F-4D97-AF65-F5344CB8AC3E}">
        <p14:creationId xmlns:p14="http://schemas.microsoft.com/office/powerpoint/2010/main" val="1766937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BFAE4-E64D-0455-0163-CBA041C93212}"/>
            </a:ext>
          </a:extLst>
        </p:cNvPr>
        <p:cNvGrpSpPr/>
        <p:nvPr/>
      </p:nvGrpSpPr>
      <p:grpSpPr>
        <a:xfrm>
          <a:off x="0" y="0"/>
          <a:ext cx="0" cy="0"/>
          <a:chOff x="0" y="0"/>
          <a:chExt cx="0" cy="0"/>
        </a:xfrm>
      </p:grpSpPr>
      <p:sp>
        <p:nvSpPr>
          <p:cNvPr id="3076" name="Text Box 4">
            <a:extLst>
              <a:ext uri="{FF2B5EF4-FFF2-40B4-BE49-F238E27FC236}">
                <a16:creationId xmlns:a16="http://schemas.microsoft.com/office/drawing/2014/main" id="{6238167D-907C-619B-7C09-74D6DA428FA7}"/>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27" name="TextBox 26">
            <a:extLst>
              <a:ext uri="{FF2B5EF4-FFF2-40B4-BE49-F238E27FC236}">
                <a16:creationId xmlns:a16="http://schemas.microsoft.com/office/drawing/2014/main" id="{2F52D6BB-BC22-B119-6864-7C4F766A1D99}"/>
              </a:ext>
            </a:extLst>
          </p:cNvPr>
          <p:cNvSpPr txBox="1"/>
          <p:nvPr/>
        </p:nvSpPr>
        <p:spPr>
          <a:xfrm>
            <a:off x="384921" y="1128613"/>
            <a:ext cx="9560357" cy="1204564"/>
          </a:xfrm>
          <a:prstGeom prst="rect">
            <a:avLst/>
          </a:prstGeom>
        </p:spPr>
        <p:txBody>
          <a:bodyPr vert="horz" lIns="0" tIns="0" rIns="91440" bIns="46800" rtlCol="0" anchor="b" anchorCtr="0">
            <a:noAutofit/>
          </a:bodyPr>
          <a:lstStyle/>
          <a:p>
            <a:pPr defTabSz="685800">
              <a:lnSpc>
                <a:spcPct val="90000"/>
              </a:lnSpc>
              <a:spcBef>
                <a:spcPct val="0"/>
              </a:spcBef>
              <a:spcAft>
                <a:spcPts val="600"/>
              </a:spcAft>
            </a:pPr>
            <a:endParaRPr lang="en-US" b="1" kern="1200">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kern="1200">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kern="1200">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kern="1200">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kern="1200">
              <a:solidFill>
                <a:srgbClr val="92D050"/>
              </a:solidFill>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endParaRPr lang="en-US" b="1">
              <a:solidFill>
                <a:srgbClr val="92D050"/>
              </a:solidFill>
              <a:latin typeface="Calibri" panose="020F0502020204030204" pitchFamily="34" charset="0"/>
              <a:ea typeface="+mj-ea"/>
              <a:cs typeface="Calibri" panose="020F0502020204030204" pitchFamily="34" charset="0"/>
            </a:endParaRPr>
          </a:p>
        </p:txBody>
      </p:sp>
      <p:sp>
        <p:nvSpPr>
          <p:cNvPr id="3" name="TextBox 2">
            <a:extLst>
              <a:ext uri="{FF2B5EF4-FFF2-40B4-BE49-F238E27FC236}">
                <a16:creationId xmlns:a16="http://schemas.microsoft.com/office/drawing/2014/main" id="{66060094-8B9C-A87E-C1AD-3754B5CF6A0C}"/>
              </a:ext>
            </a:extLst>
          </p:cNvPr>
          <p:cNvSpPr txBox="1"/>
          <p:nvPr/>
        </p:nvSpPr>
        <p:spPr>
          <a:xfrm>
            <a:off x="7946796" y="1585052"/>
            <a:ext cx="4142777" cy="3493264"/>
          </a:xfrm>
          <a:prstGeom prst="rect">
            <a:avLst/>
          </a:prstGeom>
          <a:noFill/>
          <a:ln>
            <a:solidFill>
              <a:schemeClr val="bg1"/>
            </a:solidFill>
          </a:ln>
        </p:spPr>
        <p:txBody>
          <a:bodyPr wrap="square" lIns="91440" tIns="45720" rIns="91440" bIns="45720" anchor="t">
            <a:spAutoFit/>
          </a:bodyPr>
          <a:lstStyle/>
          <a:p>
            <a:r>
              <a:rPr lang="en-GB" sz="1300" b="1" i="0" u="none" strike="noStrike" baseline="0">
                <a:latin typeface="Arial"/>
                <a:ea typeface="Calibri"/>
                <a:cs typeface="Arial"/>
              </a:rPr>
              <a:t>The percentage of staff who experienced harassment, bullying or abuse from patients,</a:t>
            </a:r>
            <a:r>
              <a:rPr lang="en-GB" sz="1300" b="1">
                <a:latin typeface="Arial"/>
                <a:ea typeface="Calibri"/>
                <a:cs typeface="Arial"/>
              </a:rPr>
              <a:t> </a:t>
            </a:r>
            <a:r>
              <a:rPr lang="en-GB" sz="1300" b="1" i="0" u="none" strike="noStrike" baseline="0">
                <a:latin typeface="Arial"/>
                <a:ea typeface="Calibri"/>
                <a:cs typeface="Arial"/>
              </a:rPr>
              <a:t>relatives or the public in the last 12 months:</a:t>
            </a:r>
          </a:p>
          <a:p>
            <a:pPr marL="171450" indent="-171450">
              <a:buFontTx/>
              <a:buChar char="-"/>
            </a:pPr>
            <a:r>
              <a:rPr lang="en-GB" sz="1300" b="1" i="0" u="none" strike="noStrike" baseline="0">
                <a:latin typeface="Arial"/>
                <a:ea typeface="Calibri"/>
                <a:cs typeface="Arial"/>
              </a:rPr>
              <a:t>Disabled staff experiences </a:t>
            </a:r>
            <a:r>
              <a:rPr lang="en-GB" sz="1300" b="0" i="0" u="none" strike="noStrike" baseline="0">
                <a:latin typeface="Arial"/>
                <a:ea typeface="Calibri"/>
                <a:cs typeface="Arial"/>
              </a:rPr>
              <a:t>of </a:t>
            </a:r>
            <a:r>
              <a:rPr lang="en-GB" sz="1300">
                <a:latin typeface="Arial"/>
                <a:ea typeface="Calibri"/>
                <a:cs typeface="Arial"/>
              </a:rPr>
              <a:t>harassment, bullying or abuse has dropped by (</a:t>
            </a:r>
            <a:r>
              <a:rPr lang="en-GB" sz="1300" b="1">
                <a:latin typeface="Arial"/>
                <a:ea typeface="Calibri"/>
                <a:cs typeface="Arial"/>
              </a:rPr>
              <a:t>0.1</a:t>
            </a:r>
            <a:r>
              <a:rPr lang="en-GB" sz="1300" b="1" i="0" u="none" strike="noStrike" baseline="0">
                <a:latin typeface="Arial"/>
                <a:ea typeface="Calibri"/>
                <a:cs typeface="Arial"/>
              </a:rPr>
              <a:t>% rounded up) </a:t>
            </a:r>
          </a:p>
          <a:p>
            <a:pPr marL="171450" indent="-171450">
              <a:buFontTx/>
              <a:buChar char="-"/>
            </a:pPr>
            <a:r>
              <a:rPr lang="en-GB" sz="1300">
                <a:latin typeface="Arial"/>
                <a:ea typeface="Calibri"/>
                <a:cs typeface="Arial"/>
              </a:rPr>
              <a:t>For</a:t>
            </a:r>
            <a:r>
              <a:rPr lang="en-GB" sz="1300" b="1">
                <a:latin typeface="Arial"/>
                <a:ea typeface="Calibri"/>
                <a:cs typeface="Arial"/>
              </a:rPr>
              <a:t> N</a:t>
            </a:r>
            <a:r>
              <a:rPr lang="en-GB" sz="1300" b="1" i="0" u="none" strike="noStrike" baseline="0">
                <a:latin typeface="Arial"/>
                <a:ea typeface="Calibri"/>
                <a:cs typeface="Arial"/>
              </a:rPr>
              <a:t>on-disabled </a:t>
            </a:r>
            <a:r>
              <a:rPr lang="en-GB" sz="1300" b="1">
                <a:latin typeface="Arial"/>
                <a:ea typeface="Calibri"/>
                <a:cs typeface="Arial"/>
              </a:rPr>
              <a:t>staff experiences  this figure has dropped by 2.2%</a:t>
            </a:r>
          </a:p>
          <a:p>
            <a:pPr marL="171450" indent="-171450">
              <a:buFontTx/>
              <a:buChar char="-"/>
            </a:pPr>
            <a:r>
              <a:rPr lang="en-GB" sz="1300">
                <a:latin typeface="Arial"/>
                <a:ea typeface="Calibri"/>
                <a:cs typeface="Arial"/>
              </a:rPr>
              <a:t>In comparing the </a:t>
            </a:r>
            <a:r>
              <a:rPr lang="en-GB" sz="1300" b="1">
                <a:latin typeface="Arial"/>
                <a:ea typeface="Calibri"/>
                <a:cs typeface="Arial"/>
              </a:rPr>
              <a:t>2025 data </a:t>
            </a:r>
            <a:r>
              <a:rPr lang="en-GB" sz="1300">
                <a:latin typeface="Arial"/>
                <a:ea typeface="Calibri"/>
                <a:cs typeface="Arial"/>
              </a:rPr>
              <a:t>there is a 7.6% difference of staff experiencing </a:t>
            </a:r>
            <a:r>
              <a:rPr lang="en-GB" sz="1300" b="1">
                <a:latin typeface="Arial"/>
                <a:ea typeface="Calibri"/>
                <a:cs typeface="Arial"/>
              </a:rPr>
              <a:t>harassment, bullying or abuse </a:t>
            </a:r>
            <a:r>
              <a:rPr lang="en-GB" sz="1300">
                <a:latin typeface="Arial"/>
                <a:ea typeface="Calibri"/>
                <a:cs typeface="Arial"/>
              </a:rPr>
              <a:t>in respect of Disabled v Non-disabled staff</a:t>
            </a:r>
          </a:p>
          <a:p>
            <a:endParaRPr lang="en-GB" sz="1300" b="1">
              <a:latin typeface="Arial"/>
              <a:ea typeface="Calibri"/>
              <a:cs typeface="Arial"/>
            </a:endParaRPr>
          </a:p>
          <a:p>
            <a:r>
              <a:rPr lang="en-GB" sz="1300">
                <a:latin typeface="+mj-lt"/>
                <a:ea typeface="Calibri"/>
                <a:cs typeface="Arial"/>
              </a:rPr>
              <a:t>While </a:t>
            </a:r>
            <a:r>
              <a:rPr lang="en-GB" sz="1300">
                <a:latin typeface="+mj-lt"/>
              </a:rPr>
              <a:t>the overall position improved, the inequality has widened because improvement was concentrated among non-disabled staff.</a:t>
            </a:r>
            <a:endParaRPr lang="en-GB" sz="1300">
              <a:latin typeface="+mj-lt"/>
              <a:ea typeface="Calibri"/>
              <a:cs typeface="Arial"/>
            </a:endParaRPr>
          </a:p>
          <a:p>
            <a:endParaRPr lang="en-GB" sz="1300">
              <a:latin typeface="Arial"/>
              <a:ea typeface="Calibri"/>
              <a:cs typeface="Arial"/>
            </a:endParaRPr>
          </a:p>
        </p:txBody>
      </p:sp>
      <p:sp>
        <p:nvSpPr>
          <p:cNvPr id="24" name="Rectangle 23">
            <a:extLst>
              <a:ext uri="{FF2B5EF4-FFF2-40B4-BE49-F238E27FC236}">
                <a16:creationId xmlns:a16="http://schemas.microsoft.com/office/drawing/2014/main" id="{A2B9452E-3E47-408A-925A-312DBE47E499}"/>
              </a:ext>
            </a:extLst>
          </p:cNvPr>
          <p:cNvSpPr/>
          <p:nvPr/>
        </p:nvSpPr>
        <p:spPr>
          <a:xfrm>
            <a:off x="232254" y="301394"/>
            <a:ext cx="9203977" cy="916402"/>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defTabSz="685800">
              <a:lnSpc>
                <a:spcPct val="90000"/>
              </a:lnSpc>
              <a:spcBef>
                <a:spcPct val="0"/>
              </a:spcBef>
              <a:spcAft>
                <a:spcPts val="600"/>
              </a:spcAft>
            </a:pPr>
            <a:r>
              <a:rPr lang="en-US" sz="1600" b="1">
                <a:solidFill>
                  <a:schemeClr val="bg1"/>
                </a:solidFill>
                <a:latin typeface="Arial"/>
                <a:ea typeface="+mj-ea"/>
                <a:cs typeface="Arial"/>
              </a:rPr>
              <a:t>Indicator 4a WDES Staff Survey Data 2025</a:t>
            </a:r>
          </a:p>
          <a:p>
            <a:pPr defTabSz="685800">
              <a:lnSpc>
                <a:spcPct val="90000"/>
              </a:lnSpc>
              <a:spcBef>
                <a:spcPct val="0"/>
              </a:spcBef>
              <a:spcAft>
                <a:spcPts val="600"/>
              </a:spcAft>
            </a:pPr>
            <a:r>
              <a:rPr lang="en-GB" sz="1600">
                <a:solidFill>
                  <a:schemeClr val="bg1"/>
                </a:solidFill>
                <a:latin typeface="Arial"/>
                <a:cs typeface="Arial"/>
              </a:rPr>
              <a:t>In the last 12 months, percentage of staff experiencing harassment, bullying or abuse from patients / service users, their relatives or other members of the public</a:t>
            </a:r>
          </a:p>
        </p:txBody>
      </p:sp>
      <p:grpSp>
        <p:nvGrpSpPr>
          <p:cNvPr id="2" name="Group 1">
            <a:extLst>
              <a:ext uri="{FF2B5EF4-FFF2-40B4-BE49-F238E27FC236}">
                <a16:creationId xmlns:a16="http://schemas.microsoft.com/office/drawing/2014/main" id="{A1970650-DB8B-017A-4A1B-ED920808FDEE}"/>
              </a:ext>
            </a:extLst>
          </p:cNvPr>
          <p:cNvGrpSpPr/>
          <p:nvPr/>
        </p:nvGrpSpPr>
        <p:grpSpPr>
          <a:xfrm>
            <a:off x="166526" y="6139976"/>
            <a:ext cx="11925157" cy="718025"/>
            <a:chOff x="166526" y="5814475"/>
            <a:chExt cx="11925157" cy="1045365"/>
          </a:xfrm>
        </p:grpSpPr>
        <p:sp>
          <p:nvSpPr>
            <p:cNvPr id="4" name="Rectangle 3">
              <a:hlinkClick r:id="rId3" action="ppaction://hlinksldjump"/>
              <a:extLst>
                <a:ext uri="{FF2B5EF4-FFF2-40B4-BE49-F238E27FC236}">
                  <a16:creationId xmlns:a16="http://schemas.microsoft.com/office/drawing/2014/main" id="{E156800B-4810-8897-895E-2661BC2278BE}"/>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5" name="Rectangle 4">
              <a:hlinkClick r:id="rId4" action="ppaction://hlinksldjump"/>
              <a:extLst>
                <a:ext uri="{FF2B5EF4-FFF2-40B4-BE49-F238E27FC236}">
                  <a16:creationId xmlns:a16="http://schemas.microsoft.com/office/drawing/2014/main" id="{78A4BF50-F658-B3A3-0BD1-E3369B64DF71}"/>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6" name="Rectangle 5">
              <a:hlinkClick r:id="rId5" action="ppaction://hlinksldjump"/>
              <a:extLst>
                <a:ext uri="{FF2B5EF4-FFF2-40B4-BE49-F238E27FC236}">
                  <a16:creationId xmlns:a16="http://schemas.microsoft.com/office/drawing/2014/main" id="{9E9D1B94-BC3D-AE01-3954-CB33604B00EC}"/>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8" name="Rectangle 7">
              <a:hlinkClick r:id="rId6" action="ppaction://hlinksldjump"/>
              <a:extLst>
                <a:ext uri="{FF2B5EF4-FFF2-40B4-BE49-F238E27FC236}">
                  <a16:creationId xmlns:a16="http://schemas.microsoft.com/office/drawing/2014/main" id="{4DD17323-0D09-FFC6-D20E-D30E678111A5}"/>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25" name="Rectangle 24">
              <a:hlinkClick r:id="rId7" action="ppaction://hlinksldjump"/>
              <a:extLst>
                <a:ext uri="{FF2B5EF4-FFF2-40B4-BE49-F238E27FC236}">
                  <a16:creationId xmlns:a16="http://schemas.microsoft.com/office/drawing/2014/main" id="{3A7F7407-86D6-F802-BB88-1BC20A5EA97E}"/>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6" name="Rectangle 25">
              <a:hlinkClick r:id="rId8" action="ppaction://hlinksldjump"/>
              <a:extLst>
                <a:ext uri="{FF2B5EF4-FFF2-40B4-BE49-F238E27FC236}">
                  <a16:creationId xmlns:a16="http://schemas.microsoft.com/office/drawing/2014/main" id="{D741ADCB-1E1B-6860-4F1D-E1193F43BC50}"/>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8" name="Rectangle 27">
              <a:hlinkClick r:id="rId9" action="ppaction://hlinksldjump"/>
              <a:extLst>
                <a:ext uri="{FF2B5EF4-FFF2-40B4-BE49-F238E27FC236}">
                  <a16:creationId xmlns:a16="http://schemas.microsoft.com/office/drawing/2014/main" id="{B3780DC3-3595-7BDF-8E13-C9DA4A3BB6FB}"/>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9" name="Rectangle 28">
              <a:hlinkClick r:id="rId10" action="ppaction://hlinksldjump"/>
              <a:extLst>
                <a:ext uri="{FF2B5EF4-FFF2-40B4-BE49-F238E27FC236}">
                  <a16:creationId xmlns:a16="http://schemas.microsoft.com/office/drawing/2014/main" id="{25D8F2BD-4A25-A63C-F997-6275B6A11562}"/>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30" name="Rectangle 29">
              <a:hlinkClick r:id="rId11" action="ppaction://hlinksldjump"/>
              <a:extLst>
                <a:ext uri="{FF2B5EF4-FFF2-40B4-BE49-F238E27FC236}">
                  <a16:creationId xmlns:a16="http://schemas.microsoft.com/office/drawing/2014/main" id="{16E36F7D-9088-A4E3-C853-57AC34F17607}"/>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31" name="Rectangle 30">
              <a:hlinkClick r:id="rId12" action="ppaction://hlinksldjump"/>
              <a:extLst>
                <a:ext uri="{FF2B5EF4-FFF2-40B4-BE49-F238E27FC236}">
                  <a16:creationId xmlns:a16="http://schemas.microsoft.com/office/drawing/2014/main" id="{96EBC639-744D-6C09-87EC-86A0E176C234}"/>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2" name="Rectangle 31">
              <a:hlinkClick r:id="rId13" action="ppaction://hlinksldjump"/>
              <a:extLst>
                <a:ext uri="{FF2B5EF4-FFF2-40B4-BE49-F238E27FC236}">
                  <a16:creationId xmlns:a16="http://schemas.microsoft.com/office/drawing/2014/main" id="{DBBC9281-40D3-BE08-BFE8-8AE9C58D95B0}"/>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3" name="Rectangle 32">
              <a:hlinkClick r:id="rId14" action="ppaction://hlinksldjump"/>
              <a:extLst>
                <a:ext uri="{FF2B5EF4-FFF2-40B4-BE49-F238E27FC236}">
                  <a16:creationId xmlns:a16="http://schemas.microsoft.com/office/drawing/2014/main" id="{DBFA53DF-8037-6584-B29C-C536EC0D7F90}"/>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4" name="Rectangle 33">
              <a:hlinkClick r:id="rId15" action="ppaction://hlinksldjump"/>
              <a:extLst>
                <a:ext uri="{FF2B5EF4-FFF2-40B4-BE49-F238E27FC236}">
                  <a16:creationId xmlns:a16="http://schemas.microsoft.com/office/drawing/2014/main" id="{F1039CCA-92E0-B791-FED6-D59E54E5372F}"/>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5" name="Rectangle 34">
              <a:hlinkClick r:id="rId16" action="ppaction://hlinksldjump"/>
              <a:extLst>
                <a:ext uri="{FF2B5EF4-FFF2-40B4-BE49-F238E27FC236}">
                  <a16:creationId xmlns:a16="http://schemas.microsoft.com/office/drawing/2014/main" id="{70523C59-8B68-51C9-3549-5148F60BCC17}"/>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graphicFrame>
        <p:nvGraphicFramePr>
          <p:cNvPr id="9" name="Table 8">
            <a:extLst>
              <a:ext uri="{FF2B5EF4-FFF2-40B4-BE49-F238E27FC236}">
                <a16:creationId xmlns:a16="http://schemas.microsoft.com/office/drawing/2014/main" id="{D299DEE1-D307-6534-571A-FC4E2DCEBF08}"/>
              </a:ext>
            </a:extLst>
          </p:cNvPr>
          <p:cNvGraphicFramePr>
            <a:graphicFrameLocks noGrp="1"/>
          </p:cNvGraphicFramePr>
          <p:nvPr>
            <p:extLst>
              <p:ext uri="{D42A27DB-BD31-4B8C-83A1-F6EECF244321}">
                <p14:modId xmlns:p14="http://schemas.microsoft.com/office/powerpoint/2010/main" val="800298663"/>
              </p:ext>
            </p:extLst>
          </p:nvPr>
        </p:nvGraphicFramePr>
        <p:xfrm>
          <a:off x="236705" y="1320178"/>
          <a:ext cx="7634677" cy="1382782"/>
        </p:xfrm>
        <a:graphic>
          <a:graphicData uri="http://schemas.openxmlformats.org/drawingml/2006/table">
            <a:tbl>
              <a:tblPr firstRow="1" bandRow="1">
                <a:tableStyleId>{5C22544A-7EE6-4342-B048-85BDC9FD1C3A}</a:tableStyleId>
              </a:tblPr>
              <a:tblGrid>
                <a:gridCol w="1215323">
                  <a:extLst>
                    <a:ext uri="{9D8B030D-6E8A-4147-A177-3AD203B41FA5}">
                      <a16:colId xmlns:a16="http://schemas.microsoft.com/office/drawing/2014/main" val="1842794288"/>
                    </a:ext>
                  </a:extLst>
                </a:gridCol>
                <a:gridCol w="1075079">
                  <a:extLst>
                    <a:ext uri="{9D8B030D-6E8A-4147-A177-3AD203B41FA5}">
                      <a16:colId xmlns:a16="http://schemas.microsoft.com/office/drawing/2014/main" val="4169293146"/>
                    </a:ext>
                  </a:extLst>
                </a:gridCol>
                <a:gridCol w="763468">
                  <a:extLst>
                    <a:ext uri="{9D8B030D-6E8A-4147-A177-3AD203B41FA5}">
                      <a16:colId xmlns:a16="http://schemas.microsoft.com/office/drawing/2014/main" val="3083244883"/>
                    </a:ext>
                  </a:extLst>
                </a:gridCol>
                <a:gridCol w="763468">
                  <a:extLst>
                    <a:ext uri="{9D8B030D-6E8A-4147-A177-3AD203B41FA5}">
                      <a16:colId xmlns:a16="http://schemas.microsoft.com/office/drawing/2014/main" val="183079415"/>
                    </a:ext>
                  </a:extLst>
                </a:gridCol>
                <a:gridCol w="763468">
                  <a:extLst>
                    <a:ext uri="{9D8B030D-6E8A-4147-A177-3AD203B41FA5}">
                      <a16:colId xmlns:a16="http://schemas.microsoft.com/office/drawing/2014/main" val="48507406"/>
                    </a:ext>
                  </a:extLst>
                </a:gridCol>
                <a:gridCol w="763547">
                  <a:extLst>
                    <a:ext uri="{9D8B030D-6E8A-4147-A177-3AD203B41FA5}">
                      <a16:colId xmlns:a16="http://schemas.microsoft.com/office/drawing/2014/main" val="2790512934"/>
                    </a:ext>
                  </a:extLst>
                </a:gridCol>
                <a:gridCol w="763388">
                  <a:extLst>
                    <a:ext uri="{9D8B030D-6E8A-4147-A177-3AD203B41FA5}">
                      <a16:colId xmlns:a16="http://schemas.microsoft.com/office/drawing/2014/main" val="3879862123"/>
                    </a:ext>
                  </a:extLst>
                </a:gridCol>
                <a:gridCol w="763468">
                  <a:extLst>
                    <a:ext uri="{9D8B030D-6E8A-4147-A177-3AD203B41FA5}">
                      <a16:colId xmlns:a16="http://schemas.microsoft.com/office/drawing/2014/main" val="3860703244"/>
                    </a:ext>
                  </a:extLst>
                </a:gridCol>
                <a:gridCol w="763468">
                  <a:extLst>
                    <a:ext uri="{9D8B030D-6E8A-4147-A177-3AD203B41FA5}">
                      <a16:colId xmlns:a16="http://schemas.microsoft.com/office/drawing/2014/main" val="335358720"/>
                    </a:ext>
                  </a:extLst>
                </a:gridCol>
              </a:tblGrid>
              <a:tr h="276556">
                <a:tc>
                  <a:txBody>
                    <a:bodyPr/>
                    <a:lstStyle/>
                    <a:p>
                      <a:pPr algn="l" fontAlgn="t">
                        <a:buNone/>
                      </a:pPr>
                      <a:endParaRPr lang="en-GB" sz="1800" b="0" i="0" u="none" strike="noStrike">
                        <a:solidFill>
                          <a:srgbClr val="000000"/>
                        </a:solidFill>
                        <a:effectLst/>
                        <a:latin typeface="Arial"/>
                        <a:cs typeface="Arial"/>
                      </a:endParaRPr>
                    </a:p>
                  </a:txBody>
                  <a:tcPr marL="0" marR="0" marT="0" marB="0">
                    <a:solidFill>
                      <a:srgbClr val="92D050"/>
                    </a:solidFill>
                  </a:tcPr>
                </a:tc>
                <a:tc>
                  <a:txBody>
                    <a:bodyPr/>
                    <a:lstStyle/>
                    <a:p>
                      <a:pPr algn="l" fontAlgn="t">
                        <a:buNone/>
                      </a:pPr>
                      <a:endParaRPr lang="en-GB" sz="1800" b="0" i="0" u="none" strike="noStrike">
                        <a:solidFill>
                          <a:srgbClr val="000000"/>
                        </a:solidFill>
                        <a:effectLst/>
                        <a:latin typeface="Arial"/>
                        <a:cs typeface="Arial"/>
                      </a:endParaRPr>
                    </a:p>
                  </a:txBody>
                  <a:tcPr marL="0" marR="0" marT="0" marB="0">
                    <a:solidFill>
                      <a:srgbClr val="92D050"/>
                    </a:solidFill>
                  </a:tcPr>
                </a:tc>
                <a:tc>
                  <a:txBody>
                    <a:bodyPr/>
                    <a:lstStyle/>
                    <a:p>
                      <a:pPr algn="ctr" rtl="0" fontAlgn="ctr">
                        <a:buNone/>
                      </a:pPr>
                      <a:r>
                        <a:rPr lang="en-GB" sz="1100" b="1" i="0" u="none" strike="noStrike">
                          <a:solidFill>
                            <a:srgbClr val="FFFFFF"/>
                          </a:solidFill>
                          <a:effectLst/>
                          <a:latin typeface="Arial"/>
                          <a:cs typeface="Arial"/>
                        </a:rPr>
                        <a:t>2019</a:t>
                      </a:r>
                    </a:p>
                  </a:txBody>
                  <a:tcPr marL="0" marR="0" marT="0" marB="0" anchor="ctr">
                    <a:solidFill>
                      <a:srgbClr val="92D050"/>
                    </a:solidFill>
                  </a:tcPr>
                </a:tc>
                <a:tc>
                  <a:txBody>
                    <a:bodyPr/>
                    <a:lstStyle/>
                    <a:p>
                      <a:pPr algn="ctr" rtl="0" fontAlgn="ctr">
                        <a:buNone/>
                      </a:pPr>
                      <a:r>
                        <a:rPr lang="en-GB" sz="1100" b="1" i="0" u="none" strike="noStrike">
                          <a:solidFill>
                            <a:srgbClr val="FFFFFF"/>
                          </a:solidFill>
                          <a:effectLst/>
                          <a:latin typeface="Arial"/>
                          <a:cs typeface="Arial"/>
                        </a:rPr>
                        <a:t>2020</a:t>
                      </a:r>
                    </a:p>
                  </a:txBody>
                  <a:tcPr marL="0" marR="0" marT="0" marB="0" anchor="ctr">
                    <a:solidFill>
                      <a:srgbClr val="92D050"/>
                    </a:solidFill>
                  </a:tcPr>
                </a:tc>
                <a:tc>
                  <a:txBody>
                    <a:bodyPr/>
                    <a:lstStyle/>
                    <a:p>
                      <a:pPr algn="ctr" rtl="0" fontAlgn="ctr">
                        <a:buNone/>
                      </a:pPr>
                      <a:r>
                        <a:rPr lang="en-GB" sz="1100" b="1" i="0" u="none" strike="noStrike">
                          <a:solidFill>
                            <a:srgbClr val="FFFFFF"/>
                          </a:solidFill>
                          <a:effectLst/>
                          <a:latin typeface="Arial"/>
                          <a:cs typeface="Arial"/>
                        </a:rPr>
                        <a:t>2021</a:t>
                      </a:r>
                    </a:p>
                  </a:txBody>
                  <a:tcPr marL="0" marR="0" marT="0" marB="0" anchor="ctr">
                    <a:solidFill>
                      <a:srgbClr val="92D050"/>
                    </a:solidFill>
                  </a:tcPr>
                </a:tc>
                <a:tc>
                  <a:txBody>
                    <a:bodyPr/>
                    <a:lstStyle/>
                    <a:p>
                      <a:pPr algn="ctr" rtl="0" fontAlgn="ctr">
                        <a:buNone/>
                      </a:pPr>
                      <a:r>
                        <a:rPr lang="en-GB" sz="1100" b="1" i="0" u="none" strike="noStrike">
                          <a:solidFill>
                            <a:srgbClr val="FFFFFF"/>
                          </a:solidFill>
                          <a:effectLst/>
                          <a:latin typeface="Arial"/>
                          <a:cs typeface="Arial"/>
                        </a:rPr>
                        <a:t>2022</a:t>
                      </a:r>
                    </a:p>
                  </a:txBody>
                  <a:tcPr marL="0" marR="0" marT="0" marB="0" anchor="ctr">
                    <a:solidFill>
                      <a:srgbClr val="92D050"/>
                    </a:solidFill>
                  </a:tcPr>
                </a:tc>
                <a:tc>
                  <a:txBody>
                    <a:bodyPr/>
                    <a:lstStyle/>
                    <a:p>
                      <a:pPr algn="ctr" rtl="0" fontAlgn="ctr">
                        <a:buNone/>
                      </a:pPr>
                      <a:r>
                        <a:rPr lang="en-GB" sz="1100" b="1" i="0" u="none" strike="noStrike">
                          <a:solidFill>
                            <a:srgbClr val="FFFFFF"/>
                          </a:solidFill>
                          <a:effectLst/>
                          <a:latin typeface="Arial"/>
                          <a:cs typeface="Arial"/>
                        </a:rPr>
                        <a:t>2023</a:t>
                      </a:r>
                    </a:p>
                  </a:txBody>
                  <a:tcPr marL="0" marR="0" marT="0" marB="0" anchor="ctr">
                    <a:solidFill>
                      <a:srgbClr val="92D050"/>
                    </a:solidFill>
                  </a:tcPr>
                </a:tc>
                <a:tc>
                  <a:txBody>
                    <a:bodyPr/>
                    <a:lstStyle/>
                    <a:p>
                      <a:pPr algn="ctr" rtl="0" fontAlgn="ctr">
                        <a:buNone/>
                      </a:pPr>
                      <a:r>
                        <a:rPr lang="en-GB" sz="1100" b="1" i="0" u="none" strike="noStrike">
                          <a:solidFill>
                            <a:srgbClr val="FFFFFF"/>
                          </a:solidFill>
                          <a:effectLst/>
                          <a:latin typeface="Arial"/>
                          <a:cs typeface="Arial"/>
                        </a:rPr>
                        <a:t>2024</a:t>
                      </a:r>
                    </a:p>
                  </a:txBody>
                  <a:tcPr marL="0" marR="0" marT="0" marB="0" anchor="ctr">
                    <a:solidFill>
                      <a:srgbClr val="92D050"/>
                    </a:solidFill>
                  </a:tcPr>
                </a:tc>
                <a:tc>
                  <a:txBody>
                    <a:bodyPr/>
                    <a:lstStyle/>
                    <a:p>
                      <a:pPr algn="ctr" rtl="0" fontAlgn="ctr">
                        <a:buNone/>
                      </a:pPr>
                      <a:r>
                        <a:rPr lang="en-GB" sz="1100" b="1" i="0" u="none" strike="noStrike">
                          <a:solidFill>
                            <a:srgbClr val="FFFFFF"/>
                          </a:solidFill>
                          <a:effectLst/>
                          <a:latin typeface="Arial"/>
                          <a:cs typeface="Arial"/>
                        </a:rPr>
                        <a:t>2025</a:t>
                      </a:r>
                    </a:p>
                  </a:txBody>
                  <a:tcPr marL="0" marR="0" marT="0" marB="0" anchor="ctr">
                    <a:solidFill>
                      <a:srgbClr val="92D050"/>
                    </a:solidFill>
                  </a:tcPr>
                </a:tc>
                <a:extLst>
                  <a:ext uri="{0D108BD9-81ED-4DB2-BD59-A6C34878D82A}">
                    <a16:rowId xmlns:a16="http://schemas.microsoft.com/office/drawing/2014/main" val="2780398069"/>
                  </a:ext>
                </a:extLst>
              </a:tr>
              <a:tr h="553113">
                <a:tc rowSpan="2">
                  <a:txBody>
                    <a:bodyPr/>
                    <a:lstStyle/>
                    <a:p>
                      <a:pPr algn="l" rtl="0" fontAlgn="ctr">
                        <a:buNone/>
                      </a:pPr>
                      <a:r>
                        <a:rPr lang="en-GB" sz="1100" b="1" i="0" u="none" strike="noStrike">
                          <a:solidFill>
                            <a:srgbClr val="363336"/>
                          </a:solidFill>
                          <a:effectLst/>
                          <a:latin typeface="Arial"/>
                          <a:cs typeface="Arial"/>
                        </a:rPr>
                        <a:t>a)  Patients/service users, their relatives or other members of the public</a:t>
                      </a:r>
                    </a:p>
                  </a:txBody>
                  <a:tcPr marL="0" marR="0" marT="0" marB="0" anchor="ctr">
                    <a:solidFill>
                      <a:srgbClr val="92D050"/>
                    </a:solidFill>
                  </a:tcPr>
                </a:tc>
                <a:tc>
                  <a:txBody>
                    <a:bodyPr/>
                    <a:lstStyle/>
                    <a:p>
                      <a:pPr algn="l" rtl="0" fontAlgn="ctr">
                        <a:buNone/>
                      </a:pPr>
                      <a:r>
                        <a:rPr lang="en-GB" sz="1100" b="1" i="0" u="none" strike="noStrike">
                          <a:solidFill>
                            <a:srgbClr val="363336"/>
                          </a:solidFill>
                          <a:effectLst/>
                          <a:latin typeface="Arial"/>
                          <a:cs typeface="Arial"/>
                        </a:rPr>
                        <a:t>Disabled with LTC</a:t>
                      </a:r>
                    </a:p>
                    <a:p>
                      <a:pPr algn="l" rtl="0" fontAlgn="ctr">
                        <a:buNone/>
                      </a:pPr>
                      <a:endParaRPr lang="en-GB" sz="1100" b="1" i="0" u="none" strike="noStrike">
                        <a:solidFill>
                          <a:srgbClr val="363336"/>
                        </a:solidFill>
                        <a:effectLst/>
                        <a:latin typeface="Arial"/>
                        <a:cs typeface="Arial"/>
                      </a:endParaRPr>
                    </a:p>
                  </a:txBody>
                  <a:tcPr marL="0" marR="0" marT="0" marB="0" anchor="ctr">
                    <a:solidFill>
                      <a:srgbClr val="92D050"/>
                    </a:solidFill>
                  </a:tcPr>
                </a:tc>
                <a:tc>
                  <a:txBody>
                    <a:bodyPr/>
                    <a:lstStyle/>
                    <a:p>
                      <a:pPr algn="ctr" rtl="0" fontAlgn="ctr">
                        <a:buNone/>
                      </a:pPr>
                      <a:r>
                        <a:rPr lang="en-GB" sz="1100" b="1" i="0" u="none" strike="noStrike">
                          <a:solidFill>
                            <a:srgbClr val="000000"/>
                          </a:solidFill>
                          <a:effectLst/>
                          <a:latin typeface="Arial"/>
                          <a:cs typeface="Arial"/>
                        </a:rPr>
                        <a:t>23%</a:t>
                      </a:r>
                    </a:p>
                  </a:txBody>
                  <a:tcPr marL="0" marR="0" marT="0" marB="0" anchor="ctr">
                    <a:solidFill>
                      <a:srgbClr val="92D050"/>
                    </a:solidFill>
                  </a:tcPr>
                </a:tc>
                <a:tc>
                  <a:txBody>
                    <a:bodyPr/>
                    <a:lstStyle/>
                    <a:p>
                      <a:pPr algn="ctr" rtl="0" fontAlgn="ctr">
                        <a:buNone/>
                      </a:pPr>
                      <a:r>
                        <a:rPr lang="en-GB" sz="1100" b="1" i="0" u="none" strike="noStrike">
                          <a:solidFill>
                            <a:srgbClr val="000000"/>
                          </a:solidFill>
                          <a:effectLst/>
                          <a:latin typeface="Arial"/>
                          <a:cs typeface="Arial"/>
                        </a:rPr>
                        <a:t>26%</a:t>
                      </a:r>
                    </a:p>
                  </a:txBody>
                  <a:tcPr marL="0" marR="0" marT="0" marB="0" anchor="ctr">
                    <a:solidFill>
                      <a:srgbClr val="92D050"/>
                    </a:solidFill>
                  </a:tcPr>
                </a:tc>
                <a:tc>
                  <a:txBody>
                    <a:bodyPr/>
                    <a:lstStyle/>
                    <a:p>
                      <a:pPr algn="ctr" rtl="0" fontAlgn="ctr">
                        <a:buNone/>
                      </a:pPr>
                      <a:r>
                        <a:rPr lang="en-GB" sz="1100" b="1" i="0" u="none" strike="noStrike">
                          <a:solidFill>
                            <a:srgbClr val="000000"/>
                          </a:solidFill>
                          <a:effectLst/>
                          <a:latin typeface="Arial"/>
                          <a:cs typeface="Arial"/>
                        </a:rPr>
                        <a:t>31%</a:t>
                      </a:r>
                    </a:p>
                  </a:txBody>
                  <a:tcPr marL="0" marR="0" marT="0" marB="0" anchor="ctr">
                    <a:solidFill>
                      <a:srgbClr val="92D050"/>
                    </a:solidFill>
                  </a:tcPr>
                </a:tc>
                <a:tc>
                  <a:txBody>
                    <a:bodyPr/>
                    <a:lstStyle/>
                    <a:p>
                      <a:pPr algn="ctr" rtl="0" fontAlgn="ctr">
                        <a:buNone/>
                      </a:pPr>
                      <a:r>
                        <a:rPr lang="en-GB" sz="1100" b="1" i="0" u="none" strike="noStrike">
                          <a:solidFill>
                            <a:srgbClr val="000000"/>
                          </a:solidFill>
                          <a:effectLst/>
                          <a:latin typeface="Arial"/>
                          <a:cs typeface="Arial"/>
                        </a:rPr>
                        <a:t>25.50%</a:t>
                      </a:r>
                    </a:p>
                  </a:txBody>
                  <a:tcPr marL="0" marR="0" marT="0" marB="0" anchor="ctr">
                    <a:solidFill>
                      <a:srgbClr val="92D050"/>
                    </a:solidFill>
                  </a:tcPr>
                </a:tc>
                <a:tc>
                  <a:txBody>
                    <a:bodyPr/>
                    <a:lstStyle/>
                    <a:p>
                      <a:pPr algn="ctr" rtl="0" fontAlgn="ctr">
                        <a:buNone/>
                      </a:pPr>
                      <a:r>
                        <a:rPr lang="en-GB" sz="1100" b="1" i="0" u="none" strike="noStrike">
                          <a:solidFill>
                            <a:srgbClr val="000000"/>
                          </a:solidFill>
                          <a:effectLst/>
                          <a:latin typeface="Arial"/>
                          <a:cs typeface="Arial"/>
                        </a:rPr>
                        <a:t>24.80%</a:t>
                      </a:r>
                    </a:p>
                  </a:txBody>
                  <a:tcPr marL="0" marR="0" marT="0" marB="0" anchor="ctr">
                    <a:solidFill>
                      <a:srgbClr val="92D050"/>
                    </a:solidFill>
                  </a:tcPr>
                </a:tc>
                <a:tc>
                  <a:txBody>
                    <a:bodyPr/>
                    <a:lstStyle/>
                    <a:p>
                      <a:pPr algn="ctr" rtl="0" fontAlgn="ctr">
                        <a:buNone/>
                      </a:pPr>
                      <a:r>
                        <a:rPr lang="en-GB" sz="1100" b="1" i="0" u="none" strike="noStrike">
                          <a:solidFill>
                            <a:srgbClr val="000000"/>
                          </a:solidFill>
                          <a:effectLst/>
                          <a:latin typeface="Arial"/>
                          <a:cs typeface="Arial"/>
                        </a:rPr>
                        <a:t>24.95%</a:t>
                      </a:r>
                    </a:p>
                  </a:txBody>
                  <a:tcPr marL="0" marR="0" marT="0" marB="0" anchor="ctr">
                    <a:solidFill>
                      <a:srgbClr val="92D050"/>
                    </a:solidFill>
                  </a:tcPr>
                </a:tc>
                <a:tc>
                  <a:txBody>
                    <a:bodyPr/>
                    <a:lstStyle/>
                    <a:p>
                      <a:pPr algn="ctr" rtl="0" fontAlgn="ctr">
                        <a:buNone/>
                      </a:pPr>
                      <a:r>
                        <a:rPr lang="en-GB" sz="1100" b="1" i="0" u="none" strike="noStrike">
                          <a:solidFill>
                            <a:srgbClr val="000000"/>
                          </a:solidFill>
                          <a:effectLst/>
                          <a:latin typeface="Arial"/>
                          <a:cs typeface="Arial"/>
                        </a:rPr>
                        <a:t>24.90%</a:t>
                      </a:r>
                    </a:p>
                  </a:txBody>
                  <a:tcPr marL="0" marR="0" marT="0" marB="0" anchor="ctr">
                    <a:solidFill>
                      <a:srgbClr val="92D050"/>
                    </a:solidFill>
                  </a:tcPr>
                </a:tc>
                <a:extLst>
                  <a:ext uri="{0D108BD9-81ED-4DB2-BD59-A6C34878D82A}">
                    <a16:rowId xmlns:a16="http://schemas.microsoft.com/office/drawing/2014/main" val="2575285404"/>
                  </a:ext>
                </a:extLst>
              </a:tr>
              <a:tr h="553113">
                <a:tc vMerge="1">
                  <a:txBody>
                    <a:bodyPr/>
                    <a:lstStyle/>
                    <a:p>
                      <a:endParaRPr lang="en-GB"/>
                    </a:p>
                  </a:txBody>
                  <a:tcPr>
                    <a:solidFill>
                      <a:srgbClr val="92D050"/>
                    </a:solidFill>
                  </a:tcPr>
                </a:tc>
                <a:tc>
                  <a:txBody>
                    <a:bodyPr/>
                    <a:lstStyle/>
                    <a:p>
                      <a:pPr algn="l" rtl="0" fontAlgn="ctr">
                        <a:buNone/>
                      </a:pPr>
                      <a:r>
                        <a:rPr lang="en-GB" sz="1100" b="0" i="0" u="none" strike="noStrike">
                          <a:solidFill>
                            <a:srgbClr val="363336"/>
                          </a:solidFill>
                          <a:effectLst/>
                          <a:latin typeface="Arial"/>
                          <a:cs typeface="Arial"/>
                        </a:rPr>
                        <a:t>Non-Disabled without LTC </a:t>
                      </a:r>
                    </a:p>
                    <a:p>
                      <a:pPr algn="l" rtl="0" fontAlgn="ctr">
                        <a:buNone/>
                      </a:pPr>
                      <a:endParaRPr lang="en-GB" sz="1100" b="0" i="0" u="none" strike="noStrike">
                        <a:solidFill>
                          <a:srgbClr val="363336"/>
                        </a:solidFill>
                        <a:effectLst/>
                        <a:latin typeface="Arial"/>
                        <a:cs typeface="Arial"/>
                      </a:endParaRPr>
                    </a:p>
                  </a:txBody>
                  <a:tcPr marL="0" marR="0" marT="0" marB="0" anchor="ctr">
                    <a:solidFill>
                      <a:schemeClr val="bg1">
                        <a:lumMod val="95000"/>
                      </a:schemeClr>
                    </a:solidFill>
                  </a:tcPr>
                </a:tc>
                <a:tc>
                  <a:txBody>
                    <a:bodyPr/>
                    <a:lstStyle/>
                    <a:p>
                      <a:pPr algn="ctr" rtl="0" fontAlgn="ctr">
                        <a:buNone/>
                      </a:pPr>
                      <a:r>
                        <a:rPr lang="en-GB" sz="1100" b="0" i="0" u="none" strike="noStrike">
                          <a:solidFill>
                            <a:srgbClr val="363336"/>
                          </a:solidFill>
                          <a:effectLst/>
                          <a:latin typeface="Arial"/>
                          <a:cs typeface="Arial"/>
                        </a:rPr>
                        <a:t>21%</a:t>
                      </a:r>
                    </a:p>
                  </a:txBody>
                  <a:tcPr marL="0" marR="0" marT="0" marB="0" anchor="ctr">
                    <a:solidFill>
                      <a:schemeClr val="bg1">
                        <a:lumMod val="95000"/>
                      </a:schemeClr>
                    </a:solidFill>
                  </a:tcPr>
                </a:tc>
                <a:tc>
                  <a:txBody>
                    <a:bodyPr/>
                    <a:lstStyle/>
                    <a:p>
                      <a:pPr algn="ctr" rtl="0" fontAlgn="ctr">
                        <a:buNone/>
                      </a:pPr>
                      <a:r>
                        <a:rPr lang="en-GB" sz="1100" b="0" i="0" u="none" strike="noStrike">
                          <a:solidFill>
                            <a:srgbClr val="363336"/>
                          </a:solidFill>
                          <a:effectLst/>
                          <a:latin typeface="Arial"/>
                          <a:cs typeface="Arial"/>
                        </a:rPr>
                        <a:t>21%</a:t>
                      </a:r>
                    </a:p>
                  </a:txBody>
                  <a:tcPr marL="0" marR="0" marT="0" marB="0" anchor="ctr">
                    <a:solidFill>
                      <a:schemeClr val="bg1">
                        <a:lumMod val="95000"/>
                      </a:schemeClr>
                    </a:solidFill>
                  </a:tcPr>
                </a:tc>
                <a:tc>
                  <a:txBody>
                    <a:bodyPr/>
                    <a:lstStyle/>
                    <a:p>
                      <a:pPr algn="ctr" rtl="0" fontAlgn="ctr">
                        <a:buNone/>
                      </a:pPr>
                      <a:r>
                        <a:rPr lang="en-GB" sz="1100" b="0" i="0" u="none" strike="noStrike">
                          <a:solidFill>
                            <a:srgbClr val="363336"/>
                          </a:solidFill>
                          <a:effectLst/>
                          <a:latin typeface="Arial"/>
                          <a:cs typeface="Arial"/>
                        </a:rPr>
                        <a:t>21%</a:t>
                      </a:r>
                    </a:p>
                  </a:txBody>
                  <a:tcPr marL="0" marR="0" marT="0" marB="0" anchor="ctr">
                    <a:solidFill>
                      <a:schemeClr val="bg1">
                        <a:lumMod val="95000"/>
                      </a:schemeClr>
                    </a:solidFill>
                  </a:tcPr>
                </a:tc>
                <a:tc>
                  <a:txBody>
                    <a:bodyPr/>
                    <a:lstStyle/>
                    <a:p>
                      <a:pPr algn="ctr" rtl="0" fontAlgn="ctr">
                        <a:buNone/>
                      </a:pPr>
                      <a:r>
                        <a:rPr lang="en-GB" sz="1100" b="0" i="0" u="none" strike="noStrike">
                          <a:solidFill>
                            <a:srgbClr val="363336"/>
                          </a:solidFill>
                          <a:effectLst/>
                          <a:latin typeface="Arial"/>
                          <a:cs typeface="Arial"/>
                        </a:rPr>
                        <a:t>22.90%</a:t>
                      </a:r>
                    </a:p>
                  </a:txBody>
                  <a:tcPr marL="0" marR="0" marT="0" marB="0" anchor="ctr">
                    <a:solidFill>
                      <a:schemeClr val="bg1">
                        <a:lumMod val="95000"/>
                      </a:schemeClr>
                    </a:solidFill>
                  </a:tcPr>
                </a:tc>
                <a:tc>
                  <a:txBody>
                    <a:bodyPr/>
                    <a:lstStyle/>
                    <a:p>
                      <a:pPr algn="ctr" rtl="0" fontAlgn="ctr">
                        <a:buNone/>
                      </a:pPr>
                      <a:r>
                        <a:rPr lang="en-GB" sz="1100" b="0" i="0" u="none" strike="noStrike">
                          <a:solidFill>
                            <a:srgbClr val="363336"/>
                          </a:solidFill>
                          <a:effectLst/>
                          <a:latin typeface="Arial"/>
                          <a:cs typeface="Arial"/>
                        </a:rPr>
                        <a:t>18.10%</a:t>
                      </a:r>
                    </a:p>
                  </a:txBody>
                  <a:tcPr marL="0" marR="0" marT="0" marB="0" anchor="ctr">
                    <a:solidFill>
                      <a:schemeClr val="bg1">
                        <a:lumMod val="95000"/>
                      </a:schemeClr>
                    </a:solidFill>
                  </a:tcPr>
                </a:tc>
                <a:tc>
                  <a:txBody>
                    <a:bodyPr/>
                    <a:lstStyle/>
                    <a:p>
                      <a:pPr algn="ctr" rtl="0" fontAlgn="ctr">
                        <a:buNone/>
                      </a:pPr>
                      <a:r>
                        <a:rPr lang="en-GB" sz="1100" b="0" i="0" u="none" strike="noStrike">
                          <a:solidFill>
                            <a:srgbClr val="363336"/>
                          </a:solidFill>
                          <a:effectLst/>
                          <a:latin typeface="Arial"/>
                          <a:cs typeface="Arial"/>
                        </a:rPr>
                        <a:t>19.50%</a:t>
                      </a:r>
                    </a:p>
                  </a:txBody>
                  <a:tcPr marL="0" marR="0" marT="0" marB="0" anchor="ctr">
                    <a:solidFill>
                      <a:schemeClr val="bg1">
                        <a:lumMod val="95000"/>
                      </a:schemeClr>
                    </a:solidFill>
                  </a:tcPr>
                </a:tc>
                <a:tc>
                  <a:txBody>
                    <a:bodyPr/>
                    <a:lstStyle/>
                    <a:p>
                      <a:pPr algn="ctr" rtl="0" fontAlgn="ctr">
                        <a:buNone/>
                      </a:pPr>
                      <a:r>
                        <a:rPr lang="en-GB" sz="1100" b="0" i="0" u="none" strike="noStrike">
                          <a:solidFill>
                            <a:srgbClr val="363336"/>
                          </a:solidFill>
                          <a:effectLst/>
                          <a:latin typeface="Arial"/>
                          <a:cs typeface="Arial"/>
                        </a:rPr>
                        <a:t>17.30%</a:t>
                      </a:r>
                    </a:p>
                  </a:txBody>
                  <a:tcPr marL="0" marR="0" marT="0" marB="0" anchor="ctr">
                    <a:solidFill>
                      <a:schemeClr val="bg1">
                        <a:lumMod val="95000"/>
                      </a:schemeClr>
                    </a:solidFill>
                  </a:tcPr>
                </a:tc>
                <a:extLst>
                  <a:ext uri="{0D108BD9-81ED-4DB2-BD59-A6C34878D82A}">
                    <a16:rowId xmlns:a16="http://schemas.microsoft.com/office/drawing/2014/main" val="2950398135"/>
                  </a:ext>
                </a:extLst>
              </a:tr>
            </a:tbl>
          </a:graphicData>
        </a:graphic>
      </p:graphicFrame>
      <p:pic>
        <p:nvPicPr>
          <p:cNvPr id="12" name="Picture 11">
            <a:extLst>
              <a:ext uri="{FF2B5EF4-FFF2-40B4-BE49-F238E27FC236}">
                <a16:creationId xmlns:a16="http://schemas.microsoft.com/office/drawing/2014/main" id="{BADC89B9-41C2-0689-526A-605B2FE18893}"/>
              </a:ext>
            </a:extLst>
          </p:cNvPr>
          <p:cNvPicPr>
            <a:picLocks noChangeAspect="1"/>
          </p:cNvPicPr>
          <p:nvPr/>
        </p:nvPicPr>
        <p:blipFill>
          <a:blip r:embed="rId17"/>
          <a:stretch>
            <a:fillRect/>
          </a:stretch>
        </p:blipFill>
        <p:spPr>
          <a:xfrm>
            <a:off x="701412" y="2771650"/>
            <a:ext cx="6425252" cy="2910845"/>
          </a:xfrm>
          <a:prstGeom prst="rect">
            <a:avLst/>
          </a:prstGeom>
          <a:solidFill>
            <a:srgbClr val="92D050"/>
          </a:solidFill>
          <a:ln>
            <a:solidFill>
              <a:schemeClr val="tx1"/>
            </a:solidFill>
          </a:ln>
        </p:spPr>
      </p:pic>
      <p:sp>
        <p:nvSpPr>
          <p:cNvPr id="10" name="TextBox 18">
            <a:extLst>
              <a:ext uri="{FF2B5EF4-FFF2-40B4-BE49-F238E27FC236}">
                <a16:creationId xmlns:a16="http://schemas.microsoft.com/office/drawing/2014/main" id="{0939AAF9-D061-5FF7-92BD-DFABF9889C8C}"/>
              </a:ext>
            </a:extLst>
          </p:cNvPr>
          <p:cNvSpPr txBox="1"/>
          <p:nvPr/>
        </p:nvSpPr>
        <p:spPr>
          <a:xfrm>
            <a:off x="384084" y="5764052"/>
            <a:ext cx="6534072" cy="319500"/>
          </a:xfrm>
          <a:prstGeom prst="rect">
            <a:avLst/>
          </a:prstGeom>
          <a:solidFill>
            <a:srgbClr val="92D05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2 in the action plan aims to support improvement with this indicator</a:t>
            </a:r>
          </a:p>
        </p:txBody>
      </p:sp>
    </p:spTree>
    <p:extLst>
      <p:ext uri="{BB962C8B-B14F-4D97-AF65-F5344CB8AC3E}">
        <p14:creationId xmlns:p14="http://schemas.microsoft.com/office/powerpoint/2010/main" val="3802311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980C8-03B7-3791-67BD-FFFCDE8AF82E}"/>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32B3D025-26E3-BC5D-694F-BDD7E8B7E11B}"/>
              </a:ext>
            </a:extLst>
          </p:cNvPr>
          <p:cNvSpPr txBox="1"/>
          <p:nvPr/>
        </p:nvSpPr>
        <p:spPr>
          <a:xfrm>
            <a:off x="396642" y="332749"/>
            <a:ext cx="9710567" cy="817975"/>
          </a:xfrm>
          <a:prstGeom prst="rect">
            <a:avLst/>
          </a:prstGeom>
          <a:solidFill>
            <a:schemeClr val="accent1">
              <a:lumMod val="20000"/>
              <a:lumOff val="80000"/>
            </a:schemeClr>
          </a:solidFill>
        </p:spPr>
        <p:txBody>
          <a:bodyPr vert="horz" lIns="0" tIns="0" rIns="91440" bIns="46800" rtlCol="0" anchor="b" anchorCtr="0">
            <a:noAutofit/>
          </a:bodyPr>
          <a:lstStyle/>
          <a:p>
            <a:pPr defTabSz="685800">
              <a:lnSpc>
                <a:spcPct val="90000"/>
              </a:lnSpc>
              <a:spcBef>
                <a:spcPct val="0"/>
              </a:spcBef>
              <a:spcAft>
                <a:spcPts val="600"/>
              </a:spcAft>
            </a:pPr>
            <a:endParaRPr lang="en-US" sz="1600" b="1" kern="1200">
              <a:latin typeface="Calibri" panose="020F0502020204030204" pitchFamily="34" charset="0"/>
              <a:ea typeface="+mj-ea"/>
              <a:cs typeface="Calibri" panose="020F0502020204030204" pitchFamily="34" charset="0"/>
            </a:endParaRPr>
          </a:p>
          <a:p>
            <a:pPr defTabSz="685800">
              <a:lnSpc>
                <a:spcPct val="90000"/>
              </a:lnSpc>
              <a:spcBef>
                <a:spcPct val="0"/>
              </a:spcBef>
              <a:spcAft>
                <a:spcPts val="600"/>
              </a:spcAft>
            </a:pPr>
            <a:r>
              <a:rPr lang="en-US" sz="1600" b="1" kern="1200">
                <a:latin typeface="Arial"/>
                <a:ea typeface="+mj-ea"/>
                <a:cs typeface="Arial"/>
              </a:rPr>
              <a:t>Indicator 4b </a:t>
            </a:r>
            <a:r>
              <a:rPr lang="en-US" sz="1600" b="1">
                <a:latin typeface="Arial"/>
                <a:ea typeface="+mj-ea"/>
                <a:cs typeface="Arial"/>
              </a:rPr>
              <a:t>WD</a:t>
            </a:r>
            <a:r>
              <a:rPr lang="en-US" sz="1600" b="1" kern="1200">
                <a:latin typeface="Arial"/>
                <a:ea typeface="+mj-ea"/>
                <a:cs typeface="Arial"/>
              </a:rPr>
              <a:t>ES Staff Survey Data 2025</a:t>
            </a:r>
          </a:p>
          <a:p>
            <a:pPr defTabSz="685800">
              <a:lnSpc>
                <a:spcPct val="90000"/>
              </a:lnSpc>
              <a:spcBef>
                <a:spcPct val="0"/>
              </a:spcBef>
              <a:spcAft>
                <a:spcPts val="600"/>
              </a:spcAft>
            </a:pPr>
            <a:r>
              <a:rPr lang="en-GB" sz="1600" u="none" strike="noStrike">
                <a:effectLst/>
                <a:latin typeface="Arial"/>
                <a:cs typeface="Arial"/>
              </a:rPr>
              <a:t>In the last 12 months, percentage of staff experiencing harassment, bullying or abuse from managers</a:t>
            </a:r>
            <a:endParaRPr lang="en-GB" sz="1600" i="0" u="none" strike="noStrike">
              <a:effectLst/>
              <a:latin typeface="Arial"/>
              <a:cs typeface="Arial"/>
            </a:endParaRPr>
          </a:p>
        </p:txBody>
      </p:sp>
      <p:sp>
        <p:nvSpPr>
          <p:cNvPr id="3076" name="Text Box 4">
            <a:extLst>
              <a:ext uri="{FF2B5EF4-FFF2-40B4-BE49-F238E27FC236}">
                <a16:creationId xmlns:a16="http://schemas.microsoft.com/office/drawing/2014/main" id="{64539CA1-2E3E-F4AC-193C-A2399D3F9653}"/>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17" name="Text Box 4">
            <a:extLst>
              <a:ext uri="{FF2B5EF4-FFF2-40B4-BE49-F238E27FC236}">
                <a16:creationId xmlns:a16="http://schemas.microsoft.com/office/drawing/2014/main" id="{AF6A26A7-A1ED-E2D2-D9C1-0E37E8409AD9}"/>
              </a:ext>
            </a:extLst>
          </p:cNvPr>
          <p:cNvSpPr txBox="1">
            <a:spLocks noChangeArrowheads="1"/>
          </p:cNvSpPr>
          <p:nvPr/>
        </p:nvSpPr>
        <p:spPr bwMode="auto">
          <a:xfrm>
            <a:off x="-196849"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graphicFrame>
        <p:nvGraphicFramePr>
          <p:cNvPr id="2" name="Table 1">
            <a:extLst>
              <a:ext uri="{FF2B5EF4-FFF2-40B4-BE49-F238E27FC236}">
                <a16:creationId xmlns:a16="http://schemas.microsoft.com/office/drawing/2014/main" id="{6F2F2E24-801F-8C90-AC7B-6D30A2E3F008}"/>
              </a:ext>
            </a:extLst>
          </p:cNvPr>
          <p:cNvGraphicFramePr>
            <a:graphicFrameLocks noGrp="1"/>
          </p:cNvGraphicFramePr>
          <p:nvPr>
            <p:extLst>
              <p:ext uri="{D42A27DB-BD31-4B8C-83A1-F6EECF244321}">
                <p14:modId xmlns:p14="http://schemas.microsoft.com/office/powerpoint/2010/main" val="889100417"/>
              </p:ext>
            </p:extLst>
          </p:nvPr>
        </p:nvGraphicFramePr>
        <p:xfrm>
          <a:off x="384918" y="1312008"/>
          <a:ext cx="6544960" cy="1460499"/>
        </p:xfrm>
        <a:graphic>
          <a:graphicData uri="http://schemas.openxmlformats.org/drawingml/2006/table">
            <a:tbl>
              <a:tblPr>
                <a:tableStyleId>{BC89EF96-8CEA-46FF-86C4-4CE0E7609802}</a:tableStyleId>
              </a:tblPr>
              <a:tblGrid>
                <a:gridCol w="1722359">
                  <a:extLst>
                    <a:ext uri="{9D8B030D-6E8A-4147-A177-3AD203B41FA5}">
                      <a16:colId xmlns:a16="http://schemas.microsoft.com/office/drawing/2014/main" val="3839775834"/>
                    </a:ext>
                  </a:extLst>
                </a:gridCol>
                <a:gridCol w="688943">
                  <a:extLst>
                    <a:ext uri="{9D8B030D-6E8A-4147-A177-3AD203B41FA5}">
                      <a16:colId xmlns:a16="http://schemas.microsoft.com/office/drawing/2014/main" val="247259162"/>
                    </a:ext>
                  </a:extLst>
                </a:gridCol>
                <a:gridCol w="688943">
                  <a:extLst>
                    <a:ext uri="{9D8B030D-6E8A-4147-A177-3AD203B41FA5}">
                      <a16:colId xmlns:a16="http://schemas.microsoft.com/office/drawing/2014/main" val="3672042517"/>
                    </a:ext>
                  </a:extLst>
                </a:gridCol>
                <a:gridCol w="688943">
                  <a:extLst>
                    <a:ext uri="{9D8B030D-6E8A-4147-A177-3AD203B41FA5}">
                      <a16:colId xmlns:a16="http://schemas.microsoft.com/office/drawing/2014/main" val="1201382537"/>
                    </a:ext>
                  </a:extLst>
                </a:gridCol>
                <a:gridCol w="688943">
                  <a:extLst>
                    <a:ext uri="{9D8B030D-6E8A-4147-A177-3AD203B41FA5}">
                      <a16:colId xmlns:a16="http://schemas.microsoft.com/office/drawing/2014/main" val="441139876"/>
                    </a:ext>
                  </a:extLst>
                </a:gridCol>
                <a:gridCol w="688943">
                  <a:extLst>
                    <a:ext uri="{9D8B030D-6E8A-4147-A177-3AD203B41FA5}">
                      <a16:colId xmlns:a16="http://schemas.microsoft.com/office/drawing/2014/main" val="1294672959"/>
                    </a:ext>
                  </a:extLst>
                </a:gridCol>
                <a:gridCol w="688943">
                  <a:extLst>
                    <a:ext uri="{9D8B030D-6E8A-4147-A177-3AD203B41FA5}">
                      <a16:colId xmlns:a16="http://schemas.microsoft.com/office/drawing/2014/main" val="627495913"/>
                    </a:ext>
                  </a:extLst>
                </a:gridCol>
                <a:gridCol w="688943">
                  <a:extLst>
                    <a:ext uri="{9D8B030D-6E8A-4147-A177-3AD203B41FA5}">
                      <a16:colId xmlns:a16="http://schemas.microsoft.com/office/drawing/2014/main" val="4047879911"/>
                    </a:ext>
                  </a:extLst>
                </a:gridCol>
              </a:tblGrid>
              <a:tr h="486833">
                <a:tc>
                  <a:txBody>
                    <a:bodyPr/>
                    <a:lstStyle/>
                    <a:p>
                      <a:pPr algn="l" fontAlgn="b"/>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2">
                        <a:lumMod val="95000"/>
                      </a:schemeClr>
                    </a:solidFill>
                  </a:tcPr>
                </a:tc>
                <a:tc>
                  <a:txBody>
                    <a:bodyPr/>
                    <a:lstStyle/>
                    <a:p>
                      <a:pPr algn="ctr" fontAlgn="b"/>
                      <a:r>
                        <a:rPr lang="en-GB" sz="1100" b="1" u="none" strike="noStrike">
                          <a:effectLst/>
                          <a:latin typeface="Arial"/>
                          <a:ea typeface="Calibri" panose="020F0502020204030204" pitchFamily="34" charset="0"/>
                          <a:cs typeface="Arial"/>
                        </a:rPr>
                        <a:t>2019</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2020</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2021</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2022</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2023</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2024</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i="0" u="none" strike="noStrike">
                          <a:solidFill>
                            <a:srgbClr val="000000"/>
                          </a:solidFill>
                          <a:effectLst/>
                          <a:latin typeface="Arial"/>
                          <a:ea typeface="Calibri" panose="020F0502020204030204" pitchFamily="34" charset="0"/>
                          <a:cs typeface="Arial"/>
                        </a:rPr>
                        <a:t>2025</a:t>
                      </a:r>
                    </a:p>
                  </a:txBody>
                  <a:tcPr marL="6350" marR="6350" marT="6350" marB="0" anchor="b"/>
                </a:tc>
                <a:extLst>
                  <a:ext uri="{0D108BD9-81ED-4DB2-BD59-A6C34878D82A}">
                    <a16:rowId xmlns:a16="http://schemas.microsoft.com/office/drawing/2014/main" val="3289025630"/>
                  </a:ext>
                </a:extLst>
              </a:tr>
              <a:tr h="486833">
                <a:tc>
                  <a:txBody>
                    <a:bodyPr/>
                    <a:lstStyle/>
                    <a:p>
                      <a:pPr algn="l" fontAlgn="b"/>
                      <a:r>
                        <a:rPr lang="en-GB" sz="1100" u="none" strike="noStrike">
                          <a:effectLst/>
                          <a:latin typeface="Arial"/>
                          <a:ea typeface="Calibri" panose="020F0502020204030204" pitchFamily="34" charset="0"/>
                          <a:cs typeface="Arial"/>
                        </a:rPr>
                        <a:t>Disabled (with LTC)</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2">
                        <a:lumMod val="95000"/>
                      </a:schemeClr>
                    </a:solidFill>
                  </a:tcPr>
                </a:tc>
                <a:tc>
                  <a:txBody>
                    <a:bodyPr/>
                    <a:lstStyle/>
                    <a:p>
                      <a:pPr algn="ctr" fontAlgn="b"/>
                      <a:r>
                        <a:rPr lang="en-GB" sz="1100" u="none" strike="noStrike">
                          <a:effectLst/>
                          <a:latin typeface="Arial"/>
                          <a:ea typeface="Calibri" panose="020F0502020204030204" pitchFamily="34" charset="0"/>
                          <a:cs typeface="Arial"/>
                        </a:rPr>
                        <a:t>13.0%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1">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16.0%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1">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15.0%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1">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11.7%</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1">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12.2%</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1">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13.1%</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1">
                        <a:lumMod val="40000"/>
                        <a:lumOff val="60000"/>
                      </a:schemeClr>
                    </a:solidFill>
                  </a:tcPr>
                </a:tc>
                <a:tc>
                  <a:txBody>
                    <a:bodyPr/>
                    <a:lstStyle/>
                    <a:p>
                      <a:pPr algn="ctr" fontAlgn="b"/>
                      <a:r>
                        <a:rPr lang="en-GB" sz="1100" b="0" i="0" u="none" strike="noStrike">
                          <a:solidFill>
                            <a:srgbClr val="000000"/>
                          </a:solidFill>
                          <a:effectLst/>
                          <a:latin typeface="Arial"/>
                          <a:ea typeface="Calibri" panose="020F0502020204030204" pitchFamily="34" charset="0"/>
                          <a:cs typeface="Arial"/>
                        </a:rPr>
                        <a:t>13.6%</a:t>
                      </a:r>
                    </a:p>
                  </a:txBody>
                  <a:tcPr marL="6350" marR="6350" marT="6350" marB="0" anchor="b">
                    <a:solidFill>
                      <a:schemeClr val="accent1">
                        <a:lumMod val="40000"/>
                        <a:lumOff val="60000"/>
                      </a:schemeClr>
                    </a:solidFill>
                  </a:tcPr>
                </a:tc>
                <a:extLst>
                  <a:ext uri="{0D108BD9-81ED-4DB2-BD59-A6C34878D82A}">
                    <a16:rowId xmlns:a16="http://schemas.microsoft.com/office/drawing/2014/main" val="2703360831"/>
                  </a:ext>
                </a:extLst>
              </a:tr>
              <a:tr h="486833">
                <a:tc>
                  <a:txBody>
                    <a:bodyPr/>
                    <a:lstStyle/>
                    <a:p>
                      <a:pPr algn="l" fontAlgn="b"/>
                      <a:r>
                        <a:rPr lang="en-GB" sz="1100" u="none" strike="noStrike">
                          <a:effectLst/>
                          <a:latin typeface="Arial"/>
                          <a:ea typeface="Calibri" panose="020F0502020204030204" pitchFamily="34" charset="0"/>
                          <a:cs typeface="Arial"/>
                        </a:rPr>
                        <a:t>Non-Disabled Without LTC</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2">
                        <a:lumMod val="95000"/>
                      </a:schemeClr>
                    </a:solidFill>
                  </a:tcPr>
                </a:tc>
                <a:tc>
                  <a:txBody>
                    <a:bodyPr/>
                    <a:lstStyle/>
                    <a:p>
                      <a:pPr algn="ctr" fontAlgn="b"/>
                      <a:r>
                        <a:rPr lang="en-GB" sz="1100" u="none" strike="noStrike">
                          <a:effectLst/>
                          <a:latin typeface="Arial"/>
                          <a:ea typeface="Calibri" panose="020F0502020204030204" pitchFamily="34" charset="0"/>
                          <a:cs typeface="Arial"/>
                        </a:rPr>
                        <a:t>8.0%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8.0%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6.5%</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6.1%</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5.7%</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b="0" i="0" u="none" strike="noStrike">
                          <a:solidFill>
                            <a:srgbClr val="000000"/>
                          </a:solidFill>
                          <a:effectLst/>
                          <a:latin typeface="Arial"/>
                          <a:ea typeface="Calibri" panose="020F0502020204030204" pitchFamily="34" charset="0"/>
                          <a:cs typeface="Arial"/>
                        </a:rPr>
                        <a:t>6.1%</a:t>
                      </a:r>
                    </a:p>
                  </a:txBody>
                  <a:tcPr marL="6350" marR="6350" marT="6350" marB="0" anchor="b">
                    <a:solidFill>
                      <a:schemeClr val="bg1">
                        <a:lumMod val="95000"/>
                      </a:schemeClr>
                    </a:solidFill>
                  </a:tcPr>
                </a:tc>
                <a:extLst>
                  <a:ext uri="{0D108BD9-81ED-4DB2-BD59-A6C34878D82A}">
                    <a16:rowId xmlns:a16="http://schemas.microsoft.com/office/drawing/2014/main" val="2587645391"/>
                  </a:ext>
                </a:extLst>
              </a:tr>
            </a:tbl>
          </a:graphicData>
        </a:graphic>
      </p:graphicFrame>
      <p:sp>
        <p:nvSpPr>
          <p:cNvPr id="19" name="TextBox 18">
            <a:extLst>
              <a:ext uri="{FF2B5EF4-FFF2-40B4-BE49-F238E27FC236}">
                <a16:creationId xmlns:a16="http://schemas.microsoft.com/office/drawing/2014/main" id="{76816E6C-5CC4-B82E-D9B6-F4ACF96C4121}"/>
              </a:ext>
            </a:extLst>
          </p:cNvPr>
          <p:cNvSpPr txBox="1"/>
          <p:nvPr/>
        </p:nvSpPr>
        <p:spPr>
          <a:xfrm>
            <a:off x="7257029" y="1770007"/>
            <a:ext cx="4688748" cy="3893374"/>
          </a:xfrm>
          <a:prstGeom prst="rect">
            <a:avLst/>
          </a:prstGeom>
          <a:noFill/>
          <a:ln>
            <a:solidFill>
              <a:schemeClr val="bg1"/>
            </a:solidFill>
          </a:ln>
        </p:spPr>
        <p:txBody>
          <a:bodyPr wrap="square" lIns="91440" tIns="45720" rIns="91440" bIns="45720" anchor="t">
            <a:spAutoFit/>
          </a:bodyPr>
          <a:lstStyle/>
          <a:p>
            <a:pPr algn="l"/>
            <a:r>
              <a:rPr lang="en-GB" sz="1300" b="0" i="0" u="none" strike="noStrike" baseline="0">
                <a:latin typeface="Arial"/>
                <a:ea typeface="Calibri"/>
                <a:cs typeface="Arial"/>
              </a:rPr>
              <a:t>The percentage of staff who </a:t>
            </a:r>
            <a:r>
              <a:rPr lang="en-GB" sz="1300" b="1" i="0" u="none" strike="noStrike" baseline="0">
                <a:latin typeface="Arial"/>
                <a:ea typeface="Calibri"/>
                <a:cs typeface="Arial"/>
              </a:rPr>
              <a:t>experienced harassment, bullying or abuse from managers in the last 12 months:</a:t>
            </a:r>
          </a:p>
          <a:p>
            <a:pPr algn="l"/>
            <a:endParaRPr lang="en-GB" sz="1300">
              <a:latin typeface="Arial"/>
              <a:ea typeface="Calibri"/>
              <a:cs typeface="Arial"/>
            </a:endParaRPr>
          </a:p>
          <a:p>
            <a:pPr marL="171450" indent="-171450">
              <a:buFontTx/>
              <a:buChar char="-"/>
            </a:pPr>
            <a:r>
              <a:rPr lang="en-GB" sz="1300">
                <a:latin typeface="Arial"/>
                <a:ea typeface="Calibri"/>
                <a:cs typeface="Arial"/>
              </a:rPr>
              <a:t>The number of </a:t>
            </a:r>
            <a:r>
              <a:rPr lang="en-GB" sz="1300" b="1">
                <a:latin typeface="Arial"/>
                <a:ea typeface="Calibri"/>
                <a:cs typeface="Arial"/>
              </a:rPr>
              <a:t>disabled staff </a:t>
            </a:r>
            <a:r>
              <a:rPr lang="en-GB" sz="1300">
                <a:latin typeface="Arial"/>
                <a:ea typeface="Calibri"/>
                <a:cs typeface="Arial"/>
              </a:rPr>
              <a:t>experiencing harassment, bullying or abuse from managers in the last 12 months shows an increase of </a:t>
            </a:r>
            <a:r>
              <a:rPr lang="en-GB" sz="1300" b="1">
                <a:latin typeface="Arial"/>
                <a:ea typeface="Calibri"/>
                <a:cs typeface="Arial"/>
              </a:rPr>
              <a:t>0.5% </a:t>
            </a:r>
            <a:r>
              <a:rPr lang="en-GB" sz="1300">
                <a:latin typeface="Arial"/>
                <a:ea typeface="Calibri"/>
                <a:cs typeface="Arial"/>
              </a:rPr>
              <a:t>whereas for </a:t>
            </a:r>
            <a:r>
              <a:rPr lang="en-GB" sz="1300" b="1">
                <a:latin typeface="Arial"/>
                <a:ea typeface="Calibri"/>
                <a:cs typeface="Arial"/>
              </a:rPr>
              <a:t>non - disabled staff</a:t>
            </a:r>
            <a:r>
              <a:rPr lang="en-GB" sz="1300">
                <a:latin typeface="Arial"/>
                <a:ea typeface="Calibri"/>
                <a:cs typeface="Arial"/>
              </a:rPr>
              <a:t> the increase was </a:t>
            </a:r>
            <a:r>
              <a:rPr lang="en-GB" sz="1300" b="1">
                <a:latin typeface="Arial"/>
                <a:ea typeface="Calibri"/>
                <a:cs typeface="Arial"/>
              </a:rPr>
              <a:t>0.1% </a:t>
            </a:r>
          </a:p>
          <a:p>
            <a:pPr marL="171450" indent="-171450">
              <a:buFontTx/>
              <a:buChar char="-"/>
            </a:pPr>
            <a:endParaRPr lang="en-GB" sz="1300" b="1">
              <a:latin typeface="Arial"/>
              <a:ea typeface="Calibri"/>
              <a:cs typeface="Arial"/>
            </a:endParaRPr>
          </a:p>
          <a:p>
            <a:pPr marL="171450" indent="-171450">
              <a:buFontTx/>
              <a:buChar char="-"/>
            </a:pPr>
            <a:r>
              <a:rPr lang="en-GB" sz="1300" b="1">
                <a:latin typeface="Arial"/>
                <a:ea typeface="Calibri"/>
                <a:cs typeface="Arial"/>
              </a:rPr>
              <a:t>In the last year,  the difference between </a:t>
            </a:r>
            <a:r>
              <a:rPr lang="en-GB" sz="1300">
                <a:latin typeface="Arial"/>
                <a:ea typeface="Calibri"/>
                <a:cs typeface="Arial"/>
              </a:rPr>
              <a:t>Disabled and Non-disabled staff experiencing </a:t>
            </a:r>
            <a:r>
              <a:rPr lang="en-GB" sz="1300" b="1">
                <a:latin typeface="Arial"/>
                <a:ea typeface="Calibri"/>
                <a:cs typeface="Arial"/>
              </a:rPr>
              <a:t>harassment, bullying or abuse from Managers is 7.5%. </a:t>
            </a:r>
          </a:p>
          <a:p>
            <a:pPr marL="171450" indent="-171450">
              <a:buFontTx/>
              <a:buChar char="-"/>
            </a:pPr>
            <a:endParaRPr lang="en-GB" sz="1300" b="1">
              <a:latin typeface="Arial"/>
              <a:ea typeface="Calibri"/>
              <a:cs typeface="Arial"/>
            </a:endParaRPr>
          </a:p>
          <a:p>
            <a:pPr marL="171450" indent="-171450">
              <a:buFontTx/>
              <a:buChar char="-"/>
            </a:pPr>
            <a:r>
              <a:rPr lang="en-GB" sz="1300">
                <a:latin typeface="Arial"/>
                <a:ea typeface="Calibri"/>
                <a:cs typeface="Arial"/>
              </a:rPr>
              <a:t>Data collected also shows that disabled staff experiencing harassment, bullying or abuse from Managers  has been relatively consistent</a:t>
            </a:r>
          </a:p>
          <a:p>
            <a:pPr marL="171450" indent="-171450">
              <a:buFontTx/>
              <a:buChar char="-"/>
            </a:pPr>
            <a:endParaRPr lang="en-GB" sz="1300">
              <a:latin typeface="Arial"/>
              <a:ea typeface="Calibri"/>
              <a:cs typeface="Arial"/>
            </a:endParaRPr>
          </a:p>
          <a:p>
            <a:pPr marL="171450" indent="-171450">
              <a:buFontTx/>
              <a:buChar char="-"/>
            </a:pPr>
            <a:r>
              <a:rPr lang="en-GB" sz="1300">
                <a:latin typeface="Arial"/>
                <a:ea typeface="Calibri"/>
                <a:cs typeface="Arial"/>
              </a:rPr>
              <a:t>The number of disabled staff experiencing harassment bullying or abuse from their managers is more than twice as likely  compared to Non- disabled staff</a:t>
            </a:r>
            <a:endParaRPr lang="en-GB" sz="1300">
              <a:solidFill>
                <a:srgbClr val="363336"/>
              </a:solidFill>
              <a:latin typeface="Arial"/>
              <a:ea typeface="Calibri"/>
              <a:cs typeface="Arial"/>
            </a:endParaRPr>
          </a:p>
        </p:txBody>
      </p:sp>
      <p:grpSp>
        <p:nvGrpSpPr>
          <p:cNvPr id="18" name="Group 17">
            <a:extLst>
              <a:ext uri="{FF2B5EF4-FFF2-40B4-BE49-F238E27FC236}">
                <a16:creationId xmlns:a16="http://schemas.microsoft.com/office/drawing/2014/main" id="{FF1C2597-B1E1-F457-70A4-BC4D02571D60}"/>
              </a:ext>
            </a:extLst>
          </p:cNvPr>
          <p:cNvGrpSpPr/>
          <p:nvPr/>
        </p:nvGrpSpPr>
        <p:grpSpPr>
          <a:xfrm>
            <a:off x="166526" y="6127423"/>
            <a:ext cx="11925157" cy="730578"/>
            <a:chOff x="166526" y="5814475"/>
            <a:chExt cx="11925157" cy="1045365"/>
          </a:xfrm>
        </p:grpSpPr>
        <p:sp>
          <p:nvSpPr>
            <p:cNvPr id="20" name="Rectangle 19">
              <a:hlinkClick r:id="rId3" action="ppaction://hlinksldjump"/>
              <a:extLst>
                <a:ext uri="{FF2B5EF4-FFF2-40B4-BE49-F238E27FC236}">
                  <a16:creationId xmlns:a16="http://schemas.microsoft.com/office/drawing/2014/main" id="{02CC1618-1BEC-FBDD-C9FE-9DF4D665CB62}"/>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21" name="Rectangle 20">
              <a:hlinkClick r:id="rId4" action="ppaction://hlinksldjump"/>
              <a:extLst>
                <a:ext uri="{FF2B5EF4-FFF2-40B4-BE49-F238E27FC236}">
                  <a16:creationId xmlns:a16="http://schemas.microsoft.com/office/drawing/2014/main" id="{579A029D-6E74-7947-1B57-7DA0C7E6A9A4}"/>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22" name="Rectangle 21">
              <a:hlinkClick r:id="rId5" action="ppaction://hlinksldjump"/>
              <a:extLst>
                <a:ext uri="{FF2B5EF4-FFF2-40B4-BE49-F238E27FC236}">
                  <a16:creationId xmlns:a16="http://schemas.microsoft.com/office/drawing/2014/main" id="{7E82521B-0106-6153-C1C6-1C3D92783540}"/>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3" name="Rectangle 22">
              <a:hlinkClick r:id="rId6" action="ppaction://hlinksldjump"/>
              <a:extLst>
                <a:ext uri="{FF2B5EF4-FFF2-40B4-BE49-F238E27FC236}">
                  <a16:creationId xmlns:a16="http://schemas.microsoft.com/office/drawing/2014/main" id="{EF58E772-CF31-D26D-6123-FEF082B3CE93}"/>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24" name="Rectangle 23">
              <a:hlinkClick r:id="rId7" action="ppaction://hlinksldjump"/>
              <a:extLst>
                <a:ext uri="{FF2B5EF4-FFF2-40B4-BE49-F238E27FC236}">
                  <a16:creationId xmlns:a16="http://schemas.microsoft.com/office/drawing/2014/main" id="{69B1F54E-757E-872E-BE38-3E4947ECF5DB}"/>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5" name="Rectangle 24">
              <a:hlinkClick r:id="rId8" action="ppaction://hlinksldjump"/>
              <a:extLst>
                <a:ext uri="{FF2B5EF4-FFF2-40B4-BE49-F238E27FC236}">
                  <a16:creationId xmlns:a16="http://schemas.microsoft.com/office/drawing/2014/main" id="{59F0FDFD-D914-4398-B7E7-B3CD342CC9C2}"/>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7" name="Rectangle 26">
              <a:hlinkClick r:id="rId9" action="ppaction://hlinksldjump"/>
              <a:extLst>
                <a:ext uri="{FF2B5EF4-FFF2-40B4-BE49-F238E27FC236}">
                  <a16:creationId xmlns:a16="http://schemas.microsoft.com/office/drawing/2014/main" id="{4A0479ED-2CD9-2609-7F18-F965A2484CBA}"/>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8" name="Rectangle 27">
              <a:hlinkClick r:id="rId10" action="ppaction://hlinksldjump"/>
              <a:extLst>
                <a:ext uri="{FF2B5EF4-FFF2-40B4-BE49-F238E27FC236}">
                  <a16:creationId xmlns:a16="http://schemas.microsoft.com/office/drawing/2014/main" id="{C1ADD7A1-4290-F1DC-7543-D7CB1A5F12E8}"/>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9" name="Rectangle 28">
              <a:hlinkClick r:id="rId11" action="ppaction://hlinksldjump"/>
              <a:extLst>
                <a:ext uri="{FF2B5EF4-FFF2-40B4-BE49-F238E27FC236}">
                  <a16:creationId xmlns:a16="http://schemas.microsoft.com/office/drawing/2014/main" id="{59AA12D6-BEB2-A17B-F807-F005A15D4844}"/>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30" name="Rectangle 29">
              <a:hlinkClick r:id="rId12" action="ppaction://hlinksldjump"/>
              <a:extLst>
                <a:ext uri="{FF2B5EF4-FFF2-40B4-BE49-F238E27FC236}">
                  <a16:creationId xmlns:a16="http://schemas.microsoft.com/office/drawing/2014/main" id="{1D417678-368F-F408-58E4-FFF67C00F721}"/>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2" name="Rectangle 31">
              <a:hlinkClick r:id="rId13" action="ppaction://hlinksldjump"/>
              <a:extLst>
                <a:ext uri="{FF2B5EF4-FFF2-40B4-BE49-F238E27FC236}">
                  <a16:creationId xmlns:a16="http://schemas.microsoft.com/office/drawing/2014/main" id="{5FF5BEA1-E8A9-9080-7BE4-96764B1C54B2}"/>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3" name="Rectangle 32">
              <a:hlinkClick r:id="rId14" action="ppaction://hlinksldjump"/>
              <a:extLst>
                <a:ext uri="{FF2B5EF4-FFF2-40B4-BE49-F238E27FC236}">
                  <a16:creationId xmlns:a16="http://schemas.microsoft.com/office/drawing/2014/main" id="{4A8640E0-908F-A0B9-62C7-B15CC6D8EC25}"/>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4" name="Rectangle 33">
              <a:hlinkClick r:id="rId15" action="ppaction://hlinksldjump"/>
              <a:extLst>
                <a:ext uri="{FF2B5EF4-FFF2-40B4-BE49-F238E27FC236}">
                  <a16:creationId xmlns:a16="http://schemas.microsoft.com/office/drawing/2014/main" id="{0226E290-23C5-FBFB-5530-9EF1AF87DF1C}"/>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5" name="Rectangle 34">
              <a:hlinkClick r:id="rId16" action="ppaction://hlinksldjump"/>
              <a:extLst>
                <a:ext uri="{FF2B5EF4-FFF2-40B4-BE49-F238E27FC236}">
                  <a16:creationId xmlns:a16="http://schemas.microsoft.com/office/drawing/2014/main" id="{8E5A9084-1889-F33E-D184-262C83B049C3}"/>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4" name="Picture 3">
            <a:extLst>
              <a:ext uri="{FF2B5EF4-FFF2-40B4-BE49-F238E27FC236}">
                <a16:creationId xmlns:a16="http://schemas.microsoft.com/office/drawing/2014/main" id="{0ECAF609-9BD0-9687-A590-37189D8378FD}"/>
              </a:ext>
            </a:extLst>
          </p:cNvPr>
          <p:cNvPicPr>
            <a:picLocks noChangeAspect="1"/>
          </p:cNvPicPr>
          <p:nvPr/>
        </p:nvPicPr>
        <p:blipFill>
          <a:blip r:embed="rId17"/>
          <a:stretch>
            <a:fillRect/>
          </a:stretch>
        </p:blipFill>
        <p:spPr>
          <a:xfrm>
            <a:off x="629264" y="2772508"/>
            <a:ext cx="6300613" cy="2890873"/>
          </a:xfrm>
          <a:prstGeom prst="rect">
            <a:avLst/>
          </a:prstGeom>
          <a:ln>
            <a:solidFill>
              <a:schemeClr val="tx1"/>
            </a:solidFill>
          </a:ln>
        </p:spPr>
      </p:pic>
      <p:sp>
        <p:nvSpPr>
          <p:cNvPr id="5" name="TextBox 18">
            <a:extLst>
              <a:ext uri="{FF2B5EF4-FFF2-40B4-BE49-F238E27FC236}">
                <a16:creationId xmlns:a16="http://schemas.microsoft.com/office/drawing/2014/main" id="{42591946-B6D8-DB09-20B5-002830F3ACCD}"/>
              </a:ext>
            </a:extLst>
          </p:cNvPr>
          <p:cNvSpPr txBox="1"/>
          <p:nvPr/>
        </p:nvSpPr>
        <p:spPr>
          <a:xfrm>
            <a:off x="395807" y="5752329"/>
            <a:ext cx="6534072" cy="319500"/>
          </a:xfrm>
          <a:prstGeom prst="rect">
            <a:avLst/>
          </a:prstGeom>
          <a:solidFill>
            <a:srgbClr val="6ECAE8"/>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2 in the action plan aims to support improvement with this indicator</a:t>
            </a:r>
          </a:p>
        </p:txBody>
      </p:sp>
    </p:spTree>
    <p:extLst>
      <p:ext uri="{BB962C8B-B14F-4D97-AF65-F5344CB8AC3E}">
        <p14:creationId xmlns:p14="http://schemas.microsoft.com/office/powerpoint/2010/main" val="3532879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D484C-38A4-537E-6DC5-339271941BCC}"/>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314398E7-EE6D-187B-0977-84429838C978}"/>
              </a:ext>
            </a:extLst>
          </p:cNvPr>
          <p:cNvSpPr txBox="1"/>
          <p:nvPr/>
        </p:nvSpPr>
        <p:spPr>
          <a:xfrm>
            <a:off x="374064" y="415028"/>
            <a:ext cx="9727647" cy="772514"/>
          </a:xfrm>
          <a:prstGeom prst="rect">
            <a:avLst/>
          </a:prstGeom>
          <a:solidFill>
            <a:schemeClr val="accent1"/>
          </a:solidFill>
        </p:spPr>
        <p:txBody>
          <a:bodyPr vert="horz" lIns="0" tIns="0" rIns="91440" bIns="46800" rtlCol="0" anchor="b" anchorCtr="0">
            <a:noAutofit/>
          </a:bodyPr>
          <a:lstStyle/>
          <a:p>
            <a:pPr defTabSz="685800">
              <a:lnSpc>
                <a:spcPct val="90000"/>
              </a:lnSpc>
              <a:spcBef>
                <a:spcPct val="0"/>
              </a:spcBef>
              <a:spcAft>
                <a:spcPts val="600"/>
              </a:spcAft>
            </a:pPr>
            <a:r>
              <a:rPr lang="en-US" sz="1600" b="1" kern="1200">
                <a:solidFill>
                  <a:schemeClr val="bg1"/>
                </a:solidFill>
                <a:latin typeface="Arial"/>
                <a:ea typeface="+mj-ea"/>
                <a:cs typeface="Arial"/>
              </a:rPr>
              <a:t>Indicator 4c WDES Staff Survey Data 2025</a:t>
            </a:r>
          </a:p>
          <a:p>
            <a:pPr defTabSz="685800">
              <a:lnSpc>
                <a:spcPct val="90000"/>
              </a:lnSpc>
              <a:spcBef>
                <a:spcPct val="0"/>
              </a:spcBef>
              <a:spcAft>
                <a:spcPts val="600"/>
              </a:spcAft>
            </a:pPr>
            <a:r>
              <a:rPr lang="en-GB" sz="1600" u="none" strike="noStrike">
                <a:solidFill>
                  <a:schemeClr val="bg1"/>
                </a:solidFill>
                <a:effectLst/>
                <a:latin typeface="Arial"/>
                <a:cs typeface="Arial"/>
              </a:rPr>
              <a:t>In the last 12 months, percentage of staff experiencing harassment, bullying or abuse from colleagues</a:t>
            </a:r>
            <a:endParaRPr lang="en-GB" sz="1600" i="0" u="none" strike="noStrike">
              <a:solidFill>
                <a:schemeClr val="bg1"/>
              </a:solidFill>
              <a:effectLst/>
              <a:latin typeface="Arial"/>
              <a:cs typeface="Arial"/>
            </a:endParaRPr>
          </a:p>
        </p:txBody>
      </p:sp>
      <p:sp>
        <p:nvSpPr>
          <p:cNvPr id="3076" name="Text Box 4">
            <a:extLst>
              <a:ext uri="{FF2B5EF4-FFF2-40B4-BE49-F238E27FC236}">
                <a16:creationId xmlns:a16="http://schemas.microsoft.com/office/drawing/2014/main" id="{C6A072D3-FE9C-6DAE-C00B-4AE7DCD685D3}"/>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graphicFrame>
        <p:nvGraphicFramePr>
          <p:cNvPr id="2" name="Table 1">
            <a:extLst>
              <a:ext uri="{FF2B5EF4-FFF2-40B4-BE49-F238E27FC236}">
                <a16:creationId xmlns:a16="http://schemas.microsoft.com/office/drawing/2014/main" id="{B213DFFD-442F-9E44-7D58-6490D3E6319C}"/>
              </a:ext>
            </a:extLst>
          </p:cNvPr>
          <p:cNvGraphicFramePr>
            <a:graphicFrameLocks noGrp="1"/>
          </p:cNvGraphicFramePr>
          <p:nvPr>
            <p:extLst>
              <p:ext uri="{D42A27DB-BD31-4B8C-83A1-F6EECF244321}">
                <p14:modId xmlns:p14="http://schemas.microsoft.com/office/powerpoint/2010/main" val="722919896"/>
              </p:ext>
            </p:extLst>
          </p:nvPr>
        </p:nvGraphicFramePr>
        <p:xfrm>
          <a:off x="359898" y="1295230"/>
          <a:ext cx="6762355" cy="993294"/>
        </p:xfrm>
        <a:graphic>
          <a:graphicData uri="http://schemas.openxmlformats.org/drawingml/2006/table">
            <a:tbl>
              <a:tblPr>
                <a:tableStyleId>{BC89EF96-8CEA-46FF-86C4-4CE0E7609802}</a:tableStyleId>
              </a:tblPr>
              <a:tblGrid>
                <a:gridCol w="1720341">
                  <a:extLst>
                    <a:ext uri="{9D8B030D-6E8A-4147-A177-3AD203B41FA5}">
                      <a16:colId xmlns:a16="http://schemas.microsoft.com/office/drawing/2014/main" val="3931666694"/>
                    </a:ext>
                  </a:extLst>
                </a:gridCol>
                <a:gridCol w="688136">
                  <a:extLst>
                    <a:ext uri="{9D8B030D-6E8A-4147-A177-3AD203B41FA5}">
                      <a16:colId xmlns:a16="http://schemas.microsoft.com/office/drawing/2014/main" val="3333163649"/>
                    </a:ext>
                  </a:extLst>
                </a:gridCol>
                <a:gridCol w="688136">
                  <a:extLst>
                    <a:ext uri="{9D8B030D-6E8A-4147-A177-3AD203B41FA5}">
                      <a16:colId xmlns:a16="http://schemas.microsoft.com/office/drawing/2014/main" val="3736142587"/>
                    </a:ext>
                  </a:extLst>
                </a:gridCol>
                <a:gridCol w="688136">
                  <a:extLst>
                    <a:ext uri="{9D8B030D-6E8A-4147-A177-3AD203B41FA5}">
                      <a16:colId xmlns:a16="http://schemas.microsoft.com/office/drawing/2014/main" val="1197457528"/>
                    </a:ext>
                  </a:extLst>
                </a:gridCol>
                <a:gridCol w="688136">
                  <a:extLst>
                    <a:ext uri="{9D8B030D-6E8A-4147-A177-3AD203B41FA5}">
                      <a16:colId xmlns:a16="http://schemas.microsoft.com/office/drawing/2014/main" val="612286733"/>
                    </a:ext>
                  </a:extLst>
                </a:gridCol>
                <a:gridCol w="688136">
                  <a:extLst>
                    <a:ext uri="{9D8B030D-6E8A-4147-A177-3AD203B41FA5}">
                      <a16:colId xmlns:a16="http://schemas.microsoft.com/office/drawing/2014/main" val="3131317264"/>
                    </a:ext>
                  </a:extLst>
                </a:gridCol>
                <a:gridCol w="688136">
                  <a:extLst>
                    <a:ext uri="{9D8B030D-6E8A-4147-A177-3AD203B41FA5}">
                      <a16:colId xmlns:a16="http://schemas.microsoft.com/office/drawing/2014/main" val="1361093626"/>
                    </a:ext>
                  </a:extLst>
                </a:gridCol>
                <a:gridCol w="913198">
                  <a:extLst>
                    <a:ext uri="{9D8B030D-6E8A-4147-A177-3AD203B41FA5}">
                      <a16:colId xmlns:a16="http://schemas.microsoft.com/office/drawing/2014/main" val="3903221791"/>
                    </a:ext>
                  </a:extLst>
                </a:gridCol>
              </a:tblGrid>
              <a:tr h="331098">
                <a:tc>
                  <a:txBody>
                    <a:bodyPr/>
                    <a:lstStyle/>
                    <a:p>
                      <a:pPr algn="l" fontAlgn="b"/>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tc>
                <a:tc>
                  <a:txBody>
                    <a:bodyPr/>
                    <a:lstStyle/>
                    <a:p>
                      <a:pPr algn="ctr" fontAlgn="b"/>
                      <a:r>
                        <a:rPr lang="en-GB" sz="1100" b="1" u="none" strike="noStrike">
                          <a:effectLst/>
                          <a:latin typeface="Calibri" panose="020F0502020204030204" pitchFamily="34" charset="0"/>
                          <a:ea typeface="Calibri" panose="020F0502020204030204" pitchFamily="34" charset="0"/>
                          <a:cs typeface="Calibri" panose="020F0502020204030204" pitchFamily="34" charset="0"/>
                        </a:rPr>
                        <a:t>2019</a:t>
                      </a:r>
                      <a:endParaRPr lang="en-GB" sz="11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tc>
                <a:tc>
                  <a:txBody>
                    <a:bodyPr/>
                    <a:lstStyle/>
                    <a:p>
                      <a:pPr algn="ctr" fontAlgn="b"/>
                      <a:r>
                        <a:rPr lang="en-GB" sz="1100" b="1" u="none" strike="noStrike">
                          <a:effectLst/>
                          <a:latin typeface="Calibri" panose="020F0502020204030204" pitchFamily="34" charset="0"/>
                          <a:ea typeface="Calibri" panose="020F0502020204030204" pitchFamily="34" charset="0"/>
                          <a:cs typeface="Calibri" panose="020F0502020204030204" pitchFamily="34" charset="0"/>
                        </a:rPr>
                        <a:t>2020</a:t>
                      </a:r>
                      <a:endParaRPr lang="en-GB" sz="11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tc>
                <a:tc>
                  <a:txBody>
                    <a:bodyPr/>
                    <a:lstStyle/>
                    <a:p>
                      <a:pPr algn="ctr" fontAlgn="b"/>
                      <a:r>
                        <a:rPr lang="en-GB" sz="1100" b="1" u="none" strike="noStrike">
                          <a:effectLst/>
                          <a:latin typeface="Calibri" panose="020F0502020204030204" pitchFamily="34" charset="0"/>
                          <a:ea typeface="Calibri" panose="020F0502020204030204" pitchFamily="34" charset="0"/>
                          <a:cs typeface="Calibri" panose="020F0502020204030204" pitchFamily="34" charset="0"/>
                        </a:rPr>
                        <a:t>2021</a:t>
                      </a:r>
                      <a:endParaRPr lang="en-GB" sz="11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tc>
                <a:tc>
                  <a:txBody>
                    <a:bodyPr/>
                    <a:lstStyle/>
                    <a:p>
                      <a:pPr algn="ctr" fontAlgn="b"/>
                      <a:r>
                        <a:rPr lang="en-GB" sz="1100" b="1" u="none" strike="noStrike">
                          <a:effectLst/>
                          <a:latin typeface="Calibri" panose="020F0502020204030204" pitchFamily="34" charset="0"/>
                          <a:ea typeface="Calibri" panose="020F0502020204030204" pitchFamily="34" charset="0"/>
                          <a:cs typeface="Calibri" panose="020F0502020204030204" pitchFamily="34" charset="0"/>
                        </a:rPr>
                        <a:t>2022</a:t>
                      </a:r>
                      <a:endParaRPr lang="en-GB" sz="11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tc>
                <a:tc>
                  <a:txBody>
                    <a:bodyPr/>
                    <a:lstStyle/>
                    <a:p>
                      <a:pPr algn="ctr" fontAlgn="b"/>
                      <a:r>
                        <a:rPr lang="en-GB" sz="1100" b="1" u="none" strike="noStrike">
                          <a:effectLst/>
                          <a:latin typeface="Calibri" panose="020F0502020204030204" pitchFamily="34" charset="0"/>
                          <a:ea typeface="Calibri" panose="020F0502020204030204" pitchFamily="34" charset="0"/>
                          <a:cs typeface="Calibri" panose="020F0502020204030204" pitchFamily="34" charset="0"/>
                        </a:rPr>
                        <a:t>2023</a:t>
                      </a:r>
                      <a:endParaRPr lang="en-GB" sz="11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tc>
                <a:tc>
                  <a:txBody>
                    <a:bodyPr/>
                    <a:lstStyle/>
                    <a:p>
                      <a:pPr algn="ctr" fontAlgn="b"/>
                      <a:r>
                        <a:rPr lang="en-GB" sz="1100" b="1" u="none" strike="noStrike">
                          <a:effectLst/>
                          <a:latin typeface="Calibri" panose="020F0502020204030204" pitchFamily="34" charset="0"/>
                          <a:ea typeface="Calibri" panose="020F0502020204030204" pitchFamily="34" charset="0"/>
                          <a:cs typeface="Calibri" panose="020F0502020204030204" pitchFamily="34" charset="0"/>
                        </a:rPr>
                        <a:t>2024</a:t>
                      </a:r>
                      <a:endParaRPr lang="en-GB" sz="11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tc>
                <a:tc>
                  <a:txBody>
                    <a:bodyPr/>
                    <a:lstStyle/>
                    <a:p>
                      <a:pPr algn="ctr" fontAlgn="b"/>
                      <a:r>
                        <a:rPr lang="en-GB" sz="11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2025</a:t>
                      </a:r>
                    </a:p>
                  </a:txBody>
                  <a:tcPr marL="6350" marR="6350" marT="6350" marB="0" anchor="b"/>
                </a:tc>
                <a:extLst>
                  <a:ext uri="{0D108BD9-81ED-4DB2-BD59-A6C34878D82A}">
                    <a16:rowId xmlns:a16="http://schemas.microsoft.com/office/drawing/2014/main" val="4116341364"/>
                  </a:ext>
                </a:extLst>
              </a:tr>
              <a:tr h="331098">
                <a:tc>
                  <a:txBody>
                    <a:bodyPr/>
                    <a:lstStyle/>
                    <a:p>
                      <a:pPr algn="l"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Disabled (with LTC)</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accent1"/>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25.0%</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accent1"/>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24.0%</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accent1"/>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22.0%</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accent1"/>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23.9%</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accent1"/>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20.9%</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accent1"/>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24.6%</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accent1"/>
                    </a:solidFill>
                  </a:tcPr>
                </a:tc>
                <a:tc>
                  <a:txBody>
                    <a:bodyPr/>
                    <a:lstStyle/>
                    <a:p>
                      <a:pPr algn="ctr" fontAlgn="b"/>
                      <a:r>
                        <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23.4%</a:t>
                      </a:r>
                    </a:p>
                  </a:txBody>
                  <a:tcPr marL="6350" marR="6350" marT="6350" marB="0" anchor="b">
                    <a:solidFill>
                      <a:schemeClr val="accent1"/>
                    </a:solidFill>
                  </a:tcPr>
                </a:tc>
                <a:extLst>
                  <a:ext uri="{0D108BD9-81ED-4DB2-BD59-A6C34878D82A}">
                    <a16:rowId xmlns:a16="http://schemas.microsoft.com/office/drawing/2014/main" val="1683660888"/>
                  </a:ext>
                </a:extLst>
              </a:tr>
              <a:tr h="331098">
                <a:tc>
                  <a:txBody>
                    <a:bodyPr/>
                    <a:lstStyle/>
                    <a:p>
                      <a:pPr algn="l"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Non-Disabled (without LTC)</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bg1">
                        <a:lumMod val="95000"/>
                      </a:schemeClr>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14.0%</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bg1">
                        <a:lumMod val="95000"/>
                      </a:schemeClr>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14.0%</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bg1">
                        <a:lumMod val="95000"/>
                      </a:schemeClr>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14.0%</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bg1">
                        <a:lumMod val="95000"/>
                      </a:schemeClr>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12.2%</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bg1">
                        <a:lumMod val="95000"/>
                      </a:schemeClr>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14.1%</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bg1">
                        <a:lumMod val="95000"/>
                      </a:schemeClr>
                    </a:solidFill>
                  </a:tcPr>
                </a:tc>
                <a:tc>
                  <a:txBody>
                    <a:bodyPr/>
                    <a:lstStyle/>
                    <a:p>
                      <a:pPr algn="ctr" fontAlgn="b"/>
                      <a:r>
                        <a:rPr lang="en-GB" sz="1100" u="none" strike="noStrike">
                          <a:effectLst/>
                          <a:latin typeface="Calibri" panose="020F0502020204030204" pitchFamily="34" charset="0"/>
                          <a:ea typeface="Calibri" panose="020F0502020204030204" pitchFamily="34" charset="0"/>
                          <a:cs typeface="Calibri" panose="020F0502020204030204" pitchFamily="34" charset="0"/>
                        </a:rPr>
                        <a:t>14.0%</a:t>
                      </a:r>
                      <a:endPar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b">
                    <a:solidFill>
                      <a:schemeClr val="bg1">
                        <a:lumMod val="95000"/>
                      </a:schemeClr>
                    </a:solidFill>
                  </a:tcPr>
                </a:tc>
                <a:tc>
                  <a:txBody>
                    <a:bodyPr/>
                    <a:lstStyle/>
                    <a:p>
                      <a:pPr algn="ctr" fontAlgn="b"/>
                      <a:r>
                        <a:rPr lang="en-GB" sz="11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13%</a:t>
                      </a:r>
                    </a:p>
                  </a:txBody>
                  <a:tcPr marL="6350" marR="6350" marT="6350" marB="0" anchor="b">
                    <a:solidFill>
                      <a:schemeClr val="bg1">
                        <a:lumMod val="95000"/>
                      </a:schemeClr>
                    </a:solidFill>
                  </a:tcPr>
                </a:tc>
                <a:extLst>
                  <a:ext uri="{0D108BD9-81ED-4DB2-BD59-A6C34878D82A}">
                    <a16:rowId xmlns:a16="http://schemas.microsoft.com/office/drawing/2014/main" val="497063973"/>
                  </a:ext>
                </a:extLst>
              </a:tr>
            </a:tbl>
          </a:graphicData>
        </a:graphic>
      </p:graphicFrame>
      <p:sp>
        <p:nvSpPr>
          <p:cNvPr id="7" name="TextBox 6">
            <a:extLst>
              <a:ext uri="{FF2B5EF4-FFF2-40B4-BE49-F238E27FC236}">
                <a16:creationId xmlns:a16="http://schemas.microsoft.com/office/drawing/2014/main" id="{81950F42-9821-C31F-6A5B-AFEEF5769C74}"/>
              </a:ext>
            </a:extLst>
          </p:cNvPr>
          <p:cNvSpPr txBox="1"/>
          <p:nvPr/>
        </p:nvSpPr>
        <p:spPr>
          <a:xfrm>
            <a:off x="7266039" y="1290359"/>
            <a:ext cx="4566062" cy="3893374"/>
          </a:xfrm>
          <a:prstGeom prst="rect">
            <a:avLst/>
          </a:prstGeom>
          <a:noFill/>
          <a:ln>
            <a:solidFill>
              <a:schemeClr val="bg1"/>
            </a:solidFill>
          </a:ln>
        </p:spPr>
        <p:txBody>
          <a:bodyPr wrap="square" lIns="91440" tIns="45720" rIns="91440" bIns="45720" anchor="t">
            <a:spAutoFit/>
          </a:bodyPr>
          <a:lstStyle/>
          <a:p>
            <a:pPr marL="285750" indent="-285750" algn="just">
              <a:buFontTx/>
              <a:buChar char="-"/>
            </a:pPr>
            <a:r>
              <a:rPr lang="en-GB" sz="1300" b="0" i="0" u="none" strike="noStrike" baseline="0">
                <a:latin typeface="Arial"/>
                <a:ea typeface="Calibri"/>
                <a:cs typeface="Arial"/>
              </a:rPr>
              <a:t>Disabled staff</a:t>
            </a:r>
            <a:r>
              <a:rPr lang="en-GB" sz="1300">
                <a:latin typeface="Arial"/>
                <a:ea typeface="Calibri"/>
                <a:cs typeface="Arial"/>
              </a:rPr>
              <a:t> </a:t>
            </a:r>
            <a:r>
              <a:rPr lang="en-GB" sz="1300" b="1" i="0" u="none" strike="noStrike" baseline="0">
                <a:latin typeface="Arial"/>
                <a:ea typeface="Calibri"/>
                <a:cs typeface="Arial"/>
              </a:rPr>
              <a:t>23.4%</a:t>
            </a:r>
            <a:r>
              <a:rPr lang="en-GB" sz="1300" b="0" i="0" u="none" strike="noStrike" baseline="0">
                <a:latin typeface="Arial"/>
                <a:ea typeface="Calibri"/>
                <a:cs typeface="Arial"/>
              </a:rPr>
              <a:t>, are nearly twice as likely to </a:t>
            </a:r>
            <a:r>
              <a:rPr lang="en-GB" sz="1300">
                <a:latin typeface="Arial"/>
                <a:ea typeface="Calibri"/>
                <a:cs typeface="Arial"/>
              </a:rPr>
              <a:t>experience harassment, bullying or abuse </a:t>
            </a:r>
            <a:r>
              <a:rPr lang="en-GB" sz="1300" b="0" i="0" u="none" strike="noStrike" baseline="0">
                <a:latin typeface="Arial"/>
                <a:ea typeface="Calibri"/>
                <a:cs typeface="Arial"/>
              </a:rPr>
              <a:t>than  non-disabled staff</a:t>
            </a:r>
            <a:r>
              <a:rPr lang="en-GB" sz="1300">
                <a:latin typeface="Arial"/>
                <a:ea typeface="Calibri"/>
                <a:cs typeface="Arial"/>
              </a:rPr>
              <a:t> </a:t>
            </a:r>
            <a:r>
              <a:rPr lang="en-GB" sz="1300" b="1" i="0" u="none" strike="noStrike" baseline="0">
                <a:latin typeface="Arial"/>
                <a:ea typeface="Calibri"/>
                <a:cs typeface="Arial"/>
              </a:rPr>
              <a:t>13%</a:t>
            </a:r>
          </a:p>
          <a:p>
            <a:pPr marL="285750" indent="-285750" algn="just">
              <a:buFontTx/>
              <a:buChar char="-"/>
            </a:pPr>
            <a:r>
              <a:rPr lang="en-GB" sz="1300">
                <a:latin typeface="Arial"/>
                <a:ea typeface="Calibri"/>
                <a:cs typeface="Arial"/>
              </a:rPr>
              <a:t>For non-disabled staff the percentages have remained mostly consistent  at </a:t>
            </a:r>
            <a:r>
              <a:rPr lang="en-GB" sz="1300" b="1">
                <a:latin typeface="Arial"/>
                <a:ea typeface="Calibri"/>
                <a:cs typeface="Arial"/>
              </a:rPr>
              <a:t>14%</a:t>
            </a:r>
            <a:r>
              <a:rPr lang="en-GB" sz="1300">
                <a:latin typeface="Arial"/>
                <a:ea typeface="Calibri"/>
                <a:cs typeface="Arial"/>
              </a:rPr>
              <a:t> apart from a dip in 2022 </a:t>
            </a:r>
            <a:r>
              <a:rPr lang="en-GB" sz="1300" b="1">
                <a:latin typeface="Arial"/>
                <a:ea typeface="Calibri"/>
                <a:cs typeface="Arial"/>
              </a:rPr>
              <a:t>(12.2</a:t>
            </a:r>
            <a:r>
              <a:rPr lang="en-GB" sz="1300">
                <a:latin typeface="Arial"/>
                <a:ea typeface="Calibri"/>
                <a:cs typeface="Arial"/>
              </a:rPr>
              <a:t>%). This figure has</a:t>
            </a:r>
            <a:r>
              <a:rPr lang="en-GB" sz="1300" b="1">
                <a:latin typeface="Arial"/>
                <a:ea typeface="Calibri"/>
                <a:cs typeface="Arial"/>
              </a:rPr>
              <a:t> increased </a:t>
            </a:r>
            <a:r>
              <a:rPr lang="en-GB" sz="1300">
                <a:latin typeface="Arial"/>
                <a:ea typeface="Calibri"/>
                <a:cs typeface="Arial"/>
              </a:rPr>
              <a:t>to the </a:t>
            </a:r>
            <a:r>
              <a:rPr lang="en-GB" sz="1300" b="1">
                <a:latin typeface="Arial"/>
                <a:ea typeface="Calibri"/>
                <a:cs typeface="Arial"/>
              </a:rPr>
              <a:t>14% </a:t>
            </a:r>
            <a:r>
              <a:rPr lang="en-GB" sz="1300">
                <a:latin typeface="Arial"/>
                <a:ea typeface="Calibri"/>
                <a:cs typeface="Arial"/>
              </a:rPr>
              <a:t>mark with a very small decrease</a:t>
            </a:r>
            <a:r>
              <a:rPr lang="en-GB" sz="1300" b="1">
                <a:latin typeface="Arial"/>
                <a:ea typeface="Calibri"/>
                <a:cs typeface="Arial"/>
              </a:rPr>
              <a:t> (1.0%) </a:t>
            </a:r>
            <a:r>
              <a:rPr lang="en-GB" sz="1300">
                <a:latin typeface="Arial"/>
                <a:ea typeface="Calibri"/>
                <a:cs typeface="Arial"/>
              </a:rPr>
              <a:t>in 2025</a:t>
            </a:r>
            <a:endParaRPr lang="en-GB" sz="1300" i="0" u="none" strike="noStrike" baseline="0">
              <a:latin typeface="Arial"/>
              <a:ea typeface="Calibri"/>
              <a:cs typeface="Arial"/>
            </a:endParaRPr>
          </a:p>
          <a:p>
            <a:pPr marL="285750" indent="-285750" algn="just">
              <a:buFontTx/>
              <a:buChar char="-"/>
            </a:pPr>
            <a:r>
              <a:rPr lang="en-GB" sz="1300">
                <a:latin typeface="Arial"/>
                <a:ea typeface="Calibri"/>
                <a:cs typeface="Arial"/>
              </a:rPr>
              <a:t>Comparing the 2025 data, the difference between the percentages of staff </a:t>
            </a:r>
            <a:r>
              <a:rPr lang="en-GB" sz="1300" b="1">
                <a:latin typeface="Arial"/>
                <a:ea typeface="Calibri"/>
                <a:cs typeface="Arial"/>
              </a:rPr>
              <a:t>experiencing harassment, bullying or abuse from other colleagues in the last 12 months shows a differential </a:t>
            </a:r>
            <a:r>
              <a:rPr lang="en-GB" sz="1300">
                <a:latin typeface="Arial"/>
                <a:ea typeface="Calibri"/>
                <a:cs typeface="Arial"/>
              </a:rPr>
              <a:t> for Staff with disabilities compared to staff who do not have a disability - the 2025 data showing a difference of </a:t>
            </a:r>
            <a:r>
              <a:rPr lang="en-GB" sz="1300" b="1">
                <a:latin typeface="Arial"/>
                <a:ea typeface="Calibri"/>
                <a:cs typeface="Arial"/>
              </a:rPr>
              <a:t>10.4%. </a:t>
            </a:r>
            <a:r>
              <a:rPr lang="en-GB" sz="1300">
                <a:latin typeface="Arial"/>
                <a:ea typeface="Calibri"/>
                <a:cs typeface="Arial"/>
              </a:rPr>
              <a:t>There is a minuscule difference from the 2024 figures where it was </a:t>
            </a:r>
            <a:r>
              <a:rPr lang="en-GB" sz="1300" b="1">
                <a:latin typeface="Arial"/>
                <a:ea typeface="Calibri"/>
                <a:cs typeface="Arial"/>
              </a:rPr>
              <a:t>10.6%</a:t>
            </a:r>
          </a:p>
          <a:p>
            <a:pPr marL="285750" indent="-285750" algn="just">
              <a:buFontTx/>
              <a:buChar char="-"/>
            </a:pPr>
            <a:r>
              <a:rPr lang="en-GB" sz="1300">
                <a:latin typeface="Arial"/>
                <a:ea typeface="Calibri"/>
                <a:cs typeface="Arial"/>
              </a:rPr>
              <a:t>It is also interesting to note that for Disabled groups the figure stands at a consistent  25+% mark  with a very small dip in 2023. In a similar vein, non disabled groups also fall into the 14+% category.</a:t>
            </a:r>
            <a:endParaRPr lang="en-GB" sz="1300" b="0" i="0" u="none" strike="noStrike" baseline="0">
              <a:latin typeface="Arial"/>
              <a:ea typeface="Calibri"/>
              <a:cs typeface="Arial"/>
            </a:endParaRPr>
          </a:p>
        </p:txBody>
      </p:sp>
      <p:grpSp>
        <p:nvGrpSpPr>
          <p:cNvPr id="3" name="Group 2">
            <a:extLst>
              <a:ext uri="{FF2B5EF4-FFF2-40B4-BE49-F238E27FC236}">
                <a16:creationId xmlns:a16="http://schemas.microsoft.com/office/drawing/2014/main" id="{C46DF184-C33C-4F27-47FA-FE8856FDBCEE}"/>
              </a:ext>
            </a:extLst>
          </p:cNvPr>
          <p:cNvGrpSpPr/>
          <p:nvPr/>
        </p:nvGrpSpPr>
        <p:grpSpPr>
          <a:xfrm>
            <a:off x="166526" y="5854306"/>
            <a:ext cx="11925157" cy="1003695"/>
            <a:chOff x="166526" y="5814475"/>
            <a:chExt cx="11925157" cy="1045365"/>
          </a:xfrm>
        </p:grpSpPr>
        <p:sp>
          <p:nvSpPr>
            <p:cNvPr id="8" name="Rectangle 7">
              <a:hlinkClick r:id="rId3" action="ppaction://hlinksldjump"/>
              <a:extLst>
                <a:ext uri="{FF2B5EF4-FFF2-40B4-BE49-F238E27FC236}">
                  <a16:creationId xmlns:a16="http://schemas.microsoft.com/office/drawing/2014/main" id="{D1240E74-0FEC-980A-7AB4-36C19849F79A}"/>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8" name="Rectangle 17">
              <a:hlinkClick r:id="rId4" action="ppaction://hlinksldjump"/>
              <a:extLst>
                <a:ext uri="{FF2B5EF4-FFF2-40B4-BE49-F238E27FC236}">
                  <a16:creationId xmlns:a16="http://schemas.microsoft.com/office/drawing/2014/main" id="{34582062-7B73-B8EE-3805-641485C99752}"/>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20" name="Rectangle 19">
              <a:hlinkClick r:id="rId5" action="ppaction://hlinksldjump"/>
              <a:extLst>
                <a:ext uri="{FF2B5EF4-FFF2-40B4-BE49-F238E27FC236}">
                  <a16:creationId xmlns:a16="http://schemas.microsoft.com/office/drawing/2014/main" id="{35B5F646-6722-3CD0-1A36-CD86161F8CF4}"/>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4" name="Rectangle 23">
              <a:hlinkClick r:id="rId6" action="ppaction://hlinksldjump"/>
              <a:extLst>
                <a:ext uri="{FF2B5EF4-FFF2-40B4-BE49-F238E27FC236}">
                  <a16:creationId xmlns:a16="http://schemas.microsoft.com/office/drawing/2014/main" id="{3CD2F340-4703-7B19-EF71-71ACA676C162}"/>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25" name="Rectangle 24">
              <a:hlinkClick r:id="rId7" action="ppaction://hlinksldjump"/>
              <a:extLst>
                <a:ext uri="{FF2B5EF4-FFF2-40B4-BE49-F238E27FC236}">
                  <a16:creationId xmlns:a16="http://schemas.microsoft.com/office/drawing/2014/main" id="{956D4BE6-9D5F-1869-DC5F-066877B25CB8}"/>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6" name="Rectangle 25">
              <a:hlinkClick r:id="rId8" action="ppaction://hlinksldjump"/>
              <a:extLst>
                <a:ext uri="{FF2B5EF4-FFF2-40B4-BE49-F238E27FC236}">
                  <a16:creationId xmlns:a16="http://schemas.microsoft.com/office/drawing/2014/main" id="{5143526E-8639-D83D-9A0B-FBE1F579539B}"/>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7" name="Rectangle 26">
              <a:hlinkClick r:id="rId9" action="ppaction://hlinksldjump"/>
              <a:extLst>
                <a:ext uri="{FF2B5EF4-FFF2-40B4-BE49-F238E27FC236}">
                  <a16:creationId xmlns:a16="http://schemas.microsoft.com/office/drawing/2014/main" id="{57367518-D0E3-B4A2-98A6-A587FE7A4545}"/>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8" name="Rectangle 27">
              <a:hlinkClick r:id="rId10" action="ppaction://hlinksldjump"/>
              <a:extLst>
                <a:ext uri="{FF2B5EF4-FFF2-40B4-BE49-F238E27FC236}">
                  <a16:creationId xmlns:a16="http://schemas.microsoft.com/office/drawing/2014/main" id="{7D31E117-B04F-CE34-EB18-F251341681D9}"/>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9" name="Rectangle 28">
              <a:hlinkClick r:id="rId11" action="ppaction://hlinksldjump"/>
              <a:extLst>
                <a:ext uri="{FF2B5EF4-FFF2-40B4-BE49-F238E27FC236}">
                  <a16:creationId xmlns:a16="http://schemas.microsoft.com/office/drawing/2014/main" id="{F29D924E-937B-BBB3-47D9-05F61A0E8A6A}"/>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30" name="Rectangle 29">
              <a:hlinkClick r:id="rId12" action="ppaction://hlinksldjump"/>
              <a:extLst>
                <a:ext uri="{FF2B5EF4-FFF2-40B4-BE49-F238E27FC236}">
                  <a16:creationId xmlns:a16="http://schemas.microsoft.com/office/drawing/2014/main" id="{A708AA0F-AA35-5B87-7220-4714689D3E4F}"/>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1" name="Rectangle 30">
              <a:hlinkClick r:id="rId13" action="ppaction://hlinksldjump"/>
              <a:extLst>
                <a:ext uri="{FF2B5EF4-FFF2-40B4-BE49-F238E27FC236}">
                  <a16:creationId xmlns:a16="http://schemas.microsoft.com/office/drawing/2014/main" id="{59F21C7E-C00D-D05E-A61D-3C8EEADD83DF}"/>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2" name="Rectangle 31">
              <a:hlinkClick r:id="rId14" action="ppaction://hlinksldjump"/>
              <a:extLst>
                <a:ext uri="{FF2B5EF4-FFF2-40B4-BE49-F238E27FC236}">
                  <a16:creationId xmlns:a16="http://schemas.microsoft.com/office/drawing/2014/main" id="{17B1192B-6F92-6847-E490-6A5B3E808BA4}"/>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3" name="Rectangle 32">
              <a:hlinkClick r:id="rId15" action="ppaction://hlinksldjump"/>
              <a:extLst>
                <a:ext uri="{FF2B5EF4-FFF2-40B4-BE49-F238E27FC236}">
                  <a16:creationId xmlns:a16="http://schemas.microsoft.com/office/drawing/2014/main" id="{220E48DD-BCE7-6653-8FAD-0757CD653F2E}"/>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4" name="Rectangle 33">
              <a:hlinkClick r:id="rId16" action="ppaction://hlinksldjump"/>
              <a:extLst>
                <a:ext uri="{FF2B5EF4-FFF2-40B4-BE49-F238E27FC236}">
                  <a16:creationId xmlns:a16="http://schemas.microsoft.com/office/drawing/2014/main" id="{019970B2-56E0-EBC6-A6F5-2A2EC5B26AD0}"/>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11" name="Picture 10">
            <a:extLst>
              <a:ext uri="{FF2B5EF4-FFF2-40B4-BE49-F238E27FC236}">
                <a16:creationId xmlns:a16="http://schemas.microsoft.com/office/drawing/2014/main" id="{48085177-C831-665C-AAD5-2F16B6B2D219}"/>
              </a:ext>
            </a:extLst>
          </p:cNvPr>
          <p:cNvPicPr>
            <a:picLocks noChangeAspect="1"/>
          </p:cNvPicPr>
          <p:nvPr/>
        </p:nvPicPr>
        <p:blipFill>
          <a:blip r:embed="rId17"/>
          <a:stretch>
            <a:fillRect/>
          </a:stretch>
        </p:blipFill>
        <p:spPr>
          <a:xfrm>
            <a:off x="1186308" y="2489995"/>
            <a:ext cx="5207457" cy="2961493"/>
          </a:xfrm>
          <a:prstGeom prst="rect">
            <a:avLst/>
          </a:prstGeom>
          <a:ln>
            <a:solidFill>
              <a:schemeClr val="tx1"/>
            </a:solidFill>
          </a:ln>
        </p:spPr>
      </p:pic>
      <p:sp>
        <p:nvSpPr>
          <p:cNvPr id="5" name="TextBox 18">
            <a:extLst>
              <a:ext uri="{FF2B5EF4-FFF2-40B4-BE49-F238E27FC236}">
                <a16:creationId xmlns:a16="http://schemas.microsoft.com/office/drawing/2014/main" id="{448E6167-0E65-BD08-E4AF-AE593384A7F4}"/>
              </a:ext>
            </a:extLst>
          </p:cNvPr>
          <p:cNvSpPr txBox="1"/>
          <p:nvPr/>
        </p:nvSpPr>
        <p:spPr>
          <a:xfrm>
            <a:off x="372361" y="5541314"/>
            <a:ext cx="6534072" cy="319500"/>
          </a:xfrm>
          <a:prstGeom prst="rect">
            <a:avLst/>
          </a:prstGeom>
          <a:solidFill>
            <a:srgbClr val="209EC6"/>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2 in the action plan aims to support improvement with this indicator</a:t>
            </a:r>
          </a:p>
        </p:txBody>
      </p:sp>
    </p:spTree>
    <p:extLst>
      <p:ext uri="{BB962C8B-B14F-4D97-AF65-F5344CB8AC3E}">
        <p14:creationId xmlns:p14="http://schemas.microsoft.com/office/powerpoint/2010/main" val="829025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EFF50-9196-7F65-8B7D-0AACABC4A1ED}"/>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A22A5D29-53CD-48D7-CA71-6A0B4209D21B}"/>
              </a:ext>
            </a:extLst>
          </p:cNvPr>
          <p:cNvSpPr txBox="1"/>
          <p:nvPr/>
        </p:nvSpPr>
        <p:spPr>
          <a:xfrm>
            <a:off x="261093" y="290308"/>
            <a:ext cx="9689151" cy="804210"/>
          </a:xfrm>
          <a:prstGeom prst="rect">
            <a:avLst/>
          </a:prstGeom>
          <a:solidFill>
            <a:schemeClr val="accent4">
              <a:lumMod val="20000"/>
              <a:lumOff val="80000"/>
            </a:schemeClr>
          </a:solidFill>
        </p:spPr>
        <p:txBody>
          <a:bodyPr vert="horz" lIns="0" tIns="0" rIns="91440" bIns="46800" rtlCol="0" anchor="b" anchorCtr="0">
            <a:noAutofit/>
          </a:bodyPr>
          <a:lstStyle/>
          <a:p>
            <a:pPr defTabSz="685800">
              <a:lnSpc>
                <a:spcPct val="90000"/>
              </a:lnSpc>
              <a:spcBef>
                <a:spcPct val="0"/>
              </a:spcBef>
              <a:spcAft>
                <a:spcPts val="600"/>
              </a:spcAft>
            </a:pPr>
            <a:r>
              <a:rPr lang="en-US" sz="1600" b="1" kern="1200">
                <a:solidFill>
                  <a:schemeClr val="bg1"/>
                </a:solidFill>
                <a:latin typeface="Arial"/>
                <a:ea typeface="+mj-ea"/>
                <a:cs typeface="Arial"/>
              </a:rPr>
              <a:t>Indicator 4d WDES Staff Survey Data 2025</a:t>
            </a:r>
          </a:p>
          <a:p>
            <a:pPr defTabSz="685800">
              <a:lnSpc>
                <a:spcPct val="90000"/>
              </a:lnSpc>
              <a:spcBef>
                <a:spcPct val="0"/>
              </a:spcBef>
              <a:spcAft>
                <a:spcPts val="600"/>
              </a:spcAft>
            </a:pPr>
            <a:r>
              <a:rPr lang="en-GB" sz="1600" u="none" strike="noStrike">
                <a:solidFill>
                  <a:schemeClr val="bg1"/>
                </a:solidFill>
                <a:effectLst/>
                <a:latin typeface="Arial"/>
                <a:cs typeface="Arial"/>
              </a:rPr>
              <a:t>In the last 12 months, percentage of staff experiencing harassment, bullying or abuse they or their colleague reported it</a:t>
            </a:r>
            <a:endParaRPr lang="en-GB" sz="1600" i="0" u="none" strike="noStrike">
              <a:solidFill>
                <a:schemeClr val="bg1"/>
              </a:solidFill>
              <a:effectLst/>
              <a:latin typeface="Arial"/>
              <a:cs typeface="Arial"/>
            </a:endParaRPr>
          </a:p>
        </p:txBody>
      </p:sp>
      <p:sp>
        <p:nvSpPr>
          <p:cNvPr id="3076" name="Text Box 4">
            <a:extLst>
              <a:ext uri="{FF2B5EF4-FFF2-40B4-BE49-F238E27FC236}">
                <a16:creationId xmlns:a16="http://schemas.microsoft.com/office/drawing/2014/main" id="{396E0B77-F13A-B849-6EC2-28C6FBD4613C}"/>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graphicFrame>
        <p:nvGraphicFramePr>
          <p:cNvPr id="2" name="Table 1">
            <a:extLst>
              <a:ext uri="{FF2B5EF4-FFF2-40B4-BE49-F238E27FC236}">
                <a16:creationId xmlns:a16="http://schemas.microsoft.com/office/drawing/2014/main" id="{C54FE392-7B71-BD62-6184-CB05F772EC64}"/>
              </a:ext>
            </a:extLst>
          </p:cNvPr>
          <p:cNvGraphicFramePr>
            <a:graphicFrameLocks noGrp="1"/>
          </p:cNvGraphicFramePr>
          <p:nvPr>
            <p:extLst>
              <p:ext uri="{D42A27DB-BD31-4B8C-83A1-F6EECF244321}">
                <p14:modId xmlns:p14="http://schemas.microsoft.com/office/powerpoint/2010/main" val="2569476300"/>
              </p:ext>
            </p:extLst>
          </p:nvPr>
        </p:nvGraphicFramePr>
        <p:xfrm>
          <a:off x="261094" y="1154091"/>
          <a:ext cx="7781696" cy="893311"/>
        </p:xfrm>
        <a:graphic>
          <a:graphicData uri="http://schemas.openxmlformats.org/drawingml/2006/table">
            <a:tbl>
              <a:tblPr>
                <a:tableStyleId>{BC89EF96-8CEA-46FF-86C4-4CE0E7609802}</a:tableStyleId>
              </a:tblPr>
              <a:tblGrid>
                <a:gridCol w="2047814">
                  <a:extLst>
                    <a:ext uri="{9D8B030D-6E8A-4147-A177-3AD203B41FA5}">
                      <a16:colId xmlns:a16="http://schemas.microsoft.com/office/drawing/2014/main" val="1114495837"/>
                    </a:ext>
                  </a:extLst>
                </a:gridCol>
                <a:gridCol w="819126">
                  <a:extLst>
                    <a:ext uri="{9D8B030D-6E8A-4147-A177-3AD203B41FA5}">
                      <a16:colId xmlns:a16="http://schemas.microsoft.com/office/drawing/2014/main" val="1865957006"/>
                    </a:ext>
                  </a:extLst>
                </a:gridCol>
                <a:gridCol w="819126">
                  <a:extLst>
                    <a:ext uri="{9D8B030D-6E8A-4147-A177-3AD203B41FA5}">
                      <a16:colId xmlns:a16="http://schemas.microsoft.com/office/drawing/2014/main" val="1679878655"/>
                    </a:ext>
                  </a:extLst>
                </a:gridCol>
                <a:gridCol w="819126">
                  <a:extLst>
                    <a:ext uri="{9D8B030D-6E8A-4147-A177-3AD203B41FA5}">
                      <a16:colId xmlns:a16="http://schemas.microsoft.com/office/drawing/2014/main" val="4075792826"/>
                    </a:ext>
                  </a:extLst>
                </a:gridCol>
                <a:gridCol w="819126">
                  <a:extLst>
                    <a:ext uri="{9D8B030D-6E8A-4147-A177-3AD203B41FA5}">
                      <a16:colId xmlns:a16="http://schemas.microsoft.com/office/drawing/2014/main" val="53929570"/>
                    </a:ext>
                  </a:extLst>
                </a:gridCol>
                <a:gridCol w="819126">
                  <a:extLst>
                    <a:ext uri="{9D8B030D-6E8A-4147-A177-3AD203B41FA5}">
                      <a16:colId xmlns:a16="http://schemas.microsoft.com/office/drawing/2014/main" val="3090503580"/>
                    </a:ext>
                  </a:extLst>
                </a:gridCol>
                <a:gridCol w="819126">
                  <a:extLst>
                    <a:ext uri="{9D8B030D-6E8A-4147-A177-3AD203B41FA5}">
                      <a16:colId xmlns:a16="http://schemas.microsoft.com/office/drawing/2014/main" val="782960867"/>
                    </a:ext>
                  </a:extLst>
                </a:gridCol>
                <a:gridCol w="819126">
                  <a:extLst>
                    <a:ext uri="{9D8B030D-6E8A-4147-A177-3AD203B41FA5}">
                      <a16:colId xmlns:a16="http://schemas.microsoft.com/office/drawing/2014/main" val="1074950605"/>
                    </a:ext>
                  </a:extLst>
                </a:gridCol>
              </a:tblGrid>
              <a:tr h="277809">
                <a:tc>
                  <a:txBody>
                    <a:bodyPr/>
                    <a:lstStyle/>
                    <a:p>
                      <a:pPr algn="l" fontAlgn="b"/>
                      <a:endParaRPr lang="en-GB" sz="1200" b="0"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2019</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2020</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2021</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2022</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2023</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2024</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i="0" u="none" strike="noStrike">
                          <a:solidFill>
                            <a:srgbClr val="000000"/>
                          </a:solidFill>
                          <a:effectLst/>
                          <a:latin typeface="Arial"/>
                          <a:cs typeface="Arial"/>
                        </a:rPr>
                        <a:t>2025</a:t>
                      </a:r>
                    </a:p>
                  </a:txBody>
                  <a:tcPr marL="6350" marR="6350" marT="6350" marB="0" anchor="b"/>
                </a:tc>
                <a:extLst>
                  <a:ext uri="{0D108BD9-81ED-4DB2-BD59-A6C34878D82A}">
                    <a16:rowId xmlns:a16="http://schemas.microsoft.com/office/drawing/2014/main" val="981876431"/>
                  </a:ext>
                </a:extLst>
              </a:tr>
              <a:tr h="307751">
                <a:tc>
                  <a:txBody>
                    <a:bodyPr/>
                    <a:lstStyle/>
                    <a:p>
                      <a:pPr algn="l" fontAlgn="b"/>
                      <a:r>
                        <a:rPr lang="en-GB" sz="1200" u="none" strike="noStrike">
                          <a:effectLst/>
                          <a:latin typeface="Arial"/>
                          <a:cs typeface="Arial"/>
                        </a:rPr>
                        <a:t>Disabled (with LTC)</a:t>
                      </a:r>
                      <a:endParaRPr lang="en-GB" sz="1200" b="0" i="0" u="none" strike="noStrike">
                        <a:solidFill>
                          <a:srgbClr val="000000"/>
                        </a:solidFill>
                        <a:effectLst/>
                        <a:latin typeface="Arial"/>
                        <a:cs typeface="Arial"/>
                      </a:endParaRPr>
                    </a:p>
                  </a:txBody>
                  <a:tcPr marL="6350" marR="6350" marT="6350" marB="0" anchor="b">
                    <a:solidFill>
                      <a:schemeClr val="accent6">
                        <a:lumMod val="40000"/>
                        <a:lumOff val="60000"/>
                      </a:schemeClr>
                    </a:solidFill>
                  </a:tcPr>
                </a:tc>
                <a:tc>
                  <a:txBody>
                    <a:bodyPr/>
                    <a:lstStyle/>
                    <a:p>
                      <a:pPr algn="ctr" fontAlgn="b"/>
                      <a:r>
                        <a:rPr lang="en-GB" sz="1200" u="none" strike="noStrike">
                          <a:effectLst/>
                          <a:latin typeface="Arial"/>
                          <a:cs typeface="Arial"/>
                        </a:rPr>
                        <a:t>43.0%</a:t>
                      </a:r>
                      <a:endParaRPr lang="en-GB" sz="1200" b="0" i="0" u="none" strike="noStrike">
                        <a:solidFill>
                          <a:srgbClr val="000000"/>
                        </a:solidFill>
                        <a:effectLst/>
                        <a:latin typeface="Arial"/>
                        <a:cs typeface="Arial"/>
                      </a:endParaRPr>
                    </a:p>
                  </a:txBody>
                  <a:tcPr marL="6350" marR="6350" marT="6350" marB="0" anchor="b">
                    <a:solidFill>
                      <a:schemeClr val="accent6">
                        <a:lumMod val="40000"/>
                        <a:lumOff val="60000"/>
                      </a:schemeClr>
                    </a:solidFill>
                  </a:tcPr>
                </a:tc>
                <a:tc>
                  <a:txBody>
                    <a:bodyPr/>
                    <a:lstStyle/>
                    <a:p>
                      <a:pPr algn="ctr" fontAlgn="b"/>
                      <a:r>
                        <a:rPr lang="en-GB" sz="1200" u="none" strike="noStrike">
                          <a:effectLst/>
                          <a:latin typeface="Arial"/>
                          <a:cs typeface="Arial"/>
                        </a:rPr>
                        <a:t>41.0%</a:t>
                      </a:r>
                      <a:endParaRPr lang="en-GB" sz="1200" b="0" i="0" u="none" strike="noStrike">
                        <a:solidFill>
                          <a:srgbClr val="000000"/>
                        </a:solidFill>
                        <a:effectLst/>
                        <a:latin typeface="Arial"/>
                        <a:cs typeface="Arial"/>
                      </a:endParaRPr>
                    </a:p>
                  </a:txBody>
                  <a:tcPr marL="6350" marR="6350" marT="6350" marB="0" anchor="b">
                    <a:solidFill>
                      <a:schemeClr val="accent6">
                        <a:lumMod val="40000"/>
                        <a:lumOff val="60000"/>
                      </a:schemeClr>
                    </a:solidFill>
                  </a:tcPr>
                </a:tc>
                <a:tc>
                  <a:txBody>
                    <a:bodyPr/>
                    <a:lstStyle/>
                    <a:p>
                      <a:pPr algn="ctr" fontAlgn="b"/>
                      <a:r>
                        <a:rPr lang="en-GB" sz="1200" u="none" strike="noStrike">
                          <a:effectLst/>
                          <a:latin typeface="Arial"/>
                          <a:cs typeface="Arial"/>
                        </a:rPr>
                        <a:t>45.0%</a:t>
                      </a:r>
                      <a:endParaRPr lang="en-GB" sz="1200" b="0" i="0" u="none" strike="noStrike">
                        <a:solidFill>
                          <a:srgbClr val="000000"/>
                        </a:solidFill>
                        <a:effectLst/>
                        <a:latin typeface="Arial"/>
                        <a:cs typeface="Arial"/>
                      </a:endParaRPr>
                    </a:p>
                  </a:txBody>
                  <a:tcPr marL="6350" marR="6350" marT="6350" marB="0" anchor="b">
                    <a:solidFill>
                      <a:schemeClr val="accent6">
                        <a:lumMod val="40000"/>
                        <a:lumOff val="60000"/>
                      </a:schemeClr>
                    </a:solidFill>
                  </a:tcPr>
                </a:tc>
                <a:tc>
                  <a:txBody>
                    <a:bodyPr/>
                    <a:lstStyle/>
                    <a:p>
                      <a:pPr algn="ctr" fontAlgn="b"/>
                      <a:r>
                        <a:rPr lang="en-GB" sz="1200" u="none" strike="noStrike">
                          <a:effectLst/>
                          <a:latin typeface="Arial"/>
                          <a:cs typeface="Arial"/>
                        </a:rPr>
                        <a:t>43.5%</a:t>
                      </a:r>
                      <a:endParaRPr lang="en-GB" sz="1200" b="0" i="0" u="none" strike="noStrike">
                        <a:solidFill>
                          <a:srgbClr val="000000"/>
                        </a:solidFill>
                        <a:effectLst/>
                        <a:latin typeface="Arial"/>
                        <a:cs typeface="Arial"/>
                      </a:endParaRPr>
                    </a:p>
                  </a:txBody>
                  <a:tcPr marL="6350" marR="6350" marT="6350" marB="0" anchor="b">
                    <a:solidFill>
                      <a:schemeClr val="accent6">
                        <a:lumMod val="40000"/>
                        <a:lumOff val="60000"/>
                      </a:schemeClr>
                    </a:solidFill>
                  </a:tcPr>
                </a:tc>
                <a:tc>
                  <a:txBody>
                    <a:bodyPr/>
                    <a:lstStyle/>
                    <a:p>
                      <a:pPr algn="ctr" fontAlgn="b"/>
                      <a:r>
                        <a:rPr lang="en-GB" sz="1200" u="none" strike="noStrike">
                          <a:effectLst/>
                          <a:latin typeface="Arial"/>
                          <a:cs typeface="Arial"/>
                        </a:rPr>
                        <a:t>50.5%</a:t>
                      </a:r>
                      <a:endParaRPr lang="en-GB" sz="1200" b="0" i="0" u="none" strike="noStrike">
                        <a:solidFill>
                          <a:srgbClr val="000000"/>
                        </a:solidFill>
                        <a:effectLst/>
                        <a:latin typeface="Arial"/>
                        <a:cs typeface="Arial"/>
                      </a:endParaRPr>
                    </a:p>
                  </a:txBody>
                  <a:tcPr marL="6350" marR="6350" marT="6350" marB="0" anchor="b">
                    <a:solidFill>
                      <a:schemeClr val="accent6">
                        <a:lumMod val="40000"/>
                        <a:lumOff val="60000"/>
                      </a:schemeClr>
                    </a:solidFill>
                  </a:tcPr>
                </a:tc>
                <a:tc>
                  <a:txBody>
                    <a:bodyPr/>
                    <a:lstStyle/>
                    <a:p>
                      <a:pPr algn="ctr" fontAlgn="b"/>
                      <a:r>
                        <a:rPr lang="en-GB" sz="1200" u="none" strike="noStrike">
                          <a:effectLst/>
                          <a:latin typeface="Arial"/>
                          <a:cs typeface="Arial"/>
                        </a:rPr>
                        <a:t>49.4%</a:t>
                      </a:r>
                      <a:endParaRPr lang="en-GB" sz="1200" b="0" i="0" u="none" strike="noStrike">
                        <a:solidFill>
                          <a:srgbClr val="000000"/>
                        </a:solidFill>
                        <a:effectLst/>
                        <a:latin typeface="Arial"/>
                        <a:cs typeface="Arial"/>
                      </a:endParaRPr>
                    </a:p>
                  </a:txBody>
                  <a:tcPr marL="6350" marR="6350" marT="6350" marB="0" anchor="b">
                    <a:solidFill>
                      <a:schemeClr val="accent6">
                        <a:lumMod val="40000"/>
                        <a:lumOff val="60000"/>
                      </a:schemeClr>
                    </a:solidFill>
                  </a:tcPr>
                </a:tc>
                <a:tc>
                  <a:txBody>
                    <a:bodyPr/>
                    <a:lstStyle/>
                    <a:p>
                      <a:pPr algn="ctr" fontAlgn="b"/>
                      <a:r>
                        <a:rPr lang="en-GB" sz="1200" b="0" i="0" u="none" strike="noStrike">
                          <a:solidFill>
                            <a:srgbClr val="000000"/>
                          </a:solidFill>
                          <a:effectLst/>
                          <a:latin typeface="Arial"/>
                          <a:cs typeface="Arial"/>
                        </a:rPr>
                        <a:t>45.1%</a:t>
                      </a:r>
                    </a:p>
                  </a:txBody>
                  <a:tcPr marL="6350" marR="6350" marT="6350" marB="0" anchor="b">
                    <a:solidFill>
                      <a:schemeClr val="accent6">
                        <a:lumMod val="40000"/>
                        <a:lumOff val="60000"/>
                      </a:schemeClr>
                    </a:solidFill>
                  </a:tcPr>
                </a:tc>
                <a:extLst>
                  <a:ext uri="{0D108BD9-81ED-4DB2-BD59-A6C34878D82A}">
                    <a16:rowId xmlns:a16="http://schemas.microsoft.com/office/drawing/2014/main" val="945839910"/>
                  </a:ext>
                </a:extLst>
              </a:tr>
              <a:tr h="307751">
                <a:tc>
                  <a:txBody>
                    <a:bodyPr/>
                    <a:lstStyle/>
                    <a:p>
                      <a:pPr algn="l" fontAlgn="b"/>
                      <a:r>
                        <a:rPr lang="en-GB" sz="1200" u="none" strike="noStrike">
                          <a:effectLst/>
                          <a:latin typeface="Arial"/>
                          <a:cs typeface="Arial"/>
                        </a:rPr>
                        <a:t>Non-Disabled (without LTC)</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effectLst/>
                          <a:latin typeface="Arial"/>
                          <a:cs typeface="Arial"/>
                        </a:rPr>
                        <a:t>39.0%</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effectLst/>
                          <a:latin typeface="Arial"/>
                          <a:cs typeface="Arial"/>
                        </a:rPr>
                        <a:t>42.0%</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effectLst/>
                          <a:latin typeface="Arial"/>
                          <a:cs typeface="Arial"/>
                        </a:rPr>
                        <a:t>44.0%</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effectLst/>
                          <a:latin typeface="Arial"/>
                          <a:cs typeface="Arial"/>
                        </a:rPr>
                        <a:t>45.3%</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effectLst/>
                          <a:latin typeface="Arial"/>
                          <a:cs typeface="Arial"/>
                        </a:rPr>
                        <a:t>53.8%</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effectLst/>
                          <a:latin typeface="Arial"/>
                          <a:cs typeface="Arial"/>
                        </a:rPr>
                        <a:t>50.7%</a:t>
                      </a:r>
                      <a:endParaRPr lang="en-GB" sz="12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b="0" i="0" u="none" strike="noStrike">
                          <a:solidFill>
                            <a:srgbClr val="000000"/>
                          </a:solidFill>
                          <a:effectLst/>
                          <a:latin typeface="Arial"/>
                          <a:cs typeface="Arial"/>
                        </a:rPr>
                        <a:t>50.3%</a:t>
                      </a:r>
                    </a:p>
                  </a:txBody>
                  <a:tcPr marL="6350" marR="6350" marT="6350" marB="0" anchor="b">
                    <a:solidFill>
                      <a:schemeClr val="bg1">
                        <a:lumMod val="95000"/>
                      </a:schemeClr>
                    </a:solidFill>
                  </a:tcPr>
                </a:tc>
                <a:extLst>
                  <a:ext uri="{0D108BD9-81ED-4DB2-BD59-A6C34878D82A}">
                    <a16:rowId xmlns:a16="http://schemas.microsoft.com/office/drawing/2014/main" val="1934098417"/>
                  </a:ext>
                </a:extLst>
              </a:tr>
            </a:tbl>
          </a:graphicData>
        </a:graphic>
      </p:graphicFrame>
      <p:sp>
        <p:nvSpPr>
          <p:cNvPr id="6" name="TextBox 5">
            <a:extLst>
              <a:ext uri="{FF2B5EF4-FFF2-40B4-BE49-F238E27FC236}">
                <a16:creationId xmlns:a16="http://schemas.microsoft.com/office/drawing/2014/main" id="{A5C672AC-A3CB-8858-C762-6DB8D124C1C6}"/>
              </a:ext>
            </a:extLst>
          </p:cNvPr>
          <p:cNvSpPr txBox="1"/>
          <p:nvPr/>
        </p:nvSpPr>
        <p:spPr>
          <a:xfrm>
            <a:off x="8109837" y="1314621"/>
            <a:ext cx="3821070" cy="4493538"/>
          </a:xfrm>
          <a:prstGeom prst="rect">
            <a:avLst/>
          </a:prstGeom>
          <a:noFill/>
          <a:ln>
            <a:solidFill>
              <a:schemeClr val="bg1"/>
            </a:solidFill>
          </a:ln>
        </p:spPr>
        <p:txBody>
          <a:bodyPr wrap="square" lIns="91440" tIns="45720" rIns="91440" bIns="45720" anchor="t">
            <a:spAutoFit/>
          </a:bodyPr>
          <a:lstStyle/>
          <a:p>
            <a:pPr algn="just"/>
            <a:r>
              <a:rPr lang="en-GB" sz="1300" b="0" i="0" u="none" strike="noStrike" baseline="0">
                <a:latin typeface="Arial"/>
                <a:ea typeface="Calibri"/>
                <a:cs typeface="Arial"/>
              </a:rPr>
              <a:t>The percentage of staff who </a:t>
            </a:r>
            <a:r>
              <a:rPr lang="en-GB" sz="1300" b="1" i="0" u="none" strike="noStrike" baseline="0">
                <a:latin typeface="Arial"/>
                <a:ea typeface="Calibri"/>
                <a:cs typeface="Arial"/>
              </a:rPr>
              <a:t>indicated that they or a colleague reported </a:t>
            </a:r>
            <a:r>
              <a:rPr lang="en-GB" sz="1300" b="1">
                <a:latin typeface="Arial"/>
                <a:ea typeface="Calibri"/>
                <a:cs typeface="Arial"/>
              </a:rPr>
              <a:t>an</a:t>
            </a:r>
            <a:r>
              <a:rPr lang="en-GB" sz="1300" b="1" i="0" u="none" strike="noStrike" baseline="0">
                <a:latin typeface="Arial"/>
                <a:ea typeface="Calibri"/>
                <a:cs typeface="Arial"/>
              </a:rPr>
              <a:t> incident of harassment, bullying or abuse experienced at work was:</a:t>
            </a:r>
            <a:endParaRPr lang="en-US" sz="1300"/>
          </a:p>
          <a:p>
            <a:pPr algn="just"/>
            <a:endParaRPr lang="en-GB" sz="1300" b="1" i="0" u="none" strike="noStrike" baseline="0">
              <a:latin typeface="Arial"/>
              <a:ea typeface="Calibri"/>
              <a:cs typeface="Arial"/>
            </a:endParaRPr>
          </a:p>
          <a:p>
            <a:pPr marL="171450" indent="-171450" algn="just">
              <a:buFontTx/>
              <a:buChar char="-"/>
            </a:pPr>
            <a:r>
              <a:rPr lang="en-GB" sz="1300">
                <a:latin typeface="Arial"/>
                <a:ea typeface="Calibri"/>
                <a:cs typeface="Arial"/>
              </a:rPr>
              <a:t>S</a:t>
            </a:r>
            <a:r>
              <a:rPr lang="en-GB" sz="1300" b="0" i="0" u="none" strike="noStrike" baseline="0">
                <a:latin typeface="Arial"/>
                <a:ea typeface="Calibri"/>
                <a:cs typeface="Arial"/>
              </a:rPr>
              <a:t>imilar for Disabled staff, </a:t>
            </a:r>
            <a:r>
              <a:rPr lang="en-GB" sz="1300" b="1" i="0" u="none" strike="noStrike" baseline="0">
                <a:latin typeface="Arial"/>
                <a:ea typeface="Calibri"/>
                <a:cs typeface="Arial"/>
              </a:rPr>
              <a:t>45.1%</a:t>
            </a:r>
            <a:r>
              <a:rPr lang="en-GB" sz="1300" b="0" i="0" u="none" strike="noStrike" baseline="0">
                <a:latin typeface="Arial"/>
                <a:ea typeface="Calibri"/>
                <a:cs typeface="Arial"/>
              </a:rPr>
              <a:t>, and for non-disabled staff, </a:t>
            </a:r>
            <a:r>
              <a:rPr lang="en-GB" sz="1300" b="1">
                <a:latin typeface="Arial"/>
                <a:ea typeface="Calibri"/>
                <a:cs typeface="Arial"/>
              </a:rPr>
              <a:t>50.3</a:t>
            </a:r>
            <a:r>
              <a:rPr lang="en-GB" sz="1300" b="1" i="0" u="none" strike="noStrike" baseline="0">
                <a:latin typeface="Arial"/>
                <a:ea typeface="Calibri"/>
                <a:cs typeface="Arial"/>
              </a:rPr>
              <a:t>%</a:t>
            </a:r>
          </a:p>
          <a:p>
            <a:pPr marL="171450" indent="-171450" algn="just">
              <a:buFontTx/>
              <a:buChar char="-"/>
            </a:pPr>
            <a:r>
              <a:rPr lang="en-GB" sz="1300"/>
              <a:t>fewer than half of disabled staff who experienced harassment, bullying or abuse said it was reported.</a:t>
            </a:r>
            <a:endParaRPr lang="en-GB" sz="1300">
              <a:ea typeface="Calibri"/>
              <a:cs typeface="Arial"/>
            </a:endParaRPr>
          </a:p>
          <a:p>
            <a:pPr marL="171450" indent="-171450" algn="just">
              <a:buFontTx/>
              <a:buChar char="-"/>
            </a:pPr>
            <a:r>
              <a:rPr lang="en-GB" sz="1300">
                <a:latin typeface="Arial"/>
                <a:ea typeface="Calibri"/>
                <a:cs typeface="Arial"/>
              </a:rPr>
              <a:t>For both groups there has been a slight drop in this metric in 2025</a:t>
            </a:r>
          </a:p>
          <a:p>
            <a:pPr marL="171450" indent="-171450" algn="just">
              <a:buFontTx/>
              <a:buChar char="-"/>
            </a:pPr>
            <a:r>
              <a:rPr lang="en-GB" sz="1300">
                <a:latin typeface="Arial"/>
                <a:ea typeface="Calibri"/>
                <a:cs typeface="Arial"/>
              </a:rPr>
              <a:t>Signing up to the Z tolerance, delivering Incivility Saves Lives, and the ongoing work around harassment and bullying may well account for  the rise in reporting. </a:t>
            </a:r>
          </a:p>
          <a:p>
            <a:pPr marL="171450" indent="-171450" algn="just">
              <a:buFontTx/>
              <a:buChar char="-"/>
            </a:pPr>
            <a:r>
              <a:rPr lang="en-GB" sz="1300">
                <a:latin typeface="Arial"/>
                <a:ea typeface="Calibri"/>
                <a:cs typeface="Arial"/>
              </a:rPr>
              <a:t>While a poster campaign around Incivility has been produced, aspects pertaining specifically to addressing Disability equality will be actioned e.g. Recruitment, Inclusivity training.</a:t>
            </a:r>
            <a:endParaRPr lang="en-GB" sz="1300">
              <a:latin typeface="Calibri"/>
              <a:ea typeface="Calibri"/>
              <a:cs typeface="Calibri"/>
            </a:endParaRPr>
          </a:p>
          <a:p>
            <a:pPr marL="171450" indent="-171450" algn="just">
              <a:buFontTx/>
              <a:buChar char="-"/>
            </a:pPr>
            <a:r>
              <a:rPr lang="en-GB" sz="1300"/>
              <a:t>under-reporting remains a concern, with disabled staff less likely to report incidents.</a:t>
            </a:r>
            <a:endParaRPr lang="en-GB" sz="1300">
              <a:latin typeface="Arial"/>
              <a:ea typeface="Calibri"/>
              <a:cs typeface="Arial"/>
            </a:endParaRPr>
          </a:p>
        </p:txBody>
      </p:sp>
      <p:grpSp>
        <p:nvGrpSpPr>
          <p:cNvPr id="3" name="Group 2">
            <a:extLst>
              <a:ext uri="{FF2B5EF4-FFF2-40B4-BE49-F238E27FC236}">
                <a16:creationId xmlns:a16="http://schemas.microsoft.com/office/drawing/2014/main" id="{A028E225-0846-CE86-1301-A32657322A20}"/>
              </a:ext>
            </a:extLst>
          </p:cNvPr>
          <p:cNvGrpSpPr/>
          <p:nvPr/>
        </p:nvGrpSpPr>
        <p:grpSpPr>
          <a:xfrm>
            <a:off x="166526" y="5854306"/>
            <a:ext cx="11925157" cy="1003695"/>
            <a:chOff x="166526" y="5814475"/>
            <a:chExt cx="11925157" cy="1045365"/>
          </a:xfrm>
        </p:grpSpPr>
        <p:sp>
          <p:nvSpPr>
            <p:cNvPr id="8" name="Rectangle 7">
              <a:hlinkClick r:id="rId3" action="ppaction://hlinksldjump"/>
              <a:extLst>
                <a:ext uri="{FF2B5EF4-FFF2-40B4-BE49-F238E27FC236}">
                  <a16:creationId xmlns:a16="http://schemas.microsoft.com/office/drawing/2014/main" id="{9F1C2756-C9D6-63C7-A710-10291DC16850}"/>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22" name="Rectangle 21">
              <a:hlinkClick r:id="rId4" action="ppaction://hlinksldjump"/>
              <a:extLst>
                <a:ext uri="{FF2B5EF4-FFF2-40B4-BE49-F238E27FC236}">
                  <a16:creationId xmlns:a16="http://schemas.microsoft.com/office/drawing/2014/main" id="{A737F5C6-0022-8969-789D-2B19791AA5BD}"/>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23" name="Rectangle 22">
              <a:hlinkClick r:id="rId5" action="ppaction://hlinksldjump"/>
              <a:extLst>
                <a:ext uri="{FF2B5EF4-FFF2-40B4-BE49-F238E27FC236}">
                  <a16:creationId xmlns:a16="http://schemas.microsoft.com/office/drawing/2014/main" id="{72A3A3C4-973E-FE64-C74B-10B9EE0159DF}"/>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24" name="Rectangle 23">
              <a:hlinkClick r:id="rId6" action="ppaction://hlinksldjump"/>
              <a:extLst>
                <a:ext uri="{FF2B5EF4-FFF2-40B4-BE49-F238E27FC236}">
                  <a16:creationId xmlns:a16="http://schemas.microsoft.com/office/drawing/2014/main" id="{CF8F462C-BA80-897B-F3ED-85434D40DCF9}"/>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25" name="Rectangle 24">
              <a:hlinkClick r:id="rId7" action="ppaction://hlinksldjump"/>
              <a:extLst>
                <a:ext uri="{FF2B5EF4-FFF2-40B4-BE49-F238E27FC236}">
                  <a16:creationId xmlns:a16="http://schemas.microsoft.com/office/drawing/2014/main" id="{9348EB44-F3EF-859D-D381-894BD6DA0C90}"/>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6" name="Rectangle 25">
              <a:hlinkClick r:id="rId8" action="ppaction://hlinksldjump"/>
              <a:extLst>
                <a:ext uri="{FF2B5EF4-FFF2-40B4-BE49-F238E27FC236}">
                  <a16:creationId xmlns:a16="http://schemas.microsoft.com/office/drawing/2014/main" id="{FE594163-02F1-376C-6CCD-ACC0215A38F0}"/>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7" name="Rectangle 26">
              <a:hlinkClick r:id="rId9" action="ppaction://hlinksldjump"/>
              <a:extLst>
                <a:ext uri="{FF2B5EF4-FFF2-40B4-BE49-F238E27FC236}">
                  <a16:creationId xmlns:a16="http://schemas.microsoft.com/office/drawing/2014/main" id="{D09976B9-D977-B94A-D1EB-86C697BD2D5D}"/>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8" name="Rectangle 27">
              <a:hlinkClick r:id="rId10" action="ppaction://hlinksldjump"/>
              <a:extLst>
                <a:ext uri="{FF2B5EF4-FFF2-40B4-BE49-F238E27FC236}">
                  <a16:creationId xmlns:a16="http://schemas.microsoft.com/office/drawing/2014/main" id="{2038BA29-63DB-A733-B378-60338193DDC9}"/>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9" name="Rectangle 28">
              <a:hlinkClick r:id="rId11" action="ppaction://hlinksldjump"/>
              <a:extLst>
                <a:ext uri="{FF2B5EF4-FFF2-40B4-BE49-F238E27FC236}">
                  <a16:creationId xmlns:a16="http://schemas.microsoft.com/office/drawing/2014/main" id="{2E41CCC2-3BB5-8198-B0FC-631A550BA073}"/>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30" name="Rectangle 29">
              <a:hlinkClick r:id="rId12" action="ppaction://hlinksldjump"/>
              <a:extLst>
                <a:ext uri="{FF2B5EF4-FFF2-40B4-BE49-F238E27FC236}">
                  <a16:creationId xmlns:a16="http://schemas.microsoft.com/office/drawing/2014/main" id="{92B150C8-F0E8-64CA-6B5D-DB5DFE81A681}"/>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1" name="Rectangle 30">
              <a:hlinkClick r:id="rId13" action="ppaction://hlinksldjump"/>
              <a:extLst>
                <a:ext uri="{FF2B5EF4-FFF2-40B4-BE49-F238E27FC236}">
                  <a16:creationId xmlns:a16="http://schemas.microsoft.com/office/drawing/2014/main" id="{A048F57A-12A0-68B3-8E62-ECABCA609726}"/>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2" name="Rectangle 31">
              <a:hlinkClick r:id="rId14" action="ppaction://hlinksldjump"/>
              <a:extLst>
                <a:ext uri="{FF2B5EF4-FFF2-40B4-BE49-F238E27FC236}">
                  <a16:creationId xmlns:a16="http://schemas.microsoft.com/office/drawing/2014/main" id="{AFC23561-30F7-AFCF-3252-625EC79F85AB}"/>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3" name="Rectangle 32">
              <a:hlinkClick r:id="rId15" action="ppaction://hlinksldjump"/>
              <a:extLst>
                <a:ext uri="{FF2B5EF4-FFF2-40B4-BE49-F238E27FC236}">
                  <a16:creationId xmlns:a16="http://schemas.microsoft.com/office/drawing/2014/main" id="{1D9E7DD9-DE1D-285B-F447-2695504DFA41}"/>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4" name="Rectangle 33">
              <a:hlinkClick r:id="rId16" action="ppaction://hlinksldjump"/>
              <a:extLst>
                <a:ext uri="{FF2B5EF4-FFF2-40B4-BE49-F238E27FC236}">
                  <a16:creationId xmlns:a16="http://schemas.microsoft.com/office/drawing/2014/main" id="{C6143FE2-7B15-BDFE-F883-3626078A1F6B}"/>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7" name="Picture 6">
            <a:extLst>
              <a:ext uri="{FF2B5EF4-FFF2-40B4-BE49-F238E27FC236}">
                <a16:creationId xmlns:a16="http://schemas.microsoft.com/office/drawing/2014/main" id="{F4F4717B-28E5-5D87-F72C-F6D75344FB0E}"/>
              </a:ext>
            </a:extLst>
          </p:cNvPr>
          <p:cNvPicPr>
            <a:picLocks noChangeAspect="1"/>
          </p:cNvPicPr>
          <p:nvPr/>
        </p:nvPicPr>
        <p:blipFill>
          <a:blip r:embed="rId17"/>
          <a:stretch>
            <a:fillRect/>
          </a:stretch>
        </p:blipFill>
        <p:spPr>
          <a:xfrm>
            <a:off x="261093" y="2206721"/>
            <a:ext cx="7388403" cy="3187625"/>
          </a:xfrm>
          <a:prstGeom prst="rect">
            <a:avLst/>
          </a:prstGeom>
        </p:spPr>
      </p:pic>
      <p:sp>
        <p:nvSpPr>
          <p:cNvPr id="5" name="TextBox 18">
            <a:extLst>
              <a:ext uri="{FF2B5EF4-FFF2-40B4-BE49-F238E27FC236}">
                <a16:creationId xmlns:a16="http://schemas.microsoft.com/office/drawing/2014/main" id="{983A102E-BE97-A8E1-C720-DFCC4678F64D}"/>
              </a:ext>
            </a:extLst>
          </p:cNvPr>
          <p:cNvSpPr txBox="1"/>
          <p:nvPr/>
        </p:nvSpPr>
        <p:spPr>
          <a:xfrm>
            <a:off x="677161" y="5418867"/>
            <a:ext cx="6534072" cy="319500"/>
          </a:xfrm>
          <a:prstGeom prst="rect">
            <a:avLst/>
          </a:prstGeom>
          <a:solidFill>
            <a:srgbClr val="F5CDE4"/>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2 in the action plan aims to support improvement with this indicator</a:t>
            </a:r>
          </a:p>
        </p:txBody>
      </p:sp>
    </p:spTree>
    <p:extLst>
      <p:ext uri="{BB962C8B-B14F-4D97-AF65-F5344CB8AC3E}">
        <p14:creationId xmlns:p14="http://schemas.microsoft.com/office/powerpoint/2010/main" val="1570541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8968E-842C-27DE-CB1B-F5F9322116BB}"/>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04E01FE-1EED-B3AD-5FB7-9F01B7016D1E}"/>
              </a:ext>
            </a:extLst>
          </p:cNvPr>
          <p:cNvSpPr txBox="1"/>
          <p:nvPr/>
        </p:nvSpPr>
        <p:spPr>
          <a:xfrm>
            <a:off x="394447" y="288108"/>
            <a:ext cx="8779123" cy="993027"/>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endParaRPr lang="en-US" sz="3300" b="1" kern="1200">
              <a:solidFill>
                <a:schemeClr val="tx2"/>
              </a:solidFill>
              <a:latin typeface="Arial" panose="020B0604020202020204" pitchFamily="34" charset="0"/>
              <a:ea typeface="+mj-ea"/>
              <a:cs typeface="Arial" panose="020B0604020202020204" pitchFamily="34" charset="0"/>
            </a:endParaRPr>
          </a:p>
        </p:txBody>
      </p:sp>
      <p:sp>
        <p:nvSpPr>
          <p:cNvPr id="3076" name="Text Box 4">
            <a:extLst>
              <a:ext uri="{FF2B5EF4-FFF2-40B4-BE49-F238E27FC236}">
                <a16:creationId xmlns:a16="http://schemas.microsoft.com/office/drawing/2014/main" id="{D7379DFB-BE11-12CB-7688-45C3D0BFC522}"/>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2" name="TextBox 1">
            <a:extLst>
              <a:ext uri="{FF2B5EF4-FFF2-40B4-BE49-F238E27FC236}">
                <a16:creationId xmlns:a16="http://schemas.microsoft.com/office/drawing/2014/main" id="{21226A2B-4340-21BE-B445-7C96B987DCED}"/>
              </a:ext>
            </a:extLst>
          </p:cNvPr>
          <p:cNvSpPr txBox="1"/>
          <p:nvPr/>
        </p:nvSpPr>
        <p:spPr>
          <a:xfrm>
            <a:off x="394447" y="302355"/>
            <a:ext cx="9531978" cy="830997"/>
          </a:xfrm>
          <a:prstGeom prst="rect">
            <a:avLst/>
          </a:prstGeom>
          <a:solidFill>
            <a:schemeClr val="accent3"/>
          </a:solidFill>
        </p:spPr>
        <p:txBody>
          <a:bodyPr wrap="square" lIns="91440" tIns="45720" rIns="91440" bIns="45720" rtlCol="0" anchor="t">
            <a:spAutoFit/>
          </a:bodyPr>
          <a:lstStyle/>
          <a:p>
            <a:r>
              <a:rPr lang="en-GB" sz="1600" b="1">
                <a:solidFill>
                  <a:schemeClr val="bg1"/>
                </a:solidFill>
                <a:latin typeface="Arial"/>
                <a:cs typeface="Arial"/>
              </a:rPr>
              <a:t>WDES Indicator 5</a:t>
            </a:r>
          </a:p>
          <a:p>
            <a:r>
              <a:rPr lang="en-GB" sz="1600">
                <a:solidFill>
                  <a:schemeClr val="bg1"/>
                </a:solidFill>
                <a:latin typeface="Arial"/>
                <a:cs typeface="Arial"/>
              </a:rPr>
              <a:t>The percentage of staff who believed that their organisation provided equal opportunities for career progression or promotion </a:t>
            </a:r>
          </a:p>
        </p:txBody>
      </p:sp>
      <p:graphicFrame>
        <p:nvGraphicFramePr>
          <p:cNvPr id="4" name="Table 3">
            <a:extLst>
              <a:ext uri="{FF2B5EF4-FFF2-40B4-BE49-F238E27FC236}">
                <a16:creationId xmlns:a16="http://schemas.microsoft.com/office/drawing/2014/main" id="{BD1F65BA-B3E9-A81F-BB04-49512ACD8C45}"/>
              </a:ext>
            </a:extLst>
          </p:cNvPr>
          <p:cNvGraphicFramePr>
            <a:graphicFrameLocks noGrp="1"/>
          </p:cNvGraphicFramePr>
          <p:nvPr>
            <p:extLst>
              <p:ext uri="{D42A27DB-BD31-4B8C-83A1-F6EECF244321}">
                <p14:modId xmlns:p14="http://schemas.microsoft.com/office/powerpoint/2010/main" val="2943247760"/>
              </p:ext>
            </p:extLst>
          </p:nvPr>
        </p:nvGraphicFramePr>
        <p:xfrm>
          <a:off x="394448" y="1406296"/>
          <a:ext cx="6891255" cy="896616"/>
        </p:xfrm>
        <a:graphic>
          <a:graphicData uri="http://schemas.openxmlformats.org/drawingml/2006/table">
            <a:tbl>
              <a:tblPr>
                <a:tableStyleId>{BC89EF96-8CEA-46FF-86C4-4CE0E7609802}</a:tableStyleId>
              </a:tblPr>
              <a:tblGrid>
                <a:gridCol w="1813490">
                  <a:extLst>
                    <a:ext uri="{9D8B030D-6E8A-4147-A177-3AD203B41FA5}">
                      <a16:colId xmlns:a16="http://schemas.microsoft.com/office/drawing/2014/main" val="2715972842"/>
                    </a:ext>
                  </a:extLst>
                </a:gridCol>
                <a:gridCol w="725395">
                  <a:extLst>
                    <a:ext uri="{9D8B030D-6E8A-4147-A177-3AD203B41FA5}">
                      <a16:colId xmlns:a16="http://schemas.microsoft.com/office/drawing/2014/main" val="1887591375"/>
                    </a:ext>
                  </a:extLst>
                </a:gridCol>
                <a:gridCol w="725395">
                  <a:extLst>
                    <a:ext uri="{9D8B030D-6E8A-4147-A177-3AD203B41FA5}">
                      <a16:colId xmlns:a16="http://schemas.microsoft.com/office/drawing/2014/main" val="1522255261"/>
                    </a:ext>
                  </a:extLst>
                </a:gridCol>
                <a:gridCol w="725395">
                  <a:extLst>
                    <a:ext uri="{9D8B030D-6E8A-4147-A177-3AD203B41FA5}">
                      <a16:colId xmlns:a16="http://schemas.microsoft.com/office/drawing/2014/main" val="479049009"/>
                    </a:ext>
                  </a:extLst>
                </a:gridCol>
                <a:gridCol w="725395">
                  <a:extLst>
                    <a:ext uri="{9D8B030D-6E8A-4147-A177-3AD203B41FA5}">
                      <a16:colId xmlns:a16="http://schemas.microsoft.com/office/drawing/2014/main" val="3647539915"/>
                    </a:ext>
                  </a:extLst>
                </a:gridCol>
                <a:gridCol w="725395">
                  <a:extLst>
                    <a:ext uri="{9D8B030D-6E8A-4147-A177-3AD203B41FA5}">
                      <a16:colId xmlns:a16="http://schemas.microsoft.com/office/drawing/2014/main" val="2702798830"/>
                    </a:ext>
                  </a:extLst>
                </a:gridCol>
                <a:gridCol w="725395">
                  <a:extLst>
                    <a:ext uri="{9D8B030D-6E8A-4147-A177-3AD203B41FA5}">
                      <a16:colId xmlns:a16="http://schemas.microsoft.com/office/drawing/2014/main" val="198970040"/>
                    </a:ext>
                  </a:extLst>
                </a:gridCol>
                <a:gridCol w="725395">
                  <a:extLst>
                    <a:ext uri="{9D8B030D-6E8A-4147-A177-3AD203B41FA5}">
                      <a16:colId xmlns:a16="http://schemas.microsoft.com/office/drawing/2014/main" val="292194504"/>
                    </a:ext>
                  </a:extLst>
                </a:gridCol>
              </a:tblGrid>
              <a:tr h="298872">
                <a:tc>
                  <a:txBody>
                    <a:bodyPr/>
                    <a:lstStyle/>
                    <a:p>
                      <a:pPr algn="l" fontAlgn="b"/>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2019</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2020</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2021</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2022</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2023</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2024</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i="0" u="none" strike="noStrike">
                          <a:solidFill>
                            <a:srgbClr val="000000"/>
                          </a:solidFill>
                          <a:effectLst/>
                          <a:latin typeface="Arial"/>
                          <a:ea typeface="Calibri" panose="020F0502020204030204" pitchFamily="34" charset="0"/>
                          <a:cs typeface="Arial"/>
                        </a:rPr>
                        <a:t>2025</a:t>
                      </a:r>
                    </a:p>
                  </a:txBody>
                  <a:tcPr marL="6350" marR="6350" marT="6350" marB="0" anchor="b"/>
                </a:tc>
                <a:extLst>
                  <a:ext uri="{0D108BD9-81ED-4DB2-BD59-A6C34878D82A}">
                    <a16:rowId xmlns:a16="http://schemas.microsoft.com/office/drawing/2014/main" val="988285934"/>
                  </a:ext>
                </a:extLst>
              </a:tr>
              <a:tr h="298872">
                <a:tc>
                  <a:txBody>
                    <a:bodyPr/>
                    <a:lstStyle/>
                    <a:p>
                      <a:pPr algn="l" fontAlgn="b"/>
                      <a:r>
                        <a:rPr lang="en-GB" sz="1100" u="none" strike="noStrike">
                          <a:effectLst/>
                          <a:latin typeface="Arial"/>
                          <a:ea typeface="Calibri" panose="020F0502020204030204" pitchFamily="34" charset="0"/>
                          <a:cs typeface="Arial"/>
                        </a:rPr>
                        <a:t>Disabled (with LTC)</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solidFill>
                  </a:tcPr>
                </a:tc>
                <a:tc>
                  <a:txBody>
                    <a:bodyPr/>
                    <a:lstStyle/>
                    <a:p>
                      <a:pPr algn="ctr" fontAlgn="b"/>
                      <a:r>
                        <a:rPr lang="en-GB" sz="1100" u="none" strike="noStrike">
                          <a:effectLst/>
                          <a:latin typeface="Arial"/>
                          <a:ea typeface="Calibri" panose="020F0502020204030204" pitchFamily="34" charset="0"/>
                          <a:cs typeface="Arial"/>
                        </a:rPr>
                        <a:t>54.0%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solidFill>
                  </a:tcPr>
                </a:tc>
                <a:tc>
                  <a:txBody>
                    <a:bodyPr/>
                    <a:lstStyle/>
                    <a:p>
                      <a:pPr algn="ctr" fontAlgn="b"/>
                      <a:r>
                        <a:rPr lang="en-GB" sz="1100" u="none" strike="noStrike">
                          <a:effectLst/>
                          <a:latin typeface="Arial"/>
                          <a:ea typeface="Calibri" panose="020F0502020204030204" pitchFamily="34" charset="0"/>
                          <a:cs typeface="Arial"/>
                        </a:rPr>
                        <a:t>55.0%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solidFill>
                  </a:tcPr>
                </a:tc>
                <a:tc>
                  <a:txBody>
                    <a:bodyPr/>
                    <a:lstStyle/>
                    <a:p>
                      <a:pPr algn="ctr" fontAlgn="b"/>
                      <a:r>
                        <a:rPr lang="en-GB" sz="1100" u="none" strike="noStrike">
                          <a:effectLst/>
                          <a:latin typeface="Arial"/>
                          <a:ea typeface="Calibri" panose="020F0502020204030204" pitchFamily="34" charset="0"/>
                          <a:cs typeface="Arial"/>
                        </a:rPr>
                        <a:t>57.0%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solidFill>
                  </a:tcPr>
                </a:tc>
                <a:tc>
                  <a:txBody>
                    <a:bodyPr/>
                    <a:lstStyle/>
                    <a:p>
                      <a:pPr algn="ctr" fontAlgn="b"/>
                      <a:r>
                        <a:rPr lang="en-GB" sz="1100" u="none" strike="noStrike">
                          <a:effectLst/>
                          <a:latin typeface="Arial"/>
                          <a:ea typeface="Calibri" panose="020F0502020204030204" pitchFamily="34" charset="0"/>
                          <a:cs typeface="Arial"/>
                        </a:rPr>
                        <a:t>58.5%</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solidFill>
                  </a:tcPr>
                </a:tc>
                <a:tc>
                  <a:txBody>
                    <a:bodyPr/>
                    <a:lstStyle/>
                    <a:p>
                      <a:pPr algn="ctr" fontAlgn="b"/>
                      <a:r>
                        <a:rPr lang="en-GB" sz="1100" u="none" strike="noStrike">
                          <a:effectLst/>
                          <a:latin typeface="Arial"/>
                          <a:ea typeface="Calibri" panose="020F0502020204030204" pitchFamily="34" charset="0"/>
                          <a:cs typeface="Arial"/>
                        </a:rPr>
                        <a:t>61%</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solidFill>
                  </a:tcPr>
                </a:tc>
                <a:tc>
                  <a:txBody>
                    <a:bodyPr/>
                    <a:lstStyle/>
                    <a:p>
                      <a:pPr algn="ctr" fontAlgn="b"/>
                      <a:r>
                        <a:rPr lang="en-GB" sz="1100" u="none" strike="noStrike">
                          <a:effectLst/>
                          <a:latin typeface="Arial"/>
                          <a:ea typeface="Calibri" panose="020F0502020204030204" pitchFamily="34" charset="0"/>
                          <a:cs typeface="Arial"/>
                        </a:rPr>
                        <a:t>61%</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solidFill>
                  </a:tcPr>
                </a:tc>
                <a:tc>
                  <a:txBody>
                    <a:bodyPr/>
                    <a:lstStyle/>
                    <a:p>
                      <a:pPr algn="ctr" fontAlgn="b"/>
                      <a:r>
                        <a:rPr lang="en-GB" sz="1100" b="0" i="0" u="none" strike="noStrike">
                          <a:solidFill>
                            <a:srgbClr val="000000"/>
                          </a:solidFill>
                          <a:effectLst/>
                          <a:latin typeface="Arial"/>
                          <a:ea typeface="Calibri" panose="020F0502020204030204" pitchFamily="34" charset="0"/>
                          <a:cs typeface="Arial"/>
                        </a:rPr>
                        <a:t>51.3%</a:t>
                      </a:r>
                    </a:p>
                  </a:txBody>
                  <a:tcPr marL="6350" marR="6350" marT="6350" marB="0" anchor="b">
                    <a:solidFill>
                      <a:schemeClr val="accent3"/>
                    </a:solidFill>
                  </a:tcPr>
                </a:tc>
                <a:extLst>
                  <a:ext uri="{0D108BD9-81ED-4DB2-BD59-A6C34878D82A}">
                    <a16:rowId xmlns:a16="http://schemas.microsoft.com/office/drawing/2014/main" val="367557387"/>
                  </a:ext>
                </a:extLst>
              </a:tr>
              <a:tr h="298872">
                <a:tc>
                  <a:txBody>
                    <a:bodyPr/>
                    <a:lstStyle/>
                    <a:p>
                      <a:pPr algn="l" fontAlgn="b"/>
                      <a:r>
                        <a:rPr lang="en-GB" sz="1100" u="none" strike="noStrike">
                          <a:effectLst/>
                          <a:latin typeface="Arial"/>
                          <a:ea typeface="Calibri" panose="020F0502020204030204" pitchFamily="34" charset="0"/>
                          <a:cs typeface="Arial"/>
                        </a:rPr>
                        <a:t>Non-Disabled (without LTC)</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64.0%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64.0%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64.0%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66.1%</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66%</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65.8%</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b="0" i="0" u="none" strike="noStrike">
                          <a:solidFill>
                            <a:srgbClr val="000000"/>
                          </a:solidFill>
                          <a:effectLst/>
                          <a:latin typeface="Arial"/>
                          <a:ea typeface="Calibri" panose="020F0502020204030204" pitchFamily="34" charset="0"/>
                          <a:cs typeface="Arial"/>
                        </a:rPr>
                        <a:t>57.3%</a:t>
                      </a:r>
                    </a:p>
                  </a:txBody>
                  <a:tcPr marL="6350" marR="6350" marT="6350" marB="0" anchor="b">
                    <a:solidFill>
                      <a:schemeClr val="bg1">
                        <a:lumMod val="95000"/>
                      </a:schemeClr>
                    </a:solidFill>
                  </a:tcPr>
                </a:tc>
                <a:extLst>
                  <a:ext uri="{0D108BD9-81ED-4DB2-BD59-A6C34878D82A}">
                    <a16:rowId xmlns:a16="http://schemas.microsoft.com/office/drawing/2014/main" val="1400631724"/>
                  </a:ext>
                </a:extLst>
              </a:tr>
            </a:tbl>
          </a:graphicData>
        </a:graphic>
      </p:graphicFrame>
      <p:sp>
        <p:nvSpPr>
          <p:cNvPr id="16" name="TextBox 15">
            <a:extLst>
              <a:ext uri="{FF2B5EF4-FFF2-40B4-BE49-F238E27FC236}">
                <a16:creationId xmlns:a16="http://schemas.microsoft.com/office/drawing/2014/main" id="{9847C969-3E41-4285-F00B-A96615C69714}"/>
              </a:ext>
            </a:extLst>
          </p:cNvPr>
          <p:cNvSpPr txBox="1"/>
          <p:nvPr/>
        </p:nvSpPr>
        <p:spPr>
          <a:xfrm>
            <a:off x="7478214" y="1848783"/>
            <a:ext cx="4246378" cy="3093154"/>
          </a:xfrm>
          <a:prstGeom prst="rect">
            <a:avLst/>
          </a:prstGeom>
          <a:noFill/>
          <a:ln>
            <a:solidFill>
              <a:schemeClr val="bg1"/>
            </a:solidFill>
          </a:ln>
        </p:spPr>
        <p:txBody>
          <a:bodyPr wrap="square" lIns="91440" tIns="45720" rIns="91440" bIns="45720" anchor="t">
            <a:spAutoFit/>
          </a:bodyPr>
          <a:lstStyle/>
          <a:p>
            <a:pPr marL="171450" indent="-171450" algn="just">
              <a:buFontTx/>
              <a:buChar char="-"/>
            </a:pPr>
            <a:r>
              <a:rPr lang="en-GB" sz="1300" i="0" u="none" strike="noStrike" baseline="0">
                <a:latin typeface="Arial"/>
                <a:ea typeface="Calibri"/>
                <a:cs typeface="Arial"/>
              </a:rPr>
              <a:t>Since 2019 to date, </a:t>
            </a:r>
            <a:r>
              <a:rPr lang="en-GB" sz="1300" b="1" i="0" u="none" strike="noStrike" baseline="0">
                <a:latin typeface="Arial"/>
                <a:ea typeface="Calibri"/>
                <a:cs typeface="Arial"/>
              </a:rPr>
              <a:t>Disabled staff and Non-Disabled </a:t>
            </a:r>
            <a:r>
              <a:rPr lang="en-GB" sz="1300" b="1">
                <a:latin typeface="Arial"/>
                <a:ea typeface="Calibri"/>
                <a:cs typeface="Arial"/>
              </a:rPr>
              <a:t>S</a:t>
            </a:r>
            <a:r>
              <a:rPr lang="en-GB" sz="1300" b="1" i="0" u="none" strike="noStrike" baseline="0">
                <a:latin typeface="Arial"/>
                <a:ea typeface="Calibri"/>
                <a:cs typeface="Arial"/>
              </a:rPr>
              <a:t>taff  held a stronger belief that </a:t>
            </a:r>
            <a:r>
              <a:rPr lang="en-GB" sz="1300" b="1">
                <a:latin typeface="Arial"/>
                <a:ea typeface="Calibri"/>
                <a:cs typeface="Arial"/>
              </a:rPr>
              <a:t>the Trust provided equal opportunities for career progression or promotion. </a:t>
            </a:r>
          </a:p>
          <a:p>
            <a:pPr marL="171450" indent="-171450" algn="just">
              <a:buFontTx/>
              <a:buChar char="-"/>
            </a:pPr>
            <a:r>
              <a:rPr lang="en-GB" sz="1300">
                <a:latin typeface="Arial"/>
                <a:ea typeface="Calibri"/>
                <a:cs typeface="Arial"/>
              </a:rPr>
              <a:t>For Disabled staff -  The data has fluctuated in the 55% mark to a highest in 2023/2024, but decreased in 2025  by </a:t>
            </a:r>
            <a:r>
              <a:rPr lang="en-GB" sz="1300" b="1">
                <a:latin typeface="Arial"/>
                <a:ea typeface="Calibri"/>
                <a:cs typeface="Arial"/>
              </a:rPr>
              <a:t>9.7% to 51.3% </a:t>
            </a:r>
            <a:r>
              <a:rPr lang="en-GB" sz="1300" b="1" i="0" u="none" strike="noStrike" baseline="0">
                <a:latin typeface="Arial"/>
                <a:ea typeface="Calibri"/>
                <a:cs typeface="Arial"/>
              </a:rPr>
              <a:t> </a:t>
            </a:r>
          </a:p>
          <a:p>
            <a:pPr marL="171450" indent="-171450" algn="just">
              <a:buFontTx/>
              <a:buChar char="-"/>
            </a:pPr>
            <a:r>
              <a:rPr lang="en-GB" sz="1300" i="0" u="none" strike="noStrike" baseline="0">
                <a:latin typeface="Arial"/>
                <a:ea typeface="Calibri"/>
                <a:cs typeface="Arial"/>
              </a:rPr>
              <a:t>For Non-Disabled staff </a:t>
            </a:r>
            <a:r>
              <a:rPr lang="en-GB" sz="1300">
                <a:latin typeface="Arial"/>
                <a:ea typeface="Calibri"/>
                <a:cs typeface="Arial"/>
              </a:rPr>
              <a:t>the figure has been in the mind 60%, but has dropped </a:t>
            </a:r>
            <a:r>
              <a:rPr lang="en-GB" sz="1300" i="0" u="none" strike="noStrike" baseline="0">
                <a:latin typeface="Arial"/>
                <a:ea typeface="Calibri"/>
                <a:cs typeface="Arial"/>
              </a:rPr>
              <a:t>by 8.5% (</a:t>
            </a:r>
            <a:r>
              <a:rPr lang="en-GB" sz="1300" b="1" i="0" u="none" strike="noStrike" baseline="0">
                <a:latin typeface="Arial"/>
                <a:ea typeface="Calibri"/>
                <a:cs typeface="Arial"/>
              </a:rPr>
              <a:t>65.8% to </a:t>
            </a:r>
            <a:r>
              <a:rPr lang="en-GB" sz="1300" b="1">
                <a:latin typeface="Arial"/>
                <a:ea typeface="Calibri"/>
                <a:cs typeface="Arial"/>
              </a:rPr>
              <a:t>57.3</a:t>
            </a:r>
            <a:r>
              <a:rPr lang="en-GB" sz="1300" b="1" i="0" u="none" strike="noStrike" baseline="0">
                <a:latin typeface="Arial"/>
                <a:ea typeface="Calibri"/>
                <a:cs typeface="Arial"/>
              </a:rPr>
              <a:t>%)</a:t>
            </a:r>
          </a:p>
          <a:p>
            <a:pPr marL="171450" indent="-171450" algn="just">
              <a:buFontTx/>
              <a:buChar char="-"/>
            </a:pPr>
            <a:r>
              <a:rPr lang="en-GB" sz="1300"/>
              <a:t>confidence in fair career progression has fallen sharply for everyone and remains lower among disabled staff.</a:t>
            </a:r>
          </a:p>
          <a:p>
            <a:pPr marL="171450" indent="-171450" algn="just">
              <a:buFontTx/>
              <a:buChar char="-"/>
            </a:pPr>
            <a:r>
              <a:rPr lang="en-GB" sz="1300"/>
              <a:t>only about half of disabled staff believe promotion opportunities are equal</a:t>
            </a:r>
            <a:endParaRPr lang="en-GB" sz="1300" b="1" i="0" u="none" strike="noStrike" baseline="0">
              <a:latin typeface="Arial"/>
              <a:ea typeface="Calibri"/>
              <a:cs typeface="Arial"/>
            </a:endParaRPr>
          </a:p>
        </p:txBody>
      </p:sp>
      <p:grpSp>
        <p:nvGrpSpPr>
          <p:cNvPr id="36" name="Group 35">
            <a:extLst>
              <a:ext uri="{FF2B5EF4-FFF2-40B4-BE49-F238E27FC236}">
                <a16:creationId xmlns:a16="http://schemas.microsoft.com/office/drawing/2014/main" id="{C54007F0-13EA-2110-EDD1-4054D25E31EC}"/>
              </a:ext>
            </a:extLst>
          </p:cNvPr>
          <p:cNvGrpSpPr/>
          <p:nvPr/>
        </p:nvGrpSpPr>
        <p:grpSpPr>
          <a:xfrm>
            <a:off x="166526" y="5912455"/>
            <a:ext cx="11925157" cy="945546"/>
            <a:chOff x="166526" y="5814475"/>
            <a:chExt cx="11925157" cy="1045365"/>
          </a:xfrm>
        </p:grpSpPr>
        <p:sp>
          <p:nvSpPr>
            <p:cNvPr id="37" name="Rectangle 36">
              <a:hlinkClick r:id="rId3" action="ppaction://hlinksldjump"/>
              <a:extLst>
                <a:ext uri="{FF2B5EF4-FFF2-40B4-BE49-F238E27FC236}">
                  <a16:creationId xmlns:a16="http://schemas.microsoft.com/office/drawing/2014/main" id="{A7D4B27B-3E82-ED60-2852-454129EA18D5}"/>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38" name="Rectangle 37">
              <a:hlinkClick r:id="rId4" action="ppaction://hlinksldjump"/>
              <a:extLst>
                <a:ext uri="{FF2B5EF4-FFF2-40B4-BE49-F238E27FC236}">
                  <a16:creationId xmlns:a16="http://schemas.microsoft.com/office/drawing/2014/main" id="{0BC3B0AE-2ED2-82BE-68DE-AEAB3719AD1E}"/>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39" name="Rectangle 38">
              <a:hlinkClick r:id="rId5" action="ppaction://hlinksldjump"/>
              <a:extLst>
                <a:ext uri="{FF2B5EF4-FFF2-40B4-BE49-F238E27FC236}">
                  <a16:creationId xmlns:a16="http://schemas.microsoft.com/office/drawing/2014/main" id="{977B1424-1C3C-B496-FEB4-2AD6AC5E19D4}"/>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40" name="Rectangle 39">
              <a:hlinkClick r:id="rId6" action="ppaction://hlinksldjump"/>
              <a:extLst>
                <a:ext uri="{FF2B5EF4-FFF2-40B4-BE49-F238E27FC236}">
                  <a16:creationId xmlns:a16="http://schemas.microsoft.com/office/drawing/2014/main" id="{792AF482-3A83-B7A9-2B1C-777C0DB4E96B}"/>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41" name="Rectangle 40">
              <a:hlinkClick r:id="rId7" action="ppaction://hlinksldjump"/>
              <a:extLst>
                <a:ext uri="{FF2B5EF4-FFF2-40B4-BE49-F238E27FC236}">
                  <a16:creationId xmlns:a16="http://schemas.microsoft.com/office/drawing/2014/main" id="{C26E5036-EFF1-E199-E912-F7569309F90E}"/>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42" name="Rectangle 41">
              <a:hlinkClick r:id="rId8" action="ppaction://hlinksldjump"/>
              <a:extLst>
                <a:ext uri="{FF2B5EF4-FFF2-40B4-BE49-F238E27FC236}">
                  <a16:creationId xmlns:a16="http://schemas.microsoft.com/office/drawing/2014/main" id="{152F847B-3B13-8F2C-D16B-9E65480F2622}"/>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43" name="Rectangle 42">
              <a:hlinkClick r:id="rId9" action="ppaction://hlinksldjump"/>
              <a:extLst>
                <a:ext uri="{FF2B5EF4-FFF2-40B4-BE49-F238E27FC236}">
                  <a16:creationId xmlns:a16="http://schemas.microsoft.com/office/drawing/2014/main" id="{A657D1CA-C552-008A-A144-2B5D4881556C}"/>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44" name="Rectangle 43">
              <a:hlinkClick r:id="rId10" action="ppaction://hlinksldjump"/>
              <a:extLst>
                <a:ext uri="{FF2B5EF4-FFF2-40B4-BE49-F238E27FC236}">
                  <a16:creationId xmlns:a16="http://schemas.microsoft.com/office/drawing/2014/main" id="{81D56344-9085-D302-5C91-E0D61A33ECA8}"/>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45" name="Rectangle 44">
              <a:hlinkClick r:id="rId11" action="ppaction://hlinksldjump"/>
              <a:extLst>
                <a:ext uri="{FF2B5EF4-FFF2-40B4-BE49-F238E27FC236}">
                  <a16:creationId xmlns:a16="http://schemas.microsoft.com/office/drawing/2014/main" id="{E630B50D-80CA-7153-2031-7D56A86ED98D}"/>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46" name="Rectangle 45">
              <a:hlinkClick r:id="rId12" action="ppaction://hlinksldjump"/>
              <a:extLst>
                <a:ext uri="{FF2B5EF4-FFF2-40B4-BE49-F238E27FC236}">
                  <a16:creationId xmlns:a16="http://schemas.microsoft.com/office/drawing/2014/main" id="{C03CB212-19D2-EBE3-F07C-FEAD8AA25EBD}"/>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47" name="Rectangle 46">
              <a:hlinkClick r:id="rId13" action="ppaction://hlinksldjump"/>
              <a:extLst>
                <a:ext uri="{FF2B5EF4-FFF2-40B4-BE49-F238E27FC236}">
                  <a16:creationId xmlns:a16="http://schemas.microsoft.com/office/drawing/2014/main" id="{9C62D6D5-D838-F748-2199-2F5B19B226FF}"/>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48" name="Rectangle 47">
              <a:hlinkClick r:id="rId14" action="ppaction://hlinksldjump"/>
              <a:extLst>
                <a:ext uri="{FF2B5EF4-FFF2-40B4-BE49-F238E27FC236}">
                  <a16:creationId xmlns:a16="http://schemas.microsoft.com/office/drawing/2014/main" id="{85D81F60-20E8-D774-1EBB-B06F28999F49}"/>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49" name="Rectangle 48">
              <a:hlinkClick r:id="rId15" action="ppaction://hlinksldjump"/>
              <a:extLst>
                <a:ext uri="{FF2B5EF4-FFF2-40B4-BE49-F238E27FC236}">
                  <a16:creationId xmlns:a16="http://schemas.microsoft.com/office/drawing/2014/main" id="{DC24C81C-2CAD-630F-8CA7-6228AF95BB64}"/>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50" name="Rectangle 49">
              <a:hlinkClick r:id="rId16" action="ppaction://hlinksldjump"/>
              <a:extLst>
                <a:ext uri="{FF2B5EF4-FFF2-40B4-BE49-F238E27FC236}">
                  <a16:creationId xmlns:a16="http://schemas.microsoft.com/office/drawing/2014/main" id="{A9281C5F-6862-D494-4629-FC5CF97F3D1B}"/>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6" name="Picture 5">
            <a:extLst>
              <a:ext uri="{FF2B5EF4-FFF2-40B4-BE49-F238E27FC236}">
                <a16:creationId xmlns:a16="http://schemas.microsoft.com/office/drawing/2014/main" id="{A268ADD0-3DCD-C613-7F0B-5E354CBCEE11}"/>
              </a:ext>
            </a:extLst>
          </p:cNvPr>
          <p:cNvPicPr>
            <a:picLocks noChangeAspect="1"/>
          </p:cNvPicPr>
          <p:nvPr/>
        </p:nvPicPr>
        <p:blipFill>
          <a:blip r:embed="rId17"/>
          <a:stretch>
            <a:fillRect/>
          </a:stretch>
        </p:blipFill>
        <p:spPr>
          <a:xfrm>
            <a:off x="499955" y="2395978"/>
            <a:ext cx="6785748" cy="3097134"/>
          </a:xfrm>
          <a:prstGeom prst="rect">
            <a:avLst/>
          </a:prstGeom>
          <a:ln>
            <a:solidFill>
              <a:schemeClr val="tx1"/>
            </a:solidFill>
          </a:ln>
        </p:spPr>
      </p:pic>
      <p:sp>
        <p:nvSpPr>
          <p:cNvPr id="5" name="TextBox 18">
            <a:extLst>
              <a:ext uri="{FF2B5EF4-FFF2-40B4-BE49-F238E27FC236}">
                <a16:creationId xmlns:a16="http://schemas.microsoft.com/office/drawing/2014/main" id="{FD6FF0E4-05D6-EC0D-A888-3A9A922EEB45}"/>
              </a:ext>
            </a:extLst>
          </p:cNvPr>
          <p:cNvSpPr txBox="1"/>
          <p:nvPr/>
        </p:nvSpPr>
        <p:spPr>
          <a:xfrm>
            <a:off x="501315" y="5553037"/>
            <a:ext cx="6534072" cy="319500"/>
          </a:xfrm>
          <a:prstGeom prst="rect">
            <a:avLst/>
          </a:prstGeom>
          <a:solidFill>
            <a:srgbClr val="ED8B0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1 and 4 in the action plan aims to support improvement with this indicator</a:t>
            </a:r>
          </a:p>
        </p:txBody>
      </p:sp>
    </p:spTree>
    <p:extLst>
      <p:ext uri="{BB962C8B-B14F-4D97-AF65-F5344CB8AC3E}">
        <p14:creationId xmlns:p14="http://schemas.microsoft.com/office/powerpoint/2010/main" val="2274375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3A6CA-C384-0042-4EE8-F6DC4AC9FBFD}"/>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E6C90D18-A030-2E2A-F37B-FA39802CE521}"/>
              </a:ext>
            </a:extLst>
          </p:cNvPr>
          <p:cNvSpPr txBox="1"/>
          <p:nvPr/>
        </p:nvSpPr>
        <p:spPr>
          <a:xfrm>
            <a:off x="394447" y="288108"/>
            <a:ext cx="8779123" cy="993027"/>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endParaRPr lang="en-US" sz="3300" b="1" kern="1200">
              <a:solidFill>
                <a:schemeClr val="tx2"/>
              </a:solidFill>
              <a:latin typeface="Arial" panose="020B0604020202020204" pitchFamily="34" charset="0"/>
              <a:ea typeface="+mj-ea"/>
              <a:cs typeface="Arial" panose="020B0604020202020204" pitchFamily="34" charset="0"/>
            </a:endParaRPr>
          </a:p>
        </p:txBody>
      </p:sp>
      <p:sp>
        <p:nvSpPr>
          <p:cNvPr id="3076" name="Text Box 4">
            <a:extLst>
              <a:ext uri="{FF2B5EF4-FFF2-40B4-BE49-F238E27FC236}">
                <a16:creationId xmlns:a16="http://schemas.microsoft.com/office/drawing/2014/main" id="{137A5248-0DBF-D510-4D95-EDC68A00D7F7}"/>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2" name="TextBox 1">
            <a:extLst>
              <a:ext uri="{FF2B5EF4-FFF2-40B4-BE49-F238E27FC236}">
                <a16:creationId xmlns:a16="http://schemas.microsoft.com/office/drawing/2014/main" id="{9C03E67B-BFED-577D-8A2D-AD03D39D9EC9}"/>
              </a:ext>
            </a:extLst>
          </p:cNvPr>
          <p:cNvSpPr txBox="1"/>
          <p:nvPr/>
        </p:nvSpPr>
        <p:spPr>
          <a:xfrm>
            <a:off x="300178" y="305912"/>
            <a:ext cx="9701661" cy="830997"/>
          </a:xfrm>
          <a:prstGeom prst="rect">
            <a:avLst/>
          </a:prstGeom>
          <a:solidFill>
            <a:schemeClr val="accent3">
              <a:lumMod val="40000"/>
              <a:lumOff val="60000"/>
            </a:schemeClr>
          </a:solidFill>
        </p:spPr>
        <p:txBody>
          <a:bodyPr wrap="square" lIns="91440" tIns="45720" rIns="91440" bIns="45720" rtlCol="0" anchor="t">
            <a:spAutoFit/>
          </a:bodyPr>
          <a:lstStyle/>
          <a:p>
            <a:r>
              <a:rPr lang="en-GB" sz="1600" b="1">
                <a:solidFill>
                  <a:schemeClr val="bg1"/>
                </a:solidFill>
                <a:latin typeface="Arial"/>
                <a:cs typeface="Arial"/>
              </a:rPr>
              <a:t>WDES Indicator 6</a:t>
            </a:r>
          </a:p>
          <a:p>
            <a:pPr algn="l" fontAlgn="ctr"/>
            <a:r>
              <a:rPr lang="en-GB" sz="1600" u="none" strike="noStrike">
                <a:effectLst/>
                <a:latin typeface="Arial"/>
                <a:cs typeface="Arial"/>
              </a:rPr>
              <a:t>Percentage of disabled staff compared to non-disabled staff saying that they have felt pressure from their manager to come to work, despite not feeling well enough to perform their duties.</a:t>
            </a:r>
            <a:endParaRPr lang="en-GB" sz="1600" b="0" i="0" u="none" strike="noStrike">
              <a:effectLst/>
              <a:latin typeface="Arial"/>
              <a:cs typeface="Arial"/>
            </a:endParaRPr>
          </a:p>
        </p:txBody>
      </p:sp>
      <p:graphicFrame>
        <p:nvGraphicFramePr>
          <p:cNvPr id="5" name="Table 4">
            <a:extLst>
              <a:ext uri="{FF2B5EF4-FFF2-40B4-BE49-F238E27FC236}">
                <a16:creationId xmlns:a16="http://schemas.microsoft.com/office/drawing/2014/main" id="{B0704BC9-33BF-9856-6BD3-49729B0B2D44}"/>
              </a:ext>
            </a:extLst>
          </p:cNvPr>
          <p:cNvGraphicFramePr>
            <a:graphicFrameLocks noGrp="1"/>
          </p:cNvGraphicFramePr>
          <p:nvPr>
            <p:extLst>
              <p:ext uri="{D42A27DB-BD31-4B8C-83A1-F6EECF244321}">
                <p14:modId xmlns:p14="http://schemas.microsoft.com/office/powerpoint/2010/main" val="3143611026"/>
              </p:ext>
            </p:extLst>
          </p:nvPr>
        </p:nvGraphicFramePr>
        <p:xfrm>
          <a:off x="300178" y="1305655"/>
          <a:ext cx="6734748" cy="1058973"/>
        </p:xfrm>
        <a:graphic>
          <a:graphicData uri="http://schemas.openxmlformats.org/drawingml/2006/table">
            <a:tbl>
              <a:tblPr>
                <a:tableStyleId>{BC89EF96-8CEA-46FF-86C4-4CE0E7609802}</a:tableStyleId>
              </a:tblPr>
              <a:tblGrid>
                <a:gridCol w="1772301">
                  <a:extLst>
                    <a:ext uri="{9D8B030D-6E8A-4147-A177-3AD203B41FA5}">
                      <a16:colId xmlns:a16="http://schemas.microsoft.com/office/drawing/2014/main" val="223452807"/>
                    </a:ext>
                  </a:extLst>
                </a:gridCol>
                <a:gridCol w="708921">
                  <a:extLst>
                    <a:ext uri="{9D8B030D-6E8A-4147-A177-3AD203B41FA5}">
                      <a16:colId xmlns:a16="http://schemas.microsoft.com/office/drawing/2014/main" val="3122859566"/>
                    </a:ext>
                  </a:extLst>
                </a:gridCol>
                <a:gridCol w="708921">
                  <a:extLst>
                    <a:ext uri="{9D8B030D-6E8A-4147-A177-3AD203B41FA5}">
                      <a16:colId xmlns:a16="http://schemas.microsoft.com/office/drawing/2014/main" val="3735420761"/>
                    </a:ext>
                  </a:extLst>
                </a:gridCol>
                <a:gridCol w="708921">
                  <a:extLst>
                    <a:ext uri="{9D8B030D-6E8A-4147-A177-3AD203B41FA5}">
                      <a16:colId xmlns:a16="http://schemas.microsoft.com/office/drawing/2014/main" val="1121029762"/>
                    </a:ext>
                  </a:extLst>
                </a:gridCol>
                <a:gridCol w="708921">
                  <a:extLst>
                    <a:ext uri="{9D8B030D-6E8A-4147-A177-3AD203B41FA5}">
                      <a16:colId xmlns:a16="http://schemas.microsoft.com/office/drawing/2014/main" val="3313037483"/>
                    </a:ext>
                  </a:extLst>
                </a:gridCol>
                <a:gridCol w="708921">
                  <a:extLst>
                    <a:ext uri="{9D8B030D-6E8A-4147-A177-3AD203B41FA5}">
                      <a16:colId xmlns:a16="http://schemas.microsoft.com/office/drawing/2014/main" val="3540955309"/>
                    </a:ext>
                  </a:extLst>
                </a:gridCol>
                <a:gridCol w="708921">
                  <a:extLst>
                    <a:ext uri="{9D8B030D-6E8A-4147-A177-3AD203B41FA5}">
                      <a16:colId xmlns:a16="http://schemas.microsoft.com/office/drawing/2014/main" val="2741625169"/>
                    </a:ext>
                  </a:extLst>
                </a:gridCol>
                <a:gridCol w="708921">
                  <a:extLst>
                    <a:ext uri="{9D8B030D-6E8A-4147-A177-3AD203B41FA5}">
                      <a16:colId xmlns:a16="http://schemas.microsoft.com/office/drawing/2014/main" val="4018294808"/>
                    </a:ext>
                  </a:extLst>
                </a:gridCol>
              </a:tblGrid>
              <a:tr h="346517">
                <a:tc>
                  <a:txBody>
                    <a:bodyPr/>
                    <a:lstStyle/>
                    <a:p>
                      <a:pPr algn="l" fontAlgn="b"/>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2019</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2020</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2021</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2022</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2023</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2024</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i="0" u="none" strike="noStrike">
                          <a:solidFill>
                            <a:srgbClr val="000000"/>
                          </a:solidFill>
                          <a:effectLst/>
                          <a:latin typeface="Arial"/>
                          <a:ea typeface="Calibri" panose="020F0502020204030204" pitchFamily="34" charset="0"/>
                          <a:cs typeface="Arial"/>
                        </a:rPr>
                        <a:t>2025</a:t>
                      </a:r>
                    </a:p>
                  </a:txBody>
                  <a:tcPr marL="6350" marR="6350" marT="6350" marB="0" anchor="b"/>
                </a:tc>
                <a:extLst>
                  <a:ext uri="{0D108BD9-81ED-4DB2-BD59-A6C34878D82A}">
                    <a16:rowId xmlns:a16="http://schemas.microsoft.com/office/drawing/2014/main" val="1873211974"/>
                  </a:ext>
                </a:extLst>
              </a:tr>
              <a:tr h="353320">
                <a:tc>
                  <a:txBody>
                    <a:bodyPr/>
                    <a:lstStyle/>
                    <a:p>
                      <a:pPr algn="l" fontAlgn="b"/>
                      <a:r>
                        <a:rPr lang="en-GB" sz="1100" u="none" strike="noStrike">
                          <a:effectLst/>
                          <a:latin typeface="Arial"/>
                          <a:ea typeface="Calibri" panose="020F0502020204030204" pitchFamily="34" charset="0"/>
                          <a:cs typeface="Arial"/>
                        </a:rPr>
                        <a:t>Disabled (with LTC)</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34.0%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34.0%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33.0%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28.2%</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21.4%</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lumMod val="40000"/>
                        <a:lumOff val="60000"/>
                      </a:schemeClr>
                    </a:solidFill>
                  </a:tcPr>
                </a:tc>
                <a:tc>
                  <a:txBody>
                    <a:bodyPr/>
                    <a:lstStyle/>
                    <a:p>
                      <a:pPr algn="ctr" fontAlgn="b"/>
                      <a:r>
                        <a:rPr lang="en-GB" sz="1100" u="none" strike="noStrike">
                          <a:effectLst/>
                          <a:latin typeface="Arial"/>
                          <a:ea typeface="Calibri" panose="020F0502020204030204" pitchFamily="34" charset="0"/>
                          <a:cs typeface="Arial"/>
                        </a:rPr>
                        <a:t>25.3%</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accent3">
                        <a:lumMod val="40000"/>
                        <a:lumOff val="60000"/>
                      </a:schemeClr>
                    </a:solidFill>
                  </a:tcPr>
                </a:tc>
                <a:tc>
                  <a:txBody>
                    <a:bodyPr/>
                    <a:lstStyle/>
                    <a:p>
                      <a:pPr algn="ctr" fontAlgn="b"/>
                      <a:r>
                        <a:rPr lang="en-GB" sz="1100" b="0" i="0" u="none" strike="noStrike">
                          <a:solidFill>
                            <a:srgbClr val="000000"/>
                          </a:solidFill>
                          <a:effectLst/>
                          <a:latin typeface="Arial"/>
                          <a:ea typeface="Calibri" panose="020F0502020204030204" pitchFamily="34" charset="0"/>
                          <a:cs typeface="Arial"/>
                        </a:rPr>
                        <a:t>28.1%</a:t>
                      </a:r>
                    </a:p>
                  </a:txBody>
                  <a:tcPr marL="6350" marR="6350" marT="6350" marB="0" anchor="b">
                    <a:solidFill>
                      <a:schemeClr val="accent3">
                        <a:lumMod val="40000"/>
                        <a:lumOff val="60000"/>
                      </a:schemeClr>
                    </a:solidFill>
                  </a:tcPr>
                </a:tc>
                <a:extLst>
                  <a:ext uri="{0D108BD9-81ED-4DB2-BD59-A6C34878D82A}">
                    <a16:rowId xmlns:a16="http://schemas.microsoft.com/office/drawing/2014/main" val="3218614907"/>
                  </a:ext>
                </a:extLst>
              </a:tr>
              <a:tr h="359136">
                <a:tc>
                  <a:txBody>
                    <a:bodyPr/>
                    <a:lstStyle/>
                    <a:p>
                      <a:pPr algn="l" fontAlgn="b"/>
                      <a:r>
                        <a:rPr lang="en-GB" sz="1100" u="none" strike="noStrike">
                          <a:effectLst/>
                          <a:latin typeface="Arial"/>
                          <a:ea typeface="Calibri" panose="020F0502020204030204" pitchFamily="34" charset="0"/>
                          <a:cs typeface="Arial"/>
                        </a:rPr>
                        <a:t>Non-Disabled (without LTC)</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19.0%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22.0%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21.0%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15.0%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15.6%</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ea typeface="Calibri" panose="020F0502020204030204" pitchFamily="34" charset="0"/>
                          <a:cs typeface="Arial"/>
                        </a:rPr>
                        <a:t>14.0%</a:t>
                      </a:r>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b="0" i="0" u="none" strike="noStrike">
                          <a:solidFill>
                            <a:srgbClr val="000000"/>
                          </a:solidFill>
                          <a:effectLst/>
                          <a:latin typeface="Arial"/>
                          <a:ea typeface="Calibri" panose="020F0502020204030204" pitchFamily="34" charset="0"/>
                          <a:cs typeface="Arial"/>
                        </a:rPr>
                        <a:t>15.3%</a:t>
                      </a:r>
                    </a:p>
                  </a:txBody>
                  <a:tcPr marL="6350" marR="6350" marT="6350" marB="0" anchor="b">
                    <a:solidFill>
                      <a:schemeClr val="bg1">
                        <a:lumMod val="95000"/>
                      </a:schemeClr>
                    </a:solidFill>
                  </a:tcPr>
                </a:tc>
                <a:extLst>
                  <a:ext uri="{0D108BD9-81ED-4DB2-BD59-A6C34878D82A}">
                    <a16:rowId xmlns:a16="http://schemas.microsoft.com/office/drawing/2014/main" val="2365350653"/>
                  </a:ext>
                </a:extLst>
              </a:tr>
            </a:tbl>
          </a:graphicData>
        </a:graphic>
      </p:graphicFrame>
      <p:sp>
        <p:nvSpPr>
          <p:cNvPr id="4" name="TextBox 3">
            <a:extLst>
              <a:ext uri="{FF2B5EF4-FFF2-40B4-BE49-F238E27FC236}">
                <a16:creationId xmlns:a16="http://schemas.microsoft.com/office/drawing/2014/main" id="{AAE53667-8120-213E-08B5-1FC31B0FAC42}"/>
              </a:ext>
            </a:extLst>
          </p:cNvPr>
          <p:cNvSpPr txBox="1"/>
          <p:nvPr/>
        </p:nvSpPr>
        <p:spPr>
          <a:xfrm>
            <a:off x="7393858" y="1317377"/>
            <a:ext cx="4650364" cy="4493538"/>
          </a:xfrm>
          <a:prstGeom prst="rect">
            <a:avLst/>
          </a:prstGeom>
          <a:noFill/>
          <a:ln>
            <a:solidFill>
              <a:schemeClr val="bg1"/>
            </a:solidFill>
          </a:ln>
        </p:spPr>
        <p:txBody>
          <a:bodyPr wrap="square" lIns="91440" tIns="45720" rIns="91440" bIns="45720" anchor="t">
            <a:spAutoFit/>
          </a:bodyPr>
          <a:lstStyle/>
          <a:p>
            <a:pPr algn="just"/>
            <a:r>
              <a:rPr lang="en-GB" sz="1300" b="0" i="0" u="none" strike="noStrike" baseline="0">
                <a:latin typeface="Arial"/>
                <a:ea typeface="Calibri"/>
                <a:cs typeface="Arial"/>
              </a:rPr>
              <a:t>The percentage of staff who felt pressure from their manager to come to work</a:t>
            </a:r>
            <a:r>
              <a:rPr lang="en-GB" sz="1300">
                <a:latin typeface="Arial"/>
                <a:ea typeface="Calibri"/>
                <a:cs typeface="Arial"/>
              </a:rPr>
              <a:t> </a:t>
            </a:r>
            <a:r>
              <a:rPr lang="en-GB" sz="1300" b="0" i="0" u="none" strike="noStrike" baseline="0">
                <a:latin typeface="Arial"/>
                <a:ea typeface="Calibri"/>
                <a:cs typeface="Arial"/>
              </a:rPr>
              <a:t>despite not feeling well enough to perform their duties:</a:t>
            </a:r>
          </a:p>
          <a:p>
            <a:pPr marL="171450" indent="-171450" algn="just">
              <a:buFontTx/>
              <a:buChar char="-"/>
            </a:pPr>
            <a:r>
              <a:rPr lang="en-GB" sz="1300">
                <a:latin typeface="Arial"/>
                <a:ea typeface="Calibri"/>
                <a:cs typeface="Arial"/>
              </a:rPr>
              <a:t>Shows an </a:t>
            </a:r>
            <a:r>
              <a:rPr lang="en-GB" sz="1300" b="0" i="0" u="none" strike="noStrike" baseline="0">
                <a:latin typeface="Arial"/>
                <a:ea typeface="Calibri"/>
                <a:cs typeface="Arial"/>
              </a:rPr>
              <a:t>increase for </a:t>
            </a:r>
            <a:r>
              <a:rPr lang="en-GB" sz="1300">
                <a:latin typeface="Arial"/>
                <a:ea typeface="Calibri"/>
                <a:cs typeface="Arial"/>
              </a:rPr>
              <a:t>staff who have a Disability by</a:t>
            </a:r>
            <a:r>
              <a:rPr lang="en-GB" sz="1300" b="0" i="0" u="none" strike="noStrike" baseline="0">
                <a:latin typeface="Arial"/>
                <a:ea typeface="Calibri"/>
                <a:cs typeface="Arial"/>
              </a:rPr>
              <a:t> </a:t>
            </a:r>
            <a:r>
              <a:rPr lang="en-GB" sz="1300" b="1">
                <a:latin typeface="Arial"/>
                <a:ea typeface="Calibri"/>
                <a:cs typeface="Arial"/>
              </a:rPr>
              <a:t>2.8</a:t>
            </a:r>
            <a:r>
              <a:rPr lang="en-GB" sz="1300" b="1" i="0" u="none" strike="noStrike" baseline="0">
                <a:latin typeface="Arial"/>
                <a:ea typeface="Calibri"/>
                <a:cs typeface="Arial"/>
              </a:rPr>
              <a:t>%</a:t>
            </a:r>
            <a:r>
              <a:rPr lang="en-GB" sz="1300">
                <a:latin typeface="Arial"/>
                <a:ea typeface="Calibri"/>
                <a:cs typeface="Arial"/>
              </a:rPr>
              <a:t> (up from </a:t>
            </a:r>
            <a:r>
              <a:rPr lang="en-GB" sz="1300" b="1">
                <a:latin typeface="Arial"/>
                <a:ea typeface="Calibri"/>
                <a:cs typeface="Arial"/>
              </a:rPr>
              <a:t>25.3% to 28.1%)</a:t>
            </a:r>
          </a:p>
          <a:p>
            <a:pPr marL="171450" indent="-171450" algn="just">
              <a:buFontTx/>
              <a:buChar char="-"/>
            </a:pPr>
            <a:r>
              <a:rPr lang="en-GB" sz="1300" b="0" i="0" u="none" strike="noStrike" baseline="0">
                <a:latin typeface="Arial"/>
                <a:ea typeface="Calibri"/>
                <a:cs typeface="Arial"/>
              </a:rPr>
              <a:t>For non-disabled staff</a:t>
            </a:r>
            <a:r>
              <a:rPr lang="en-GB" sz="1300">
                <a:latin typeface="Arial"/>
                <a:ea typeface="Calibri"/>
                <a:cs typeface="Arial"/>
              </a:rPr>
              <a:t>, </a:t>
            </a:r>
            <a:r>
              <a:rPr lang="en-GB" sz="1300" b="0" i="0" u="none" strike="noStrike" baseline="0">
                <a:latin typeface="Arial"/>
                <a:ea typeface="Calibri"/>
                <a:cs typeface="Arial"/>
              </a:rPr>
              <a:t>this figure has also increased </a:t>
            </a:r>
            <a:r>
              <a:rPr lang="en-GB" sz="1300">
                <a:latin typeface="Arial"/>
                <a:ea typeface="Calibri"/>
                <a:cs typeface="Arial"/>
              </a:rPr>
              <a:t>by</a:t>
            </a:r>
            <a:r>
              <a:rPr lang="en-GB" sz="1300" b="0" i="0" u="none" strike="noStrike" baseline="0">
                <a:latin typeface="Arial"/>
                <a:ea typeface="Calibri"/>
                <a:cs typeface="Arial"/>
              </a:rPr>
              <a:t> </a:t>
            </a:r>
            <a:r>
              <a:rPr lang="en-GB" sz="1300" b="1" i="0" u="none" strike="noStrike" baseline="0">
                <a:latin typeface="Arial"/>
                <a:ea typeface="Calibri"/>
                <a:cs typeface="Arial"/>
              </a:rPr>
              <a:t>1.3%</a:t>
            </a:r>
            <a:r>
              <a:rPr lang="en-GB" sz="1300" b="0" i="0" u="none" strike="noStrike" baseline="0">
                <a:latin typeface="Arial"/>
                <a:ea typeface="Calibri"/>
                <a:cs typeface="Arial"/>
              </a:rPr>
              <a:t> (up from</a:t>
            </a:r>
            <a:r>
              <a:rPr lang="en-GB" sz="1300" b="1" i="0" u="none" strike="noStrike" baseline="0">
                <a:latin typeface="Arial"/>
                <a:ea typeface="Calibri"/>
                <a:cs typeface="Arial"/>
              </a:rPr>
              <a:t>14% to 15.3%</a:t>
            </a:r>
            <a:r>
              <a:rPr lang="en-GB" sz="1300" b="1">
                <a:latin typeface="Arial"/>
                <a:ea typeface="Calibri"/>
                <a:cs typeface="Arial"/>
              </a:rPr>
              <a:t>)</a:t>
            </a:r>
          </a:p>
          <a:p>
            <a:pPr marL="171450" indent="-171450" algn="just">
              <a:buFontTx/>
              <a:buChar char="-"/>
            </a:pPr>
            <a:r>
              <a:rPr lang="en-GB" sz="1300"/>
              <a:t>Disabled staff are nearly </a:t>
            </a:r>
            <a:r>
              <a:rPr lang="en-GB" sz="1300" b="1"/>
              <a:t>twice as likely</a:t>
            </a:r>
            <a:r>
              <a:rPr lang="en-GB" sz="1300"/>
              <a:t> to feel pressured to work when too unwell</a:t>
            </a:r>
            <a:endParaRPr lang="en-GB" sz="1300" b="1" i="0" u="none" strike="noStrike" baseline="0">
              <a:ea typeface="Calibri"/>
              <a:cs typeface="Arial"/>
            </a:endParaRPr>
          </a:p>
          <a:p>
            <a:pPr marL="171450" indent="-171450" algn="just">
              <a:buFontTx/>
              <a:buChar char="-"/>
            </a:pPr>
            <a:r>
              <a:rPr lang="en-GB" sz="1300">
                <a:latin typeface="Arial"/>
                <a:ea typeface="Calibri"/>
                <a:cs typeface="Arial"/>
              </a:rPr>
              <a:t>Previous indications around this indicator were linked to Covid, however, staff have reported that their personal health is often compromised due to the pressure to come to work. This is reflected within the latest data collected.</a:t>
            </a:r>
          </a:p>
          <a:p>
            <a:pPr marL="171450" indent="-171450" algn="just">
              <a:buFontTx/>
              <a:buChar char="-"/>
            </a:pPr>
            <a:endParaRPr lang="en-GB" sz="1300">
              <a:latin typeface="Arial"/>
              <a:ea typeface="Calibri"/>
              <a:cs typeface="Arial"/>
            </a:endParaRPr>
          </a:p>
          <a:p>
            <a:pPr marL="171450" indent="-171450" algn="just">
              <a:buFontTx/>
              <a:buChar char="-"/>
            </a:pPr>
            <a:r>
              <a:rPr lang="en-GB" sz="1300">
                <a:latin typeface="Arial"/>
                <a:ea typeface="Calibri"/>
                <a:cs typeface="Arial"/>
              </a:rPr>
              <a:t>Information from the staff network has also indicated disabled staff will come to work whilst not feeling well through fear of triggering sickness stages in the absence policy. Additionally, Managers may not take the individuals disability into account and the network has also  indicated that for some colleagues the pressure to come to work may be self imposed and this needs to be explored further.</a:t>
            </a:r>
          </a:p>
        </p:txBody>
      </p:sp>
      <p:grpSp>
        <p:nvGrpSpPr>
          <p:cNvPr id="3" name="Group 2">
            <a:extLst>
              <a:ext uri="{FF2B5EF4-FFF2-40B4-BE49-F238E27FC236}">
                <a16:creationId xmlns:a16="http://schemas.microsoft.com/office/drawing/2014/main" id="{BE8E8DF8-D37E-084F-7765-DECC8BB0502F}"/>
              </a:ext>
            </a:extLst>
          </p:cNvPr>
          <p:cNvGrpSpPr/>
          <p:nvPr/>
        </p:nvGrpSpPr>
        <p:grpSpPr>
          <a:xfrm>
            <a:off x="166526" y="6027004"/>
            <a:ext cx="11925157" cy="830997"/>
            <a:chOff x="166526" y="5814475"/>
            <a:chExt cx="11925157" cy="1045365"/>
          </a:xfrm>
        </p:grpSpPr>
        <p:sp>
          <p:nvSpPr>
            <p:cNvPr id="15" name="Rectangle 14">
              <a:hlinkClick r:id="rId3" action="ppaction://hlinksldjump"/>
              <a:extLst>
                <a:ext uri="{FF2B5EF4-FFF2-40B4-BE49-F238E27FC236}">
                  <a16:creationId xmlns:a16="http://schemas.microsoft.com/office/drawing/2014/main" id="{01761E95-4FAF-8FC4-F6C7-C2DC08C9DC61}"/>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6" name="Rectangle 15">
              <a:hlinkClick r:id="rId4" action="ppaction://hlinksldjump"/>
              <a:extLst>
                <a:ext uri="{FF2B5EF4-FFF2-40B4-BE49-F238E27FC236}">
                  <a16:creationId xmlns:a16="http://schemas.microsoft.com/office/drawing/2014/main" id="{742ACAD4-4AB3-249C-54E4-20144E583B4F}"/>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5" action="ppaction://hlinksldjump"/>
              <a:extLst>
                <a:ext uri="{FF2B5EF4-FFF2-40B4-BE49-F238E27FC236}">
                  <a16:creationId xmlns:a16="http://schemas.microsoft.com/office/drawing/2014/main" id="{003842DF-59DB-CECE-6159-D81795028544}"/>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6" action="ppaction://hlinksldjump"/>
              <a:extLst>
                <a:ext uri="{FF2B5EF4-FFF2-40B4-BE49-F238E27FC236}">
                  <a16:creationId xmlns:a16="http://schemas.microsoft.com/office/drawing/2014/main" id="{EAB2A4C6-422F-DED3-17EB-4AE552AD3A66}"/>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19" name="Rectangle 18">
              <a:hlinkClick r:id="rId7" action="ppaction://hlinksldjump"/>
              <a:extLst>
                <a:ext uri="{FF2B5EF4-FFF2-40B4-BE49-F238E27FC236}">
                  <a16:creationId xmlns:a16="http://schemas.microsoft.com/office/drawing/2014/main" id="{264FABBA-B6B0-C9E9-BB0F-D02DB7DE10B6}"/>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0" name="Rectangle 19">
              <a:hlinkClick r:id="rId8" action="ppaction://hlinksldjump"/>
              <a:extLst>
                <a:ext uri="{FF2B5EF4-FFF2-40B4-BE49-F238E27FC236}">
                  <a16:creationId xmlns:a16="http://schemas.microsoft.com/office/drawing/2014/main" id="{071D8D8F-1979-AF49-6DF2-C3826B5E126B}"/>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1" name="Rectangle 20">
              <a:hlinkClick r:id="rId9" action="ppaction://hlinksldjump"/>
              <a:extLst>
                <a:ext uri="{FF2B5EF4-FFF2-40B4-BE49-F238E27FC236}">
                  <a16:creationId xmlns:a16="http://schemas.microsoft.com/office/drawing/2014/main" id="{4FE99D24-C68A-E2D4-6B4E-9CC0545420C2}"/>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2" name="Rectangle 21">
              <a:hlinkClick r:id="rId10" action="ppaction://hlinksldjump"/>
              <a:extLst>
                <a:ext uri="{FF2B5EF4-FFF2-40B4-BE49-F238E27FC236}">
                  <a16:creationId xmlns:a16="http://schemas.microsoft.com/office/drawing/2014/main" id="{93591606-88ED-B901-421E-AC27BFCBD8CA}"/>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3" name="Rectangle 22">
              <a:hlinkClick r:id="rId11" action="ppaction://hlinksldjump"/>
              <a:extLst>
                <a:ext uri="{FF2B5EF4-FFF2-40B4-BE49-F238E27FC236}">
                  <a16:creationId xmlns:a16="http://schemas.microsoft.com/office/drawing/2014/main" id="{EC3E72A8-A0A7-6A08-0B6C-DA70A18C10A0}"/>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4" name="Rectangle 23">
              <a:hlinkClick r:id="rId12" action="ppaction://hlinksldjump"/>
              <a:extLst>
                <a:ext uri="{FF2B5EF4-FFF2-40B4-BE49-F238E27FC236}">
                  <a16:creationId xmlns:a16="http://schemas.microsoft.com/office/drawing/2014/main" id="{F28A0FFA-2C3B-5E86-1043-49961E5E3556}"/>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2" name="Rectangle 31">
              <a:hlinkClick r:id="rId13" action="ppaction://hlinksldjump"/>
              <a:extLst>
                <a:ext uri="{FF2B5EF4-FFF2-40B4-BE49-F238E27FC236}">
                  <a16:creationId xmlns:a16="http://schemas.microsoft.com/office/drawing/2014/main" id="{5F31EE0A-73B7-877A-002D-B66378C7EBC1}"/>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3" name="Rectangle 32">
              <a:hlinkClick r:id="rId14" action="ppaction://hlinksldjump"/>
              <a:extLst>
                <a:ext uri="{FF2B5EF4-FFF2-40B4-BE49-F238E27FC236}">
                  <a16:creationId xmlns:a16="http://schemas.microsoft.com/office/drawing/2014/main" id="{74544595-52A7-970E-35FA-37C9DA2CE3F7}"/>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4" name="Rectangle 33">
              <a:hlinkClick r:id="rId15" action="ppaction://hlinksldjump"/>
              <a:extLst>
                <a:ext uri="{FF2B5EF4-FFF2-40B4-BE49-F238E27FC236}">
                  <a16:creationId xmlns:a16="http://schemas.microsoft.com/office/drawing/2014/main" id="{A6F2E40B-DE5A-DE2B-E2F7-C2360FD5A187}"/>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5" name="Rectangle 34">
              <a:hlinkClick r:id="rId16" action="ppaction://hlinksldjump"/>
              <a:extLst>
                <a:ext uri="{FF2B5EF4-FFF2-40B4-BE49-F238E27FC236}">
                  <a16:creationId xmlns:a16="http://schemas.microsoft.com/office/drawing/2014/main" id="{597A8FD8-EDA7-851E-FDCB-F3F6DCA7EAB0}"/>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9" name="Picture 8">
            <a:extLst>
              <a:ext uri="{FF2B5EF4-FFF2-40B4-BE49-F238E27FC236}">
                <a16:creationId xmlns:a16="http://schemas.microsoft.com/office/drawing/2014/main" id="{851395DD-C510-A008-C822-040D964437BA}"/>
              </a:ext>
            </a:extLst>
          </p:cNvPr>
          <p:cNvPicPr>
            <a:picLocks noChangeAspect="1"/>
          </p:cNvPicPr>
          <p:nvPr/>
        </p:nvPicPr>
        <p:blipFill>
          <a:blip r:embed="rId17"/>
          <a:stretch>
            <a:fillRect/>
          </a:stretch>
        </p:blipFill>
        <p:spPr>
          <a:xfrm>
            <a:off x="458830" y="2401297"/>
            <a:ext cx="6534072" cy="2914465"/>
          </a:xfrm>
          <a:prstGeom prst="rect">
            <a:avLst/>
          </a:prstGeom>
          <a:ln>
            <a:solidFill>
              <a:schemeClr val="tx1"/>
            </a:solidFill>
          </a:ln>
        </p:spPr>
      </p:pic>
      <p:sp>
        <p:nvSpPr>
          <p:cNvPr id="7" name="TextBox 18">
            <a:extLst>
              <a:ext uri="{FF2B5EF4-FFF2-40B4-BE49-F238E27FC236}">
                <a16:creationId xmlns:a16="http://schemas.microsoft.com/office/drawing/2014/main" id="{1BA53C94-0A6F-D37C-9C9F-3ACDB46C634A}"/>
              </a:ext>
            </a:extLst>
          </p:cNvPr>
          <p:cNvSpPr txBox="1"/>
          <p:nvPr/>
        </p:nvSpPr>
        <p:spPr>
          <a:xfrm>
            <a:off x="302022" y="5529591"/>
            <a:ext cx="6534072" cy="319500"/>
          </a:xfrm>
          <a:prstGeom prst="rect">
            <a:avLst/>
          </a:prstGeom>
          <a:solidFill>
            <a:srgbClr val="FFD292"/>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3 in the action plan aims to support improvement with this indicator</a:t>
            </a:r>
          </a:p>
        </p:txBody>
      </p:sp>
    </p:spTree>
    <p:extLst>
      <p:ext uri="{BB962C8B-B14F-4D97-AF65-F5344CB8AC3E}">
        <p14:creationId xmlns:p14="http://schemas.microsoft.com/office/powerpoint/2010/main" val="2490776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7B90-0E7A-77C7-C195-8A8CC14BBF79}"/>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A99DB04B-5FA5-C8F9-530F-C0437A4538D9}"/>
              </a:ext>
            </a:extLst>
          </p:cNvPr>
          <p:cNvSpPr txBox="1"/>
          <p:nvPr/>
        </p:nvSpPr>
        <p:spPr>
          <a:xfrm>
            <a:off x="394447" y="288108"/>
            <a:ext cx="8779123" cy="993027"/>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endParaRPr lang="en-US" sz="3300" b="1" kern="1200">
              <a:solidFill>
                <a:schemeClr val="tx2"/>
              </a:solidFill>
              <a:latin typeface="Arial" panose="020B0604020202020204" pitchFamily="34" charset="0"/>
              <a:ea typeface="+mj-ea"/>
              <a:cs typeface="Arial" panose="020B0604020202020204" pitchFamily="34" charset="0"/>
            </a:endParaRPr>
          </a:p>
        </p:txBody>
      </p:sp>
      <p:sp>
        <p:nvSpPr>
          <p:cNvPr id="3076" name="Text Box 4">
            <a:extLst>
              <a:ext uri="{FF2B5EF4-FFF2-40B4-BE49-F238E27FC236}">
                <a16:creationId xmlns:a16="http://schemas.microsoft.com/office/drawing/2014/main" id="{8317E3D5-478A-015C-0385-A030144D1EBA}"/>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2" name="TextBox 1">
            <a:extLst>
              <a:ext uri="{FF2B5EF4-FFF2-40B4-BE49-F238E27FC236}">
                <a16:creationId xmlns:a16="http://schemas.microsoft.com/office/drawing/2014/main" id="{DF2C42C3-78A0-DC86-66B0-E06784A36395}"/>
              </a:ext>
            </a:extLst>
          </p:cNvPr>
          <p:cNvSpPr txBox="1"/>
          <p:nvPr/>
        </p:nvSpPr>
        <p:spPr>
          <a:xfrm>
            <a:off x="394443" y="402233"/>
            <a:ext cx="9342677" cy="830997"/>
          </a:xfrm>
          <a:prstGeom prst="rect">
            <a:avLst/>
          </a:prstGeom>
          <a:solidFill>
            <a:srgbClr val="7030A0"/>
          </a:solidFill>
        </p:spPr>
        <p:txBody>
          <a:bodyPr wrap="square" lIns="91440" tIns="45720" rIns="91440" bIns="45720" rtlCol="0" anchor="t">
            <a:spAutoFit/>
          </a:bodyPr>
          <a:lstStyle/>
          <a:p>
            <a:r>
              <a:rPr lang="en-GB" sz="1600" b="1">
                <a:solidFill>
                  <a:schemeClr val="bg1"/>
                </a:solidFill>
                <a:latin typeface="Arial"/>
                <a:cs typeface="Arial"/>
              </a:rPr>
              <a:t>WDES Indicator 7</a:t>
            </a:r>
          </a:p>
          <a:p>
            <a:pPr algn="l" fontAlgn="ctr"/>
            <a:r>
              <a:rPr lang="en-GB" sz="1600">
                <a:solidFill>
                  <a:schemeClr val="bg1"/>
                </a:solidFill>
                <a:latin typeface="Arial"/>
                <a:cs typeface="Arial"/>
              </a:rPr>
              <a:t>The percentage of staff who were satisfied with the extent to which their organisation values their work</a:t>
            </a:r>
            <a:endParaRPr lang="en-GB" sz="1600" b="0" i="0" u="none" strike="noStrike">
              <a:solidFill>
                <a:schemeClr val="bg1"/>
              </a:solidFill>
              <a:effectLst/>
              <a:latin typeface="Arial"/>
              <a:cs typeface="Arial"/>
            </a:endParaRPr>
          </a:p>
        </p:txBody>
      </p:sp>
      <p:graphicFrame>
        <p:nvGraphicFramePr>
          <p:cNvPr id="3" name="Table 2">
            <a:extLst>
              <a:ext uri="{FF2B5EF4-FFF2-40B4-BE49-F238E27FC236}">
                <a16:creationId xmlns:a16="http://schemas.microsoft.com/office/drawing/2014/main" id="{3BFFEA40-FB8B-3F50-C965-FD6352A9C9C5}"/>
              </a:ext>
            </a:extLst>
          </p:cNvPr>
          <p:cNvGraphicFramePr>
            <a:graphicFrameLocks noGrp="1"/>
          </p:cNvGraphicFramePr>
          <p:nvPr>
            <p:extLst>
              <p:ext uri="{D42A27DB-BD31-4B8C-83A1-F6EECF244321}">
                <p14:modId xmlns:p14="http://schemas.microsoft.com/office/powerpoint/2010/main" val="2280101098"/>
              </p:ext>
            </p:extLst>
          </p:nvPr>
        </p:nvGraphicFramePr>
        <p:xfrm>
          <a:off x="394443" y="1395260"/>
          <a:ext cx="7050661" cy="984180"/>
        </p:xfrm>
        <a:graphic>
          <a:graphicData uri="http://schemas.openxmlformats.org/drawingml/2006/table">
            <a:tbl>
              <a:tblPr>
                <a:tableStyleId>{BC89EF96-8CEA-46FF-86C4-4CE0E7609802}</a:tableStyleId>
              </a:tblPr>
              <a:tblGrid>
                <a:gridCol w="1855436">
                  <a:extLst>
                    <a:ext uri="{9D8B030D-6E8A-4147-A177-3AD203B41FA5}">
                      <a16:colId xmlns:a16="http://schemas.microsoft.com/office/drawing/2014/main" val="1172297312"/>
                    </a:ext>
                  </a:extLst>
                </a:gridCol>
                <a:gridCol w="742175">
                  <a:extLst>
                    <a:ext uri="{9D8B030D-6E8A-4147-A177-3AD203B41FA5}">
                      <a16:colId xmlns:a16="http://schemas.microsoft.com/office/drawing/2014/main" val="723181393"/>
                    </a:ext>
                  </a:extLst>
                </a:gridCol>
                <a:gridCol w="742175">
                  <a:extLst>
                    <a:ext uri="{9D8B030D-6E8A-4147-A177-3AD203B41FA5}">
                      <a16:colId xmlns:a16="http://schemas.microsoft.com/office/drawing/2014/main" val="3627033009"/>
                    </a:ext>
                  </a:extLst>
                </a:gridCol>
                <a:gridCol w="742175">
                  <a:extLst>
                    <a:ext uri="{9D8B030D-6E8A-4147-A177-3AD203B41FA5}">
                      <a16:colId xmlns:a16="http://schemas.microsoft.com/office/drawing/2014/main" val="4027468261"/>
                    </a:ext>
                  </a:extLst>
                </a:gridCol>
                <a:gridCol w="742175">
                  <a:extLst>
                    <a:ext uri="{9D8B030D-6E8A-4147-A177-3AD203B41FA5}">
                      <a16:colId xmlns:a16="http://schemas.microsoft.com/office/drawing/2014/main" val="1384048224"/>
                    </a:ext>
                  </a:extLst>
                </a:gridCol>
                <a:gridCol w="742175">
                  <a:extLst>
                    <a:ext uri="{9D8B030D-6E8A-4147-A177-3AD203B41FA5}">
                      <a16:colId xmlns:a16="http://schemas.microsoft.com/office/drawing/2014/main" val="3543364054"/>
                    </a:ext>
                  </a:extLst>
                </a:gridCol>
                <a:gridCol w="742175">
                  <a:extLst>
                    <a:ext uri="{9D8B030D-6E8A-4147-A177-3AD203B41FA5}">
                      <a16:colId xmlns:a16="http://schemas.microsoft.com/office/drawing/2014/main" val="1686987923"/>
                    </a:ext>
                  </a:extLst>
                </a:gridCol>
                <a:gridCol w="742175">
                  <a:extLst>
                    <a:ext uri="{9D8B030D-6E8A-4147-A177-3AD203B41FA5}">
                      <a16:colId xmlns:a16="http://schemas.microsoft.com/office/drawing/2014/main" val="2405950432"/>
                    </a:ext>
                  </a:extLst>
                </a:gridCol>
              </a:tblGrid>
              <a:tr h="328060">
                <a:tc>
                  <a:txBody>
                    <a:bodyPr/>
                    <a:lstStyle/>
                    <a:p>
                      <a:pPr algn="l" fontAlgn="b"/>
                      <a:endParaRPr lang="en-GB" sz="1100" b="0"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2019</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2020</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2021</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2022</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2023</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u="none" strike="noStrike">
                          <a:effectLst/>
                          <a:latin typeface="Arial"/>
                          <a:ea typeface="Calibri" panose="020F0502020204030204" pitchFamily="34" charset="0"/>
                          <a:cs typeface="Arial"/>
                        </a:rPr>
                        <a:t>2024</a:t>
                      </a:r>
                      <a:endParaRPr lang="en-GB" sz="1100" b="1" i="0" u="none" strike="noStrike">
                        <a:solidFill>
                          <a:srgbClr val="000000"/>
                        </a:solidFill>
                        <a:effectLst/>
                        <a:latin typeface="Arial"/>
                        <a:ea typeface="Calibri" panose="020F0502020204030204" pitchFamily="34" charset="0"/>
                        <a:cs typeface="Arial"/>
                      </a:endParaRPr>
                    </a:p>
                  </a:txBody>
                  <a:tcPr marL="6350" marR="6350" marT="6350" marB="0" anchor="b"/>
                </a:tc>
                <a:tc>
                  <a:txBody>
                    <a:bodyPr/>
                    <a:lstStyle/>
                    <a:p>
                      <a:pPr algn="ctr" fontAlgn="b"/>
                      <a:r>
                        <a:rPr lang="en-GB" sz="1100" b="1" i="0" u="none" strike="noStrike">
                          <a:solidFill>
                            <a:srgbClr val="000000"/>
                          </a:solidFill>
                          <a:effectLst/>
                          <a:latin typeface="Arial"/>
                          <a:ea typeface="Calibri" panose="020F0502020204030204" pitchFamily="34" charset="0"/>
                          <a:cs typeface="Arial"/>
                        </a:rPr>
                        <a:t>2025</a:t>
                      </a:r>
                    </a:p>
                  </a:txBody>
                  <a:tcPr marL="6350" marR="6350" marT="6350" marB="0" anchor="b"/>
                </a:tc>
                <a:extLst>
                  <a:ext uri="{0D108BD9-81ED-4DB2-BD59-A6C34878D82A}">
                    <a16:rowId xmlns:a16="http://schemas.microsoft.com/office/drawing/2014/main" val="3928798909"/>
                  </a:ext>
                </a:extLst>
              </a:tr>
              <a:tr h="328060">
                <a:tc>
                  <a:txBody>
                    <a:bodyPr/>
                    <a:lstStyle/>
                    <a:p>
                      <a:pPr algn="l" fontAlgn="b"/>
                      <a:r>
                        <a:rPr lang="en-GB" sz="1100" u="none" strike="noStrike">
                          <a:solidFill>
                            <a:schemeClr val="bg1"/>
                          </a:solidFill>
                          <a:effectLst/>
                          <a:latin typeface="Arial"/>
                          <a:ea typeface="Calibri" panose="020F0502020204030204" pitchFamily="34" charset="0"/>
                          <a:cs typeface="Arial"/>
                        </a:rPr>
                        <a:t>Disabled (with LTC)</a:t>
                      </a:r>
                      <a:endParaRPr lang="en-GB" sz="1100" b="0" i="0" u="none" strike="noStrike">
                        <a:solidFill>
                          <a:schemeClr val="bg1"/>
                        </a:solidFill>
                        <a:effectLst/>
                        <a:latin typeface="Arial"/>
                        <a:ea typeface="Calibri" panose="020F0502020204030204" pitchFamily="34" charset="0"/>
                        <a:cs typeface="Arial"/>
                      </a:endParaRPr>
                    </a:p>
                  </a:txBody>
                  <a:tcPr marL="6350" marR="6350" marT="6350" marB="0" anchor="b">
                    <a:solidFill>
                      <a:srgbClr val="7030A0"/>
                    </a:solidFill>
                  </a:tcPr>
                </a:tc>
                <a:tc>
                  <a:txBody>
                    <a:bodyPr/>
                    <a:lstStyle/>
                    <a:p>
                      <a:pPr algn="ctr" fontAlgn="b"/>
                      <a:r>
                        <a:rPr lang="en-GB" sz="1100" u="none" strike="noStrike">
                          <a:solidFill>
                            <a:schemeClr val="bg1"/>
                          </a:solidFill>
                          <a:effectLst/>
                          <a:latin typeface="Arial"/>
                          <a:ea typeface="Calibri" panose="020F0502020204030204" pitchFamily="34" charset="0"/>
                          <a:cs typeface="Arial"/>
                        </a:rPr>
                        <a:t>42.0%</a:t>
                      </a:r>
                      <a:endParaRPr lang="en-GB" sz="1100" b="0" i="0" u="none" strike="noStrike">
                        <a:solidFill>
                          <a:schemeClr val="bg1"/>
                        </a:solidFill>
                        <a:effectLst/>
                        <a:latin typeface="Arial"/>
                        <a:ea typeface="Calibri" panose="020F0502020204030204" pitchFamily="34" charset="0"/>
                        <a:cs typeface="Arial"/>
                      </a:endParaRPr>
                    </a:p>
                  </a:txBody>
                  <a:tcPr marL="6350" marR="6350" marT="6350" marB="0" anchor="b">
                    <a:solidFill>
                      <a:srgbClr val="7030A0"/>
                    </a:solidFill>
                  </a:tcPr>
                </a:tc>
                <a:tc>
                  <a:txBody>
                    <a:bodyPr/>
                    <a:lstStyle/>
                    <a:p>
                      <a:pPr algn="ctr" fontAlgn="b"/>
                      <a:r>
                        <a:rPr lang="en-GB" sz="1100" u="none" strike="noStrike">
                          <a:solidFill>
                            <a:schemeClr val="bg1"/>
                          </a:solidFill>
                          <a:effectLst/>
                          <a:latin typeface="Arial"/>
                          <a:ea typeface="Calibri" panose="020F0502020204030204" pitchFamily="34" charset="0"/>
                          <a:cs typeface="Arial"/>
                        </a:rPr>
                        <a:t>38.0%</a:t>
                      </a:r>
                      <a:endParaRPr lang="en-GB" sz="1100" b="0" i="0" u="none" strike="noStrike">
                        <a:solidFill>
                          <a:schemeClr val="bg1"/>
                        </a:solidFill>
                        <a:effectLst/>
                        <a:latin typeface="Arial"/>
                        <a:ea typeface="Calibri" panose="020F0502020204030204" pitchFamily="34" charset="0"/>
                        <a:cs typeface="Arial"/>
                      </a:endParaRPr>
                    </a:p>
                  </a:txBody>
                  <a:tcPr marL="6350" marR="6350" marT="6350" marB="0" anchor="b">
                    <a:solidFill>
                      <a:srgbClr val="7030A0"/>
                    </a:solidFill>
                  </a:tcPr>
                </a:tc>
                <a:tc>
                  <a:txBody>
                    <a:bodyPr/>
                    <a:lstStyle/>
                    <a:p>
                      <a:pPr algn="ctr" fontAlgn="b"/>
                      <a:r>
                        <a:rPr lang="en-GB" sz="1100" u="none" strike="noStrike">
                          <a:solidFill>
                            <a:schemeClr val="bg1"/>
                          </a:solidFill>
                          <a:effectLst/>
                          <a:latin typeface="Arial"/>
                          <a:ea typeface="Calibri" panose="020F0502020204030204" pitchFamily="34" charset="0"/>
                          <a:cs typeface="Arial"/>
                        </a:rPr>
                        <a:t>36.0%</a:t>
                      </a:r>
                      <a:endParaRPr lang="en-GB" sz="1100" b="0" i="0" u="none" strike="noStrike">
                        <a:solidFill>
                          <a:schemeClr val="bg1"/>
                        </a:solidFill>
                        <a:effectLst/>
                        <a:latin typeface="Arial"/>
                        <a:ea typeface="Calibri" panose="020F0502020204030204" pitchFamily="34" charset="0"/>
                        <a:cs typeface="Arial"/>
                      </a:endParaRPr>
                    </a:p>
                  </a:txBody>
                  <a:tcPr marL="6350" marR="6350" marT="6350" marB="0" anchor="b">
                    <a:solidFill>
                      <a:srgbClr val="7030A0"/>
                    </a:solidFill>
                  </a:tcPr>
                </a:tc>
                <a:tc>
                  <a:txBody>
                    <a:bodyPr/>
                    <a:lstStyle/>
                    <a:p>
                      <a:pPr algn="ctr" fontAlgn="b"/>
                      <a:r>
                        <a:rPr lang="en-GB" sz="1100" u="none" strike="noStrike">
                          <a:solidFill>
                            <a:schemeClr val="bg1"/>
                          </a:solidFill>
                          <a:effectLst/>
                          <a:latin typeface="Arial"/>
                          <a:ea typeface="Calibri" panose="020F0502020204030204" pitchFamily="34" charset="0"/>
                          <a:cs typeface="Arial"/>
                        </a:rPr>
                        <a:t>39.1%</a:t>
                      </a:r>
                      <a:endParaRPr lang="en-GB" sz="1100" b="0" i="0" u="none" strike="noStrike">
                        <a:solidFill>
                          <a:schemeClr val="bg1"/>
                        </a:solidFill>
                        <a:effectLst/>
                        <a:latin typeface="Arial"/>
                        <a:ea typeface="Calibri" panose="020F0502020204030204" pitchFamily="34" charset="0"/>
                        <a:cs typeface="Arial"/>
                      </a:endParaRPr>
                    </a:p>
                  </a:txBody>
                  <a:tcPr marL="6350" marR="6350" marT="6350" marB="0" anchor="b">
                    <a:solidFill>
                      <a:srgbClr val="7030A0"/>
                    </a:solidFill>
                  </a:tcPr>
                </a:tc>
                <a:tc>
                  <a:txBody>
                    <a:bodyPr/>
                    <a:lstStyle/>
                    <a:p>
                      <a:pPr algn="ctr" fontAlgn="b"/>
                      <a:r>
                        <a:rPr lang="en-GB" sz="1100" u="none" strike="noStrike">
                          <a:solidFill>
                            <a:schemeClr val="bg1"/>
                          </a:solidFill>
                          <a:effectLst/>
                          <a:latin typeface="Arial"/>
                          <a:ea typeface="Calibri" panose="020F0502020204030204" pitchFamily="34" charset="0"/>
                          <a:cs typeface="Arial"/>
                        </a:rPr>
                        <a:t>38.8%</a:t>
                      </a:r>
                      <a:endParaRPr lang="en-GB" sz="1100" b="0" i="0" u="none" strike="noStrike">
                        <a:solidFill>
                          <a:schemeClr val="bg1"/>
                        </a:solidFill>
                        <a:effectLst/>
                        <a:latin typeface="Arial"/>
                        <a:ea typeface="Calibri" panose="020F0502020204030204" pitchFamily="34" charset="0"/>
                        <a:cs typeface="Arial"/>
                      </a:endParaRPr>
                    </a:p>
                  </a:txBody>
                  <a:tcPr marL="6350" marR="6350" marT="6350" marB="0" anchor="b">
                    <a:solidFill>
                      <a:srgbClr val="7030A0"/>
                    </a:solidFill>
                  </a:tcPr>
                </a:tc>
                <a:tc>
                  <a:txBody>
                    <a:bodyPr/>
                    <a:lstStyle/>
                    <a:p>
                      <a:pPr algn="ctr" fontAlgn="b"/>
                      <a:r>
                        <a:rPr lang="en-GB" sz="1100" u="none" strike="noStrike">
                          <a:solidFill>
                            <a:schemeClr val="bg1"/>
                          </a:solidFill>
                          <a:effectLst/>
                          <a:latin typeface="Arial"/>
                          <a:ea typeface="Calibri" panose="020F0502020204030204" pitchFamily="34" charset="0"/>
                          <a:cs typeface="Arial"/>
                        </a:rPr>
                        <a:t>34.6%</a:t>
                      </a:r>
                      <a:endParaRPr lang="en-GB" sz="1100" b="0" i="0" u="none" strike="noStrike">
                        <a:solidFill>
                          <a:schemeClr val="bg1"/>
                        </a:solidFill>
                        <a:effectLst/>
                        <a:latin typeface="Arial"/>
                        <a:ea typeface="Calibri" panose="020F0502020204030204" pitchFamily="34" charset="0"/>
                        <a:cs typeface="Arial"/>
                      </a:endParaRPr>
                    </a:p>
                  </a:txBody>
                  <a:tcPr marL="6350" marR="6350" marT="6350" marB="0" anchor="b">
                    <a:solidFill>
                      <a:srgbClr val="7030A0"/>
                    </a:solidFill>
                  </a:tcPr>
                </a:tc>
                <a:tc>
                  <a:txBody>
                    <a:bodyPr/>
                    <a:lstStyle/>
                    <a:p>
                      <a:pPr algn="ctr" fontAlgn="b"/>
                      <a:r>
                        <a:rPr lang="en-GB" sz="1100" b="0" i="0" u="none" strike="noStrike">
                          <a:solidFill>
                            <a:schemeClr val="bg1"/>
                          </a:solidFill>
                          <a:effectLst/>
                          <a:latin typeface="Arial"/>
                          <a:ea typeface="Calibri" panose="020F0502020204030204" pitchFamily="34" charset="0"/>
                          <a:cs typeface="Arial"/>
                        </a:rPr>
                        <a:t>34%</a:t>
                      </a:r>
                    </a:p>
                  </a:txBody>
                  <a:tcPr marL="6350" marR="6350" marT="6350" marB="0" anchor="b">
                    <a:solidFill>
                      <a:srgbClr val="7030A0"/>
                    </a:solidFill>
                  </a:tcPr>
                </a:tc>
                <a:extLst>
                  <a:ext uri="{0D108BD9-81ED-4DB2-BD59-A6C34878D82A}">
                    <a16:rowId xmlns:a16="http://schemas.microsoft.com/office/drawing/2014/main" val="4258905130"/>
                  </a:ext>
                </a:extLst>
              </a:tr>
              <a:tr h="328060">
                <a:tc>
                  <a:txBody>
                    <a:bodyPr/>
                    <a:lstStyle/>
                    <a:p>
                      <a:pPr algn="l" fontAlgn="b"/>
                      <a:r>
                        <a:rPr lang="en-GB" sz="1100" u="none" strike="noStrike">
                          <a:solidFill>
                            <a:schemeClr val="tx1"/>
                          </a:solidFill>
                          <a:effectLst/>
                          <a:latin typeface="Arial"/>
                          <a:ea typeface="Calibri" panose="020F0502020204030204" pitchFamily="34" charset="0"/>
                          <a:cs typeface="Arial"/>
                        </a:rPr>
                        <a:t>Non-Disabled (without LTC)</a:t>
                      </a:r>
                      <a:endParaRPr lang="en-GB" sz="1100" b="0" i="0" u="none" strike="noStrike">
                        <a:solidFill>
                          <a:schemeClr val="tx1"/>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solidFill>
                            <a:schemeClr val="tx1"/>
                          </a:solidFill>
                          <a:effectLst/>
                          <a:latin typeface="Arial"/>
                          <a:ea typeface="Calibri" panose="020F0502020204030204" pitchFamily="34" charset="0"/>
                          <a:cs typeface="Arial"/>
                        </a:rPr>
                        <a:t>54.0%</a:t>
                      </a:r>
                      <a:endParaRPr lang="en-GB" sz="1100" b="0" i="0" u="none" strike="noStrike">
                        <a:solidFill>
                          <a:schemeClr val="tx1"/>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solidFill>
                            <a:schemeClr val="tx1"/>
                          </a:solidFill>
                          <a:effectLst/>
                          <a:latin typeface="Arial"/>
                          <a:ea typeface="Calibri" panose="020F0502020204030204" pitchFamily="34" charset="0"/>
                          <a:cs typeface="Arial"/>
                        </a:rPr>
                        <a:t>51.0%</a:t>
                      </a:r>
                      <a:endParaRPr lang="en-GB" sz="1100" b="0" i="0" u="none" strike="noStrike">
                        <a:solidFill>
                          <a:schemeClr val="tx1"/>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solidFill>
                            <a:schemeClr val="tx1"/>
                          </a:solidFill>
                          <a:effectLst/>
                          <a:latin typeface="Arial"/>
                          <a:ea typeface="Calibri" panose="020F0502020204030204" pitchFamily="34" charset="0"/>
                          <a:cs typeface="Arial"/>
                        </a:rPr>
                        <a:t>45.0%</a:t>
                      </a:r>
                      <a:endParaRPr lang="en-GB" sz="1100" b="0" i="0" u="none" strike="noStrike">
                        <a:solidFill>
                          <a:schemeClr val="tx1"/>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solidFill>
                            <a:schemeClr val="tx1"/>
                          </a:solidFill>
                          <a:effectLst/>
                          <a:latin typeface="Arial"/>
                          <a:ea typeface="Calibri" panose="020F0502020204030204" pitchFamily="34" charset="0"/>
                          <a:cs typeface="Arial"/>
                        </a:rPr>
                        <a:t>45.0%</a:t>
                      </a:r>
                      <a:endParaRPr lang="en-GB" sz="1100" b="0" i="0" u="none" strike="noStrike">
                        <a:solidFill>
                          <a:schemeClr val="tx1"/>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solidFill>
                            <a:schemeClr val="tx1"/>
                          </a:solidFill>
                          <a:effectLst/>
                          <a:latin typeface="Arial"/>
                          <a:ea typeface="Calibri" panose="020F0502020204030204" pitchFamily="34" charset="0"/>
                          <a:cs typeface="Arial"/>
                        </a:rPr>
                        <a:t>47.5%</a:t>
                      </a:r>
                      <a:endParaRPr lang="en-GB" sz="1100" b="0" i="0" u="none" strike="noStrike">
                        <a:solidFill>
                          <a:schemeClr val="tx1"/>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u="none" strike="noStrike">
                          <a:solidFill>
                            <a:schemeClr val="tx1"/>
                          </a:solidFill>
                          <a:effectLst/>
                          <a:latin typeface="Arial"/>
                          <a:ea typeface="Calibri" panose="020F0502020204030204" pitchFamily="34" charset="0"/>
                          <a:cs typeface="Arial"/>
                        </a:rPr>
                        <a:t>42.2%</a:t>
                      </a:r>
                      <a:endParaRPr lang="en-GB" sz="1100" b="0" i="0" u="none" strike="noStrike">
                        <a:solidFill>
                          <a:schemeClr val="tx1"/>
                        </a:solidFill>
                        <a:effectLst/>
                        <a:latin typeface="Arial"/>
                        <a:ea typeface="Calibri" panose="020F0502020204030204" pitchFamily="34" charset="0"/>
                        <a:cs typeface="Arial"/>
                      </a:endParaRPr>
                    </a:p>
                  </a:txBody>
                  <a:tcPr marL="6350" marR="6350" marT="6350" marB="0" anchor="b">
                    <a:solidFill>
                      <a:schemeClr val="bg1">
                        <a:lumMod val="95000"/>
                      </a:schemeClr>
                    </a:solidFill>
                  </a:tcPr>
                </a:tc>
                <a:tc>
                  <a:txBody>
                    <a:bodyPr/>
                    <a:lstStyle/>
                    <a:p>
                      <a:pPr algn="ctr" fontAlgn="b"/>
                      <a:r>
                        <a:rPr lang="en-GB" sz="1100" b="0" i="0" u="none" strike="noStrike">
                          <a:solidFill>
                            <a:schemeClr val="tx1"/>
                          </a:solidFill>
                          <a:effectLst/>
                          <a:latin typeface="Arial"/>
                          <a:ea typeface="Calibri" panose="020F0502020204030204" pitchFamily="34" charset="0"/>
                          <a:cs typeface="Arial"/>
                        </a:rPr>
                        <a:t>41.2%</a:t>
                      </a:r>
                    </a:p>
                  </a:txBody>
                  <a:tcPr marL="6350" marR="6350" marT="6350" marB="0" anchor="b">
                    <a:solidFill>
                      <a:schemeClr val="bg1">
                        <a:lumMod val="95000"/>
                      </a:schemeClr>
                    </a:solidFill>
                  </a:tcPr>
                </a:tc>
                <a:extLst>
                  <a:ext uri="{0D108BD9-81ED-4DB2-BD59-A6C34878D82A}">
                    <a16:rowId xmlns:a16="http://schemas.microsoft.com/office/drawing/2014/main" val="2551912925"/>
                  </a:ext>
                </a:extLst>
              </a:tr>
            </a:tbl>
          </a:graphicData>
        </a:graphic>
      </p:graphicFrame>
      <p:sp>
        <p:nvSpPr>
          <p:cNvPr id="6" name="TextBox 5">
            <a:extLst>
              <a:ext uri="{FF2B5EF4-FFF2-40B4-BE49-F238E27FC236}">
                <a16:creationId xmlns:a16="http://schemas.microsoft.com/office/drawing/2014/main" id="{5F8D8C2A-6954-8F72-1EE2-E6136D503D98}"/>
              </a:ext>
            </a:extLst>
          </p:cNvPr>
          <p:cNvSpPr txBox="1"/>
          <p:nvPr/>
        </p:nvSpPr>
        <p:spPr>
          <a:xfrm>
            <a:off x="7954297" y="1453170"/>
            <a:ext cx="3843261" cy="4093428"/>
          </a:xfrm>
          <a:prstGeom prst="rect">
            <a:avLst/>
          </a:prstGeom>
          <a:noFill/>
          <a:ln>
            <a:solidFill>
              <a:schemeClr val="bg1"/>
            </a:solidFill>
          </a:ln>
        </p:spPr>
        <p:txBody>
          <a:bodyPr wrap="square" lIns="91440" tIns="45720" rIns="91440" bIns="45720" anchor="t">
            <a:spAutoFit/>
          </a:bodyPr>
          <a:lstStyle/>
          <a:p>
            <a:pPr algn="just"/>
            <a:r>
              <a:rPr lang="en-GB" sz="1300" b="1" i="0" u="none" strike="noStrike" baseline="0">
                <a:latin typeface="Arial"/>
                <a:cs typeface="Arial"/>
              </a:rPr>
              <a:t>The percentage of staff who were satisfied with the extent to which their organisation values</a:t>
            </a:r>
            <a:r>
              <a:rPr lang="en-GB" sz="1300" b="1">
                <a:latin typeface="Arial"/>
                <a:cs typeface="Arial"/>
              </a:rPr>
              <a:t> </a:t>
            </a:r>
            <a:r>
              <a:rPr lang="en-GB" sz="1300" b="1" i="0" u="none" strike="noStrike" baseline="0">
                <a:latin typeface="Arial"/>
                <a:cs typeface="Arial"/>
              </a:rPr>
              <a:t>their work</a:t>
            </a:r>
            <a:r>
              <a:rPr lang="en-GB" sz="1300" b="0" i="0" u="none" strike="noStrike" baseline="0">
                <a:latin typeface="Arial"/>
                <a:cs typeface="Arial"/>
              </a:rPr>
              <a:t>:</a:t>
            </a:r>
          </a:p>
          <a:p>
            <a:pPr algn="just"/>
            <a:endParaRPr lang="en-GB" sz="1300" b="0" i="0" u="none" strike="noStrike" baseline="0">
              <a:latin typeface="Arial"/>
              <a:cs typeface="Arial"/>
            </a:endParaRPr>
          </a:p>
          <a:p>
            <a:pPr marL="171450" indent="-171450" algn="just">
              <a:buFontTx/>
              <a:buChar char="-"/>
            </a:pPr>
            <a:r>
              <a:rPr lang="en-GB" sz="1300">
                <a:latin typeface="Arial"/>
                <a:cs typeface="Arial"/>
              </a:rPr>
              <a:t>The data shows that Disabled staff continue to feel that their work is less valuable to the organisation than Non-Disabled staff. The figures show that there has been a consistency around the 30% mark  for Disabled groups and the mid 45% for Non-Disabled staff. </a:t>
            </a:r>
          </a:p>
          <a:p>
            <a:pPr marL="171450" indent="-171450" algn="just">
              <a:buFontTx/>
              <a:buChar char="-"/>
            </a:pPr>
            <a:r>
              <a:rPr lang="en-GB" sz="1300">
                <a:latin typeface="Arial"/>
                <a:ea typeface="Calibri"/>
                <a:cs typeface="Arial"/>
              </a:rPr>
              <a:t>Data shows a </a:t>
            </a:r>
            <a:r>
              <a:rPr lang="en-GB" sz="1300" b="1">
                <a:latin typeface="Arial"/>
                <a:ea typeface="Calibri"/>
                <a:cs typeface="Arial"/>
              </a:rPr>
              <a:t>7.2% difference  </a:t>
            </a:r>
            <a:r>
              <a:rPr lang="en-GB" sz="1300">
                <a:latin typeface="Arial"/>
                <a:ea typeface="Calibri"/>
                <a:cs typeface="Arial"/>
              </a:rPr>
              <a:t>between the two groups  (2025). This figure is marginally better than the 2024 figure which was indicating a </a:t>
            </a:r>
            <a:r>
              <a:rPr lang="en-GB" sz="1300" b="1">
                <a:latin typeface="Arial"/>
                <a:ea typeface="Calibri"/>
                <a:cs typeface="Arial"/>
              </a:rPr>
              <a:t>7.6% </a:t>
            </a:r>
            <a:r>
              <a:rPr lang="en-GB" sz="1300">
                <a:latin typeface="Arial"/>
                <a:ea typeface="Calibri"/>
                <a:cs typeface="Arial"/>
              </a:rPr>
              <a:t>difference.</a:t>
            </a:r>
          </a:p>
          <a:p>
            <a:pPr algn="just"/>
            <a:endParaRPr lang="en-GB" sz="1300">
              <a:latin typeface="Arial"/>
              <a:cs typeface="Arial"/>
            </a:endParaRPr>
          </a:p>
          <a:p>
            <a:pPr marL="171450" indent="-171450" algn="just">
              <a:buFontTx/>
              <a:buChar char="-"/>
            </a:pPr>
            <a:r>
              <a:rPr lang="en-GB" sz="1300">
                <a:latin typeface="Arial"/>
                <a:cs typeface="Arial"/>
              </a:rPr>
              <a:t>The difference between disabled and non-disabled staff suggests that there is a greater need to fully understand the experiences and improve the ways in which people feel valued and heard.  </a:t>
            </a:r>
          </a:p>
        </p:txBody>
      </p:sp>
      <p:grpSp>
        <p:nvGrpSpPr>
          <p:cNvPr id="5" name="Group 4">
            <a:extLst>
              <a:ext uri="{FF2B5EF4-FFF2-40B4-BE49-F238E27FC236}">
                <a16:creationId xmlns:a16="http://schemas.microsoft.com/office/drawing/2014/main" id="{48F79186-1C7E-DE93-3FBB-EADBD4051059}"/>
              </a:ext>
            </a:extLst>
          </p:cNvPr>
          <p:cNvGrpSpPr/>
          <p:nvPr/>
        </p:nvGrpSpPr>
        <p:grpSpPr>
          <a:xfrm>
            <a:off x="166526" y="5864974"/>
            <a:ext cx="11925157" cy="993027"/>
            <a:chOff x="166526" y="5814475"/>
            <a:chExt cx="11925157" cy="1045365"/>
          </a:xfrm>
        </p:grpSpPr>
        <p:sp>
          <p:nvSpPr>
            <p:cNvPr id="15" name="Rectangle 14">
              <a:hlinkClick r:id="rId3" action="ppaction://hlinksldjump"/>
              <a:extLst>
                <a:ext uri="{FF2B5EF4-FFF2-40B4-BE49-F238E27FC236}">
                  <a16:creationId xmlns:a16="http://schemas.microsoft.com/office/drawing/2014/main" id="{48D98D41-BD2C-0134-7F39-030CF9B97225}"/>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6" name="Rectangle 15">
              <a:hlinkClick r:id="rId4" action="ppaction://hlinksldjump"/>
              <a:extLst>
                <a:ext uri="{FF2B5EF4-FFF2-40B4-BE49-F238E27FC236}">
                  <a16:creationId xmlns:a16="http://schemas.microsoft.com/office/drawing/2014/main" id="{BD1D0C5B-8E2C-C8E2-2DE8-3EC61050DDA0}"/>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5" action="ppaction://hlinksldjump"/>
              <a:extLst>
                <a:ext uri="{FF2B5EF4-FFF2-40B4-BE49-F238E27FC236}">
                  <a16:creationId xmlns:a16="http://schemas.microsoft.com/office/drawing/2014/main" id="{D6F47F38-9BF4-6C15-E9B6-3FAEBC6DFE9B}"/>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6" action="ppaction://hlinksldjump"/>
              <a:extLst>
                <a:ext uri="{FF2B5EF4-FFF2-40B4-BE49-F238E27FC236}">
                  <a16:creationId xmlns:a16="http://schemas.microsoft.com/office/drawing/2014/main" id="{C09D9117-AE31-A9E6-4FCC-2E08C1B7EE2B}"/>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19" name="Rectangle 18">
              <a:hlinkClick r:id="rId7" action="ppaction://hlinksldjump"/>
              <a:extLst>
                <a:ext uri="{FF2B5EF4-FFF2-40B4-BE49-F238E27FC236}">
                  <a16:creationId xmlns:a16="http://schemas.microsoft.com/office/drawing/2014/main" id="{38475E7B-8C38-39A6-BCF6-B76CECCC6C9B}"/>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0" name="Rectangle 19">
              <a:hlinkClick r:id="rId8" action="ppaction://hlinksldjump"/>
              <a:extLst>
                <a:ext uri="{FF2B5EF4-FFF2-40B4-BE49-F238E27FC236}">
                  <a16:creationId xmlns:a16="http://schemas.microsoft.com/office/drawing/2014/main" id="{CDCFB260-8B1D-E949-E200-8A066F217FBA}"/>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1" name="Rectangle 20">
              <a:hlinkClick r:id="rId9" action="ppaction://hlinksldjump"/>
              <a:extLst>
                <a:ext uri="{FF2B5EF4-FFF2-40B4-BE49-F238E27FC236}">
                  <a16:creationId xmlns:a16="http://schemas.microsoft.com/office/drawing/2014/main" id="{AECFEFC7-A5F4-6795-3783-EF056CCA04A2}"/>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2" name="Rectangle 21">
              <a:hlinkClick r:id="rId10" action="ppaction://hlinksldjump"/>
              <a:extLst>
                <a:ext uri="{FF2B5EF4-FFF2-40B4-BE49-F238E27FC236}">
                  <a16:creationId xmlns:a16="http://schemas.microsoft.com/office/drawing/2014/main" id="{F6511B41-A52F-B90D-E663-67FDC64825E0}"/>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3" name="Rectangle 22">
              <a:hlinkClick r:id="rId11" action="ppaction://hlinksldjump"/>
              <a:extLst>
                <a:ext uri="{FF2B5EF4-FFF2-40B4-BE49-F238E27FC236}">
                  <a16:creationId xmlns:a16="http://schemas.microsoft.com/office/drawing/2014/main" id="{E4622F5E-C374-A1D2-2EFD-2A751F6BD7C7}"/>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4" name="Rectangle 23">
              <a:hlinkClick r:id="rId12" action="ppaction://hlinksldjump"/>
              <a:extLst>
                <a:ext uri="{FF2B5EF4-FFF2-40B4-BE49-F238E27FC236}">
                  <a16:creationId xmlns:a16="http://schemas.microsoft.com/office/drawing/2014/main" id="{E8F709EB-5FD4-E83D-18FF-A889E52FEF78}"/>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2" name="Rectangle 31">
              <a:hlinkClick r:id="rId13" action="ppaction://hlinksldjump"/>
              <a:extLst>
                <a:ext uri="{FF2B5EF4-FFF2-40B4-BE49-F238E27FC236}">
                  <a16:creationId xmlns:a16="http://schemas.microsoft.com/office/drawing/2014/main" id="{BF668FF0-0359-5ADA-8BEF-862426E9C613}"/>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3" name="Rectangle 32">
              <a:hlinkClick r:id="rId14" action="ppaction://hlinksldjump"/>
              <a:extLst>
                <a:ext uri="{FF2B5EF4-FFF2-40B4-BE49-F238E27FC236}">
                  <a16:creationId xmlns:a16="http://schemas.microsoft.com/office/drawing/2014/main" id="{359A8659-4211-3FC9-2E51-A6EFDB03CC30}"/>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4" name="Rectangle 33">
              <a:hlinkClick r:id="rId15" action="ppaction://hlinksldjump"/>
              <a:extLst>
                <a:ext uri="{FF2B5EF4-FFF2-40B4-BE49-F238E27FC236}">
                  <a16:creationId xmlns:a16="http://schemas.microsoft.com/office/drawing/2014/main" id="{3DD1911C-BC79-8EEB-9619-568C34BB7DCC}"/>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5" name="Rectangle 34">
              <a:hlinkClick r:id="rId16" action="ppaction://hlinksldjump"/>
              <a:extLst>
                <a:ext uri="{FF2B5EF4-FFF2-40B4-BE49-F238E27FC236}">
                  <a16:creationId xmlns:a16="http://schemas.microsoft.com/office/drawing/2014/main" id="{48627482-7224-BF4A-A570-D2F7EDD49E10}"/>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7" name="Picture 6">
            <a:extLst>
              <a:ext uri="{FF2B5EF4-FFF2-40B4-BE49-F238E27FC236}">
                <a16:creationId xmlns:a16="http://schemas.microsoft.com/office/drawing/2014/main" id="{891F1933-8C5D-73AB-C1E7-07B4D4484377}"/>
              </a:ext>
            </a:extLst>
          </p:cNvPr>
          <p:cNvPicPr>
            <a:picLocks noChangeAspect="1"/>
          </p:cNvPicPr>
          <p:nvPr/>
        </p:nvPicPr>
        <p:blipFill>
          <a:blip r:embed="rId17"/>
          <a:stretch>
            <a:fillRect/>
          </a:stretch>
        </p:blipFill>
        <p:spPr>
          <a:xfrm>
            <a:off x="473094" y="2558582"/>
            <a:ext cx="7156738" cy="2924583"/>
          </a:xfrm>
          <a:prstGeom prst="rect">
            <a:avLst/>
          </a:prstGeom>
          <a:ln>
            <a:solidFill>
              <a:schemeClr val="tx1"/>
            </a:solidFill>
          </a:ln>
        </p:spPr>
      </p:pic>
      <p:sp>
        <p:nvSpPr>
          <p:cNvPr id="8" name="TextBox 18">
            <a:extLst>
              <a:ext uri="{FF2B5EF4-FFF2-40B4-BE49-F238E27FC236}">
                <a16:creationId xmlns:a16="http://schemas.microsoft.com/office/drawing/2014/main" id="{194E51DD-7BC7-9C5C-2BC6-D11DB669BF71}"/>
              </a:ext>
            </a:extLst>
          </p:cNvPr>
          <p:cNvSpPr txBox="1"/>
          <p:nvPr/>
        </p:nvSpPr>
        <p:spPr>
          <a:xfrm>
            <a:off x="302022" y="5529591"/>
            <a:ext cx="6534072" cy="319500"/>
          </a:xfrm>
          <a:prstGeom prst="rect">
            <a:avLst/>
          </a:prstGeom>
          <a:solidFill>
            <a:srgbClr val="7030A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3 in the action plan aims to support improvement with this indicator</a:t>
            </a:r>
          </a:p>
        </p:txBody>
      </p:sp>
    </p:spTree>
    <p:extLst>
      <p:ext uri="{BB962C8B-B14F-4D97-AF65-F5344CB8AC3E}">
        <p14:creationId xmlns:p14="http://schemas.microsoft.com/office/powerpoint/2010/main" val="222649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D8B71-5FDE-7529-5F21-3630A20DF5D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5ECEF8B-05E8-985C-DA95-819E6502709D}"/>
              </a:ext>
            </a:extLst>
          </p:cNvPr>
          <p:cNvSpPr txBox="1"/>
          <p:nvPr/>
        </p:nvSpPr>
        <p:spPr>
          <a:xfrm>
            <a:off x="394447" y="288108"/>
            <a:ext cx="8779123" cy="993027"/>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endParaRPr lang="en-US" sz="3300" b="1" kern="1200">
              <a:solidFill>
                <a:schemeClr val="tx2"/>
              </a:solidFill>
              <a:latin typeface="Arial" panose="020B0604020202020204" pitchFamily="34" charset="0"/>
              <a:ea typeface="+mj-ea"/>
              <a:cs typeface="Arial" panose="020B0604020202020204" pitchFamily="34" charset="0"/>
            </a:endParaRPr>
          </a:p>
        </p:txBody>
      </p:sp>
      <p:sp>
        <p:nvSpPr>
          <p:cNvPr id="3076" name="Text Box 4">
            <a:extLst>
              <a:ext uri="{FF2B5EF4-FFF2-40B4-BE49-F238E27FC236}">
                <a16:creationId xmlns:a16="http://schemas.microsoft.com/office/drawing/2014/main" id="{F523FC77-1532-6D39-119C-A14930967C0D}"/>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2" name="TextBox 1">
            <a:extLst>
              <a:ext uri="{FF2B5EF4-FFF2-40B4-BE49-F238E27FC236}">
                <a16:creationId xmlns:a16="http://schemas.microsoft.com/office/drawing/2014/main" id="{2599E52C-BA1F-BF3D-02FD-85997CFE42BB}"/>
              </a:ext>
            </a:extLst>
          </p:cNvPr>
          <p:cNvSpPr txBox="1"/>
          <p:nvPr/>
        </p:nvSpPr>
        <p:spPr>
          <a:xfrm>
            <a:off x="394447" y="345588"/>
            <a:ext cx="9342677" cy="830997"/>
          </a:xfrm>
          <a:prstGeom prst="rect">
            <a:avLst/>
          </a:prstGeom>
          <a:solidFill>
            <a:schemeClr val="accent3">
              <a:lumMod val="50000"/>
            </a:schemeClr>
          </a:solidFill>
        </p:spPr>
        <p:txBody>
          <a:bodyPr wrap="square" lIns="91440" tIns="45720" rIns="91440" bIns="45720" rtlCol="0" anchor="t">
            <a:spAutoFit/>
          </a:bodyPr>
          <a:lstStyle/>
          <a:p>
            <a:r>
              <a:rPr lang="en-GB" sz="1600" b="1">
                <a:solidFill>
                  <a:schemeClr val="bg1"/>
                </a:solidFill>
                <a:latin typeface="Arial"/>
                <a:cs typeface="Arial"/>
              </a:rPr>
              <a:t>WDES Indicator 8</a:t>
            </a:r>
          </a:p>
          <a:p>
            <a:pPr algn="l" fontAlgn="ctr"/>
            <a:r>
              <a:rPr lang="en-GB" sz="1600">
                <a:solidFill>
                  <a:schemeClr val="bg1"/>
                </a:solidFill>
                <a:latin typeface="Arial"/>
                <a:cs typeface="Arial"/>
              </a:rPr>
              <a:t>The percentage of Disabled staff whose employer had made reasonable adjustments to enable them to carry out their work </a:t>
            </a:r>
            <a:endParaRPr lang="en-GB" sz="1600" b="0" i="0" u="none" strike="noStrike">
              <a:solidFill>
                <a:schemeClr val="bg1"/>
              </a:solidFill>
              <a:effectLst/>
              <a:latin typeface="Arial"/>
              <a:cs typeface="Arial"/>
            </a:endParaRPr>
          </a:p>
        </p:txBody>
      </p:sp>
      <p:graphicFrame>
        <p:nvGraphicFramePr>
          <p:cNvPr id="5" name="Table 4">
            <a:extLst>
              <a:ext uri="{FF2B5EF4-FFF2-40B4-BE49-F238E27FC236}">
                <a16:creationId xmlns:a16="http://schemas.microsoft.com/office/drawing/2014/main" id="{1F09369D-4687-0855-5B3A-25A9C5B0BA9B}"/>
              </a:ext>
            </a:extLst>
          </p:cNvPr>
          <p:cNvGraphicFramePr>
            <a:graphicFrameLocks noGrp="1"/>
          </p:cNvGraphicFramePr>
          <p:nvPr>
            <p:extLst>
              <p:ext uri="{D42A27DB-BD31-4B8C-83A1-F6EECF244321}">
                <p14:modId xmlns:p14="http://schemas.microsoft.com/office/powerpoint/2010/main" val="3120827068"/>
              </p:ext>
            </p:extLst>
          </p:nvPr>
        </p:nvGraphicFramePr>
        <p:xfrm>
          <a:off x="394629" y="1299192"/>
          <a:ext cx="7471180" cy="966278"/>
        </p:xfrm>
        <a:graphic>
          <a:graphicData uri="http://schemas.openxmlformats.org/drawingml/2006/table">
            <a:tbl>
              <a:tblPr>
                <a:tableStyleId>{BC89EF96-8CEA-46FF-86C4-4CE0E7609802}</a:tableStyleId>
              </a:tblPr>
              <a:tblGrid>
                <a:gridCol w="1966100">
                  <a:extLst>
                    <a:ext uri="{9D8B030D-6E8A-4147-A177-3AD203B41FA5}">
                      <a16:colId xmlns:a16="http://schemas.microsoft.com/office/drawing/2014/main" val="512093594"/>
                    </a:ext>
                  </a:extLst>
                </a:gridCol>
                <a:gridCol w="786440">
                  <a:extLst>
                    <a:ext uri="{9D8B030D-6E8A-4147-A177-3AD203B41FA5}">
                      <a16:colId xmlns:a16="http://schemas.microsoft.com/office/drawing/2014/main" val="743056394"/>
                    </a:ext>
                  </a:extLst>
                </a:gridCol>
                <a:gridCol w="786440">
                  <a:extLst>
                    <a:ext uri="{9D8B030D-6E8A-4147-A177-3AD203B41FA5}">
                      <a16:colId xmlns:a16="http://schemas.microsoft.com/office/drawing/2014/main" val="144767105"/>
                    </a:ext>
                  </a:extLst>
                </a:gridCol>
                <a:gridCol w="786440">
                  <a:extLst>
                    <a:ext uri="{9D8B030D-6E8A-4147-A177-3AD203B41FA5}">
                      <a16:colId xmlns:a16="http://schemas.microsoft.com/office/drawing/2014/main" val="2406334061"/>
                    </a:ext>
                  </a:extLst>
                </a:gridCol>
                <a:gridCol w="786440">
                  <a:extLst>
                    <a:ext uri="{9D8B030D-6E8A-4147-A177-3AD203B41FA5}">
                      <a16:colId xmlns:a16="http://schemas.microsoft.com/office/drawing/2014/main" val="3409897559"/>
                    </a:ext>
                  </a:extLst>
                </a:gridCol>
                <a:gridCol w="786440">
                  <a:extLst>
                    <a:ext uri="{9D8B030D-6E8A-4147-A177-3AD203B41FA5}">
                      <a16:colId xmlns:a16="http://schemas.microsoft.com/office/drawing/2014/main" val="1342205725"/>
                    </a:ext>
                  </a:extLst>
                </a:gridCol>
                <a:gridCol w="786440">
                  <a:extLst>
                    <a:ext uri="{9D8B030D-6E8A-4147-A177-3AD203B41FA5}">
                      <a16:colId xmlns:a16="http://schemas.microsoft.com/office/drawing/2014/main" val="3553048123"/>
                    </a:ext>
                  </a:extLst>
                </a:gridCol>
                <a:gridCol w="786440">
                  <a:extLst>
                    <a:ext uri="{9D8B030D-6E8A-4147-A177-3AD203B41FA5}">
                      <a16:colId xmlns:a16="http://schemas.microsoft.com/office/drawing/2014/main" val="443247188"/>
                    </a:ext>
                  </a:extLst>
                </a:gridCol>
              </a:tblGrid>
              <a:tr h="309291">
                <a:tc>
                  <a:txBody>
                    <a:bodyPr/>
                    <a:lstStyle/>
                    <a:p>
                      <a:pPr algn="l" fontAlgn="b"/>
                      <a:endParaRPr lang="en-GB" sz="1200" b="0"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2019</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2020</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2021</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2022</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2023</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u="none" strike="noStrike">
                          <a:effectLst/>
                          <a:latin typeface="Arial"/>
                          <a:cs typeface="Arial"/>
                        </a:rPr>
                        <a:t>2024</a:t>
                      </a:r>
                      <a:endParaRPr lang="en-GB" sz="1200" b="1" i="0" u="none" strike="noStrike">
                        <a:solidFill>
                          <a:srgbClr val="000000"/>
                        </a:solidFill>
                        <a:effectLst/>
                        <a:latin typeface="Arial"/>
                        <a:cs typeface="Arial"/>
                      </a:endParaRPr>
                    </a:p>
                  </a:txBody>
                  <a:tcPr marL="6350" marR="6350" marT="6350" marB="0" anchor="b"/>
                </a:tc>
                <a:tc>
                  <a:txBody>
                    <a:bodyPr/>
                    <a:lstStyle/>
                    <a:p>
                      <a:pPr algn="ctr" fontAlgn="b"/>
                      <a:r>
                        <a:rPr lang="en-GB" sz="1200" b="1" i="0" u="none" strike="noStrike">
                          <a:solidFill>
                            <a:srgbClr val="000000"/>
                          </a:solidFill>
                          <a:effectLst/>
                          <a:latin typeface="Arial"/>
                          <a:cs typeface="Arial"/>
                        </a:rPr>
                        <a:t>2025</a:t>
                      </a:r>
                    </a:p>
                  </a:txBody>
                  <a:tcPr marL="6350" marR="6350" marT="6350" marB="0" anchor="b"/>
                </a:tc>
                <a:extLst>
                  <a:ext uri="{0D108BD9-81ED-4DB2-BD59-A6C34878D82A}">
                    <a16:rowId xmlns:a16="http://schemas.microsoft.com/office/drawing/2014/main" val="2442599839"/>
                  </a:ext>
                </a:extLst>
              </a:tr>
              <a:tr h="309291">
                <a:tc>
                  <a:txBody>
                    <a:bodyPr/>
                    <a:lstStyle/>
                    <a:p>
                      <a:pPr algn="l" fontAlgn="b"/>
                      <a:r>
                        <a:rPr lang="en-GB" sz="1200" u="none" strike="noStrike">
                          <a:solidFill>
                            <a:schemeClr val="bg1"/>
                          </a:solidFill>
                          <a:effectLst/>
                          <a:latin typeface="Arial"/>
                          <a:cs typeface="Arial"/>
                        </a:rPr>
                        <a:t>Disabled (with LTC)</a:t>
                      </a:r>
                      <a:endParaRPr lang="en-GB" sz="1200" b="0" i="0" u="none" strike="noStrike">
                        <a:solidFill>
                          <a:schemeClr val="bg1"/>
                        </a:solidFill>
                        <a:effectLst/>
                        <a:latin typeface="Arial"/>
                        <a:cs typeface="Arial"/>
                      </a:endParaRPr>
                    </a:p>
                  </a:txBody>
                  <a:tcPr marL="6350" marR="6350" marT="6350" marB="0" anchor="b">
                    <a:solidFill>
                      <a:schemeClr val="accent3">
                        <a:lumMod val="50000"/>
                      </a:schemeClr>
                    </a:solidFill>
                  </a:tcPr>
                </a:tc>
                <a:tc>
                  <a:txBody>
                    <a:bodyPr/>
                    <a:lstStyle/>
                    <a:p>
                      <a:pPr algn="ctr" fontAlgn="b"/>
                      <a:r>
                        <a:rPr lang="en-GB" sz="1200" u="none" strike="noStrike">
                          <a:solidFill>
                            <a:schemeClr val="bg1"/>
                          </a:solidFill>
                          <a:effectLst/>
                          <a:latin typeface="Arial"/>
                          <a:cs typeface="Arial"/>
                        </a:rPr>
                        <a:t>85.0%</a:t>
                      </a:r>
                      <a:endParaRPr lang="en-GB" sz="1200" b="0" i="0" u="none" strike="noStrike">
                        <a:solidFill>
                          <a:schemeClr val="bg1"/>
                        </a:solidFill>
                        <a:effectLst/>
                        <a:latin typeface="Arial"/>
                        <a:cs typeface="Arial"/>
                      </a:endParaRPr>
                    </a:p>
                  </a:txBody>
                  <a:tcPr marL="6350" marR="6350" marT="6350" marB="0" anchor="b">
                    <a:solidFill>
                      <a:schemeClr val="accent3">
                        <a:lumMod val="50000"/>
                      </a:schemeClr>
                    </a:solidFill>
                  </a:tcPr>
                </a:tc>
                <a:tc>
                  <a:txBody>
                    <a:bodyPr/>
                    <a:lstStyle/>
                    <a:p>
                      <a:pPr algn="ctr" fontAlgn="b"/>
                      <a:r>
                        <a:rPr lang="en-GB" sz="1200" u="none" strike="noStrike">
                          <a:solidFill>
                            <a:schemeClr val="bg1"/>
                          </a:solidFill>
                          <a:effectLst/>
                          <a:latin typeface="Arial"/>
                          <a:cs typeface="Arial"/>
                        </a:rPr>
                        <a:t>75.0%</a:t>
                      </a:r>
                      <a:endParaRPr lang="en-GB" sz="1200" b="0" i="0" u="none" strike="noStrike">
                        <a:solidFill>
                          <a:schemeClr val="bg1"/>
                        </a:solidFill>
                        <a:effectLst/>
                        <a:latin typeface="Arial"/>
                        <a:cs typeface="Arial"/>
                      </a:endParaRPr>
                    </a:p>
                  </a:txBody>
                  <a:tcPr marL="6350" marR="6350" marT="6350" marB="0" anchor="b">
                    <a:solidFill>
                      <a:schemeClr val="accent3">
                        <a:lumMod val="50000"/>
                      </a:schemeClr>
                    </a:solidFill>
                  </a:tcPr>
                </a:tc>
                <a:tc>
                  <a:txBody>
                    <a:bodyPr/>
                    <a:lstStyle/>
                    <a:p>
                      <a:pPr algn="ctr" fontAlgn="b"/>
                      <a:r>
                        <a:rPr lang="en-GB" sz="1200" u="none" strike="noStrike">
                          <a:solidFill>
                            <a:schemeClr val="bg1"/>
                          </a:solidFill>
                          <a:effectLst/>
                          <a:latin typeface="Arial"/>
                          <a:cs typeface="Arial"/>
                        </a:rPr>
                        <a:t>78.0%</a:t>
                      </a:r>
                      <a:endParaRPr lang="en-GB" sz="1200" b="0" i="0" u="none" strike="noStrike">
                        <a:solidFill>
                          <a:schemeClr val="bg1"/>
                        </a:solidFill>
                        <a:effectLst/>
                        <a:latin typeface="Arial"/>
                        <a:cs typeface="Arial"/>
                      </a:endParaRPr>
                    </a:p>
                  </a:txBody>
                  <a:tcPr marL="6350" marR="6350" marT="6350" marB="0" anchor="b">
                    <a:solidFill>
                      <a:schemeClr val="accent3">
                        <a:lumMod val="50000"/>
                      </a:schemeClr>
                    </a:solidFill>
                  </a:tcPr>
                </a:tc>
                <a:tc>
                  <a:txBody>
                    <a:bodyPr/>
                    <a:lstStyle/>
                    <a:p>
                      <a:pPr algn="ctr" fontAlgn="b"/>
                      <a:r>
                        <a:rPr lang="en-GB" sz="1200" u="none" strike="noStrike">
                          <a:solidFill>
                            <a:schemeClr val="bg1"/>
                          </a:solidFill>
                          <a:effectLst/>
                          <a:latin typeface="Arial"/>
                          <a:cs typeface="Arial"/>
                        </a:rPr>
                        <a:t>78.8%</a:t>
                      </a:r>
                      <a:endParaRPr lang="en-GB" sz="1200" b="0" i="0" u="none" strike="noStrike">
                        <a:solidFill>
                          <a:schemeClr val="bg1"/>
                        </a:solidFill>
                        <a:effectLst/>
                        <a:latin typeface="Arial"/>
                        <a:cs typeface="Arial"/>
                      </a:endParaRPr>
                    </a:p>
                  </a:txBody>
                  <a:tcPr marL="6350" marR="6350" marT="6350" marB="0" anchor="b">
                    <a:solidFill>
                      <a:schemeClr val="accent3">
                        <a:lumMod val="50000"/>
                      </a:schemeClr>
                    </a:solidFill>
                  </a:tcPr>
                </a:tc>
                <a:tc>
                  <a:txBody>
                    <a:bodyPr/>
                    <a:lstStyle/>
                    <a:p>
                      <a:pPr algn="ctr" fontAlgn="b"/>
                      <a:r>
                        <a:rPr lang="en-GB" sz="1200" u="none" strike="noStrike">
                          <a:solidFill>
                            <a:schemeClr val="bg1"/>
                          </a:solidFill>
                          <a:effectLst/>
                          <a:latin typeface="Arial"/>
                          <a:cs typeface="Arial"/>
                        </a:rPr>
                        <a:t>82.8%</a:t>
                      </a:r>
                      <a:endParaRPr lang="en-GB" sz="1200" b="0" i="0" u="none" strike="noStrike">
                        <a:solidFill>
                          <a:schemeClr val="bg1"/>
                        </a:solidFill>
                        <a:effectLst/>
                        <a:latin typeface="Arial"/>
                        <a:cs typeface="Arial"/>
                      </a:endParaRPr>
                    </a:p>
                  </a:txBody>
                  <a:tcPr marL="6350" marR="6350" marT="6350" marB="0" anchor="b">
                    <a:solidFill>
                      <a:schemeClr val="accent3">
                        <a:lumMod val="50000"/>
                      </a:schemeClr>
                    </a:solidFill>
                  </a:tcPr>
                </a:tc>
                <a:tc>
                  <a:txBody>
                    <a:bodyPr/>
                    <a:lstStyle/>
                    <a:p>
                      <a:pPr algn="ctr" fontAlgn="b"/>
                      <a:r>
                        <a:rPr lang="en-GB" sz="1200" u="none" strike="noStrike">
                          <a:solidFill>
                            <a:schemeClr val="bg1"/>
                          </a:solidFill>
                          <a:effectLst/>
                          <a:latin typeface="Arial"/>
                          <a:cs typeface="Arial"/>
                        </a:rPr>
                        <a:t>80.7%</a:t>
                      </a:r>
                      <a:endParaRPr lang="en-GB" sz="1200" b="0" i="0" u="none" strike="noStrike">
                        <a:solidFill>
                          <a:schemeClr val="bg1"/>
                        </a:solidFill>
                        <a:effectLst/>
                        <a:latin typeface="Arial"/>
                        <a:cs typeface="Arial"/>
                      </a:endParaRPr>
                    </a:p>
                  </a:txBody>
                  <a:tcPr marL="6350" marR="6350" marT="6350" marB="0" anchor="b">
                    <a:solidFill>
                      <a:schemeClr val="accent3">
                        <a:lumMod val="50000"/>
                      </a:schemeClr>
                    </a:solidFill>
                  </a:tcPr>
                </a:tc>
                <a:tc>
                  <a:txBody>
                    <a:bodyPr/>
                    <a:lstStyle/>
                    <a:p>
                      <a:pPr algn="ctr" fontAlgn="b"/>
                      <a:r>
                        <a:rPr lang="en-GB" sz="1200" b="0" i="0" u="none" strike="noStrike">
                          <a:solidFill>
                            <a:schemeClr val="bg1"/>
                          </a:solidFill>
                          <a:effectLst/>
                          <a:latin typeface="Arial"/>
                          <a:cs typeface="Arial"/>
                        </a:rPr>
                        <a:t>73.7%</a:t>
                      </a:r>
                    </a:p>
                  </a:txBody>
                  <a:tcPr marL="6350" marR="6350" marT="6350" marB="0" anchor="b">
                    <a:solidFill>
                      <a:schemeClr val="accent3">
                        <a:lumMod val="50000"/>
                      </a:schemeClr>
                    </a:solidFill>
                  </a:tcPr>
                </a:tc>
                <a:extLst>
                  <a:ext uri="{0D108BD9-81ED-4DB2-BD59-A6C34878D82A}">
                    <a16:rowId xmlns:a16="http://schemas.microsoft.com/office/drawing/2014/main" val="972448313"/>
                  </a:ext>
                </a:extLst>
              </a:tr>
              <a:tr h="347696">
                <a:tc>
                  <a:txBody>
                    <a:bodyPr/>
                    <a:lstStyle/>
                    <a:p>
                      <a:pPr algn="l" fontAlgn="b"/>
                      <a:r>
                        <a:rPr lang="en-GB" sz="1200" u="none" strike="noStrike">
                          <a:solidFill>
                            <a:schemeClr val="tx1"/>
                          </a:solidFill>
                          <a:effectLst/>
                          <a:latin typeface="Arial"/>
                          <a:cs typeface="Arial"/>
                        </a:rPr>
                        <a:t>Not-Disabled (without LTC)</a:t>
                      </a:r>
                      <a:endParaRPr lang="en-GB" sz="1200" b="0" i="0" u="none" strike="noStrike">
                        <a:solidFill>
                          <a:schemeClr val="tx1"/>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solidFill>
                            <a:schemeClr val="tx1"/>
                          </a:solidFill>
                          <a:effectLst/>
                          <a:latin typeface="Arial"/>
                          <a:cs typeface="Arial"/>
                        </a:rPr>
                        <a:t>0.0%</a:t>
                      </a:r>
                      <a:endParaRPr lang="en-GB" sz="1200" b="0" i="0" u="none" strike="noStrike">
                        <a:solidFill>
                          <a:schemeClr val="tx1"/>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solidFill>
                            <a:schemeClr val="tx1"/>
                          </a:solidFill>
                          <a:effectLst/>
                          <a:latin typeface="Arial"/>
                          <a:cs typeface="Arial"/>
                        </a:rPr>
                        <a:t>0.0%</a:t>
                      </a:r>
                      <a:endParaRPr lang="en-GB" sz="1200" b="0" i="0" u="none" strike="noStrike">
                        <a:solidFill>
                          <a:schemeClr val="tx1"/>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solidFill>
                            <a:schemeClr val="tx1"/>
                          </a:solidFill>
                          <a:effectLst/>
                          <a:latin typeface="Arial"/>
                          <a:cs typeface="Arial"/>
                        </a:rPr>
                        <a:t>0.0%</a:t>
                      </a:r>
                      <a:endParaRPr lang="en-GB" sz="1200" b="0" i="0" u="none" strike="noStrike">
                        <a:solidFill>
                          <a:schemeClr val="tx1"/>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solidFill>
                            <a:schemeClr val="tx1"/>
                          </a:solidFill>
                          <a:effectLst/>
                          <a:latin typeface="Arial"/>
                          <a:cs typeface="Arial"/>
                        </a:rPr>
                        <a:t>0.0%</a:t>
                      </a:r>
                      <a:endParaRPr lang="en-GB" sz="1200" b="0" i="0" u="none" strike="noStrike">
                        <a:solidFill>
                          <a:schemeClr val="tx1"/>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solidFill>
                            <a:schemeClr val="tx1"/>
                          </a:solidFill>
                          <a:effectLst/>
                          <a:latin typeface="Arial"/>
                          <a:cs typeface="Arial"/>
                        </a:rPr>
                        <a:t>0.0%</a:t>
                      </a:r>
                      <a:endParaRPr lang="en-GB" sz="1200" b="0" i="0" u="none" strike="noStrike">
                        <a:solidFill>
                          <a:schemeClr val="tx1"/>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u="none" strike="noStrike">
                          <a:solidFill>
                            <a:schemeClr val="tx1"/>
                          </a:solidFill>
                          <a:effectLst/>
                          <a:latin typeface="Arial"/>
                          <a:cs typeface="Arial"/>
                        </a:rPr>
                        <a:t>0.0%</a:t>
                      </a:r>
                      <a:endParaRPr lang="en-GB" sz="1200" b="0" i="0" u="none" strike="noStrike">
                        <a:solidFill>
                          <a:schemeClr val="tx1"/>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200" b="0" i="0" u="none" strike="noStrike">
                          <a:solidFill>
                            <a:schemeClr val="tx1"/>
                          </a:solidFill>
                          <a:effectLst/>
                          <a:latin typeface="Arial"/>
                          <a:cs typeface="Arial"/>
                        </a:rPr>
                        <a:t>0%</a:t>
                      </a:r>
                    </a:p>
                  </a:txBody>
                  <a:tcPr marL="6350" marR="6350" marT="6350" marB="0" anchor="b">
                    <a:solidFill>
                      <a:schemeClr val="bg1">
                        <a:lumMod val="95000"/>
                      </a:schemeClr>
                    </a:solidFill>
                  </a:tcPr>
                </a:tc>
                <a:extLst>
                  <a:ext uri="{0D108BD9-81ED-4DB2-BD59-A6C34878D82A}">
                    <a16:rowId xmlns:a16="http://schemas.microsoft.com/office/drawing/2014/main" val="1298383348"/>
                  </a:ext>
                </a:extLst>
              </a:tr>
            </a:tbl>
          </a:graphicData>
        </a:graphic>
      </p:graphicFrame>
      <p:sp>
        <p:nvSpPr>
          <p:cNvPr id="4" name="TextBox 3">
            <a:extLst>
              <a:ext uri="{FF2B5EF4-FFF2-40B4-BE49-F238E27FC236}">
                <a16:creationId xmlns:a16="http://schemas.microsoft.com/office/drawing/2014/main" id="{DBD0701E-5B0E-635A-12A9-D30EF6822148}"/>
              </a:ext>
            </a:extLst>
          </p:cNvPr>
          <p:cNvSpPr txBox="1"/>
          <p:nvPr/>
        </p:nvSpPr>
        <p:spPr>
          <a:xfrm>
            <a:off x="8044542" y="1539320"/>
            <a:ext cx="3752829" cy="2893100"/>
          </a:xfrm>
          <a:prstGeom prst="rect">
            <a:avLst/>
          </a:prstGeom>
          <a:noFill/>
          <a:ln>
            <a:solidFill>
              <a:schemeClr val="bg1"/>
            </a:solidFill>
          </a:ln>
        </p:spPr>
        <p:txBody>
          <a:bodyPr wrap="square" lIns="91440" tIns="45720" rIns="91440" bIns="45720" anchor="t">
            <a:spAutoFit/>
          </a:bodyPr>
          <a:lstStyle/>
          <a:p>
            <a:pPr marL="285750" indent="-285750">
              <a:buFontTx/>
              <a:buChar char="-"/>
            </a:pPr>
            <a:r>
              <a:rPr lang="en-GB" sz="1300"/>
              <a:t>Nearly </a:t>
            </a:r>
            <a:r>
              <a:rPr lang="en-GB" sz="1300" b="1"/>
              <a:t>three in four disabled staff (73.7%)</a:t>
            </a:r>
            <a:r>
              <a:rPr lang="en-GB" sz="1300"/>
              <a:t> say they receive adequate reasonable adjustments.</a:t>
            </a:r>
          </a:p>
          <a:p>
            <a:endParaRPr lang="en-GB" sz="1300"/>
          </a:p>
          <a:p>
            <a:pPr marL="285750" lvl="0" indent="-285750">
              <a:buFontTx/>
              <a:buChar char="-"/>
            </a:pPr>
            <a:r>
              <a:rPr lang="en-GB" sz="1300"/>
              <a:t>This fell sharply from </a:t>
            </a:r>
            <a:r>
              <a:rPr lang="en-GB" sz="1300" b="1"/>
              <a:t>80.7% in 2024</a:t>
            </a:r>
            <a:r>
              <a:rPr lang="en-GB" sz="1300"/>
              <a:t>—a </a:t>
            </a:r>
            <a:r>
              <a:rPr lang="en-GB" sz="1300" b="1"/>
              <a:t>7-point decline</a:t>
            </a:r>
            <a:r>
              <a:rPr lang="en-GB" sz="1300"/>
              <a:t>.</a:t>
            </a:r>
          </a:p>
          <a:p>
            <a:pPr lvl="0"/>
            <a:endParaRPr lang="en-GB" sz="1300"/>
          </a:p>
          <a:p>
            <a:pPr marL="285750" lvl="0" indent="-285750">
              <a:buFontTx/>
              <a:buChar char="-"/>
            </a:pPr>
            <a:r>
              <a:rPr lang="en-GB" sz="1300"/>
              <a:t>Undeclared disabilities may mean the full need is not visible.</a:t>
            </a:r>
          </a:p>
          <a:p>
            <a:pPr lvl="0"/>
            <a:endParaRPr lang="en-GB" sz="1300"/>
          </a:p>
          <a:p>
            <a:pPr marL="285750" indent="-285750">
              <a:buFontTx/>
              <a:buChar char="-"/>
            </a:pPr>
            <a:r>
              <a:rPr lang="en-GB" sz="1300"/>
              <a:t>Most disabled colleagues receive support, but provision has worsened and over a quarter do not report adequate adjustments. </a:t>
            </a:r>
          </a:p>
          <a:p>
            <a:endParaRPr lang="en-GB" sz="1300">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E47CED14-23E9-7339-B5B6-5A3FC9CB6611}"/>
              </a:ext>
            </a:extLst>
          </p:cNvPr>
          <p:cNvGrpSpPr/>
          <p:nvPr/>
        </p:nvGrpSpPr>
        <p:grpSpPr>
          <a:xfrm>
            <a:off x="166526" y="5854306"/>
            <a:ext cx="11925157" cy="1003695"/>
            <a:chOff x="166526" y="5814475"/>
            <a:chExt cx="11925157" cy="1045365"/>
          </a:xfrm>
        </p:grpSpPr>
        <p:sp>
          <p:nvSpPr>
            <p:cNvPr id="15" name="Rectangle 14">
              <a:hlinkClick r:id="rId3" action="ppaction://hlinksldjump"/>
              <a:extLst>
                <a:ext uri="{FF2B5EF4-FFF2-40B4-BE49-F238E27FC236}">
                  <a16:creationId xmlns:a16="http://schemas.microsoft.com/office/drawing/2014/main" id="{31BD80E6-0A72-BF06-10C4-B2D6B6AA6ECF}"/>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6" name="Rectangle 15">
              <a:hlinkClick r:id="rId4" action="ppaction://hlinksldjump"/>
              <a:extLst>
                <a:ext uri="{FF2B5EF4-FFF2-40B4-BE49-F238E27FC236}">
                  <a16:creationId xmlns:a16="http://schemas.microsoft.com/office/drawing/2014/main" id="{9812609E-32A8-5E81-C480-965BD1B1A84F}"/>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5" action="ppaction://hlinksldjump"/>
              <a:extLst>
                <a:ext uri="{FF2B5EF4-FFF2-40B4-BE49-F238E27FC236}">
                  <a16:creationId xmlns:a16="http://schemas.microsoft.com/office/drawing/2014/main" id="{5A601FAE-C77F-C62C-29C3-35CC0BA69F22}"/>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6" action="ppaction://hlinksldjump"/>
              <a:extLst>
                <a:ext uri="{FF2B5EF4-FFF2-40B4-BE49-F238E27FC236}">
                  <a16:creationId xmlns:a16="http://schemas.microsoft.com/office/drawing/2014/main" id="{C22AFEA1-7E4C-C65D-E6CD-800310067475}"/>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19" name="Rectangle 18">
              <a:hlinkClick r:id="rId7" action="ppaction://hlinksldjump"/>
              <a:extLst>
                <a:ext uri="{FF2B5EF4-FFF2-40B4-BE49-F238E27FC236}">
                  <a16:creationId xmlns:a16="http://schemas.microsoft.com/office/drawing/2014/main" id="{119CC9DB-9016-4946-BF87-9AB41AA2A8AE}"/>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0" name="Rectangle 19">
              <a:hlinkClick r:id="rId8" action="ppaction://hlinksldjump"/>
              <a:extLst>
                <a:ext uri="{FF2B5EF4-FFF2-40B4-BE49-F238E27FC236}">
                  <a16:creationId xmlns:a16="http://schemas.microsoft.com/office/drawing/2014/main" id="{2C4FE37D-12B3-8594-8007-C8CECCE1A41D}"/>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1" name="Rectangle 20">
              <a:hlinkClick r:id="rId9" action="ppaction://hlinksldjump"/>
              <a:extLst>
                <a:ext uri="{FF2B5EF4-FFF2-40B4-BE49-F238E27FC236}">
                  <a16:creationId xmlns:a16="http://schemas.microsoft.com/office/drawing/2014/main" id="{E03DA7D9-31FA-26AE-0EC1-096FD572F510}"/>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2" name="Rectangle 21">
              <a:hlinkClick r:id="rId10" action="ppaction://hlinksldjump"/>
              <a:extLst>
                <a:ext uri="{FF2B5EF4-FFF2-40B4-BE49-F238E27FC236}">
                  <a16:creationId xmlns:a16="http://schemas.microsoft.com/office/drawing/2014/main" id="{54D32B3E-1A28-4FC0-A266-621682672686}"/>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3" name="Rectangle 22">
              <a:hlinkClick r:id="rId11" action="ppaction://hlinksldjump"/>
              <a:extLst>
                <a:ext uri="{FF2B5EF4-FFF2-40B4-BE49-F238E27FC236}">
                  <a16:creationId xmlns:a16="http://schemas.microsoft.com/office/drawing/2014/main" id="{769684B8-97F4-7EB0-1500-6C4B479A778B}"/>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4" name="Rectangle 23">
              <a:hlinkClick r:id="rId12" action="ppaction://hlinksldjump"/>
              <a:extLst>
                <a:ext uri="{FF2B5EF4-FFF2-40B4-BE49-F238E27FC236}">
                  <a16:creationId xmlns:a16="http://schemas.microsoft.com/office/drawing/2014/main" id="{77506B1D-C691-A99A-4082-C7E0B130374C}"/>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2" name="Rectangle 31">
              <a:hlinkClick r:id="rId13" action="ppaction://hlinksldjump"/>
              <a:extLst>
                <a:ext uri="{FF2B5EF4-FFF2-40B4-BE49-F238E27FC236}">
                  <a16:creationId xmlns:a16="http://schemas.microsoft.com/office/drawing/2014/main" id="{A7C145D8-3F14-53FB-7E41-74432C58D5A4}"/>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3" name="Rectangle 32">
              <a:hlinkClick r:id="rId14" action="ppaction://hlinksldjump"/>
              <a:extLst>
                <a:ext uri="{FF2B5EF4-FFF2-40B4-BE49-F238E27FC236}">
                  <a16:creationId xmlns:a16="http://schemas.microsoft.com/office/drawing/2014/main" id="{C0E400F6-596C-2718-138B-7F11950306C0}"/>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4" name="Rectangle 33">
              <a:hlinkClick r:id="rId15" action="ppaction://hlinksldjump"/>
              <a:extLst>
                <a:ext uri="{FF2B5EF4-FFF2-40B4-BE49-F238E27FC236}">
                  <a16:creationId xmlns:a16="http://schemas.microsoft.com/office/drawing/2014/main" id="{A361F2E5-E3F9-F489-07A3-3FB78AFD5EDC}"/>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5" name="Rectangle 34">
              <a:hlinkClick r:id="rId16" action="ppaction://hlinksldjump"/>
              <a:extLst>
                <a:ext uri="{FF2B5EF4-FFF2-40B4-BE49-F238E27FC236}">
                  <a16:creationId xmlns:a16="http://schemas.microsoft.com/office/drawing/2014/main" id="{83C71298-3F40-41B4-B027-2984DF72C3FD}"/>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7" name="Picture 6">
            <a:extLst>
              <a:ext uri="{FF2B5EF4-FFF2-40B4-BE49-F238E27FC236}">
                <a16:creationId xmlns:a16="http://schemas.microsoft.com/office/drawing/2014/main" id="{50A96F9B-A41F-E3FB-C265-4B7C9628E91B}"/>
              </a:ext>
            </a:extLst>
          </p:cNvPr>
          <p:cNvPicPr>
            <a:picLocks noChangeAspect="1"/>
          </p:cNvPicPr>
          <p:nvPr/>
        </p:nvPicPr>
        <p:blipFill>
          <a:blip r:embed="rId17"/>
          <a:stretch>
            <a:fillRect/>
          </a:stretch>
        </p:blipFill>
        <p:spPr>
          <a:xfrm>
            <a:off x="394448" y="2381915"/>
            <a:ext cx="7471180" cy="3031232"/>
          </a:xfrm>
          <a:prstGeom prst="rect">
            <a:avLst/>
          </a:prstGeom>
          <a:ln>
            <a:solidFill>
              <a:schemeClr val="tx1"/>
            </a:solidFill>
          </a:ln>
        </p:spPr>
      </p:pic>
      <p:sp>
        <p:nvSpPr>
          <p:cNvPr id="8" name="TextBox 18">
            <a:extLst>
              <a:ext uri="{FF2B5EF4-FFF2-40B4-BE49-F238E27FC236}">
                <a16:creationId xmlns:a16="http://schemas.microsoft.com/office/drawing/2014/main" id="{E73DE30F-A204-1297-AEA3-C05E5FC404A3}"/>
              </a:ext>
            </a:extLst>
          </p:cNvPr>
          <p:cNvSpPr txBox="1"/>
          <p:nvPr/>
        </p:nvSpPr>
        <p:spPr>
          <a:xfrm>
            <a:off x="302022" y="5529591"/>
            <a:ext cx="6534072" cy="319500"/>
          </a:xfrm>
          <a:prstGeom prst="rect">
            <a:avLst/>
          </a:prstGeom>
          <a:solidFill>
            <a:srgbClr val="76450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3 in the action plan aims to support improvement with this indicator</a:t>
            </a:r>
          </a:p>
        </p:txBody>
      </p:sp>
    </p:spTree>
    <p:extLst>
      <p:ext uri="{BB962C8B-B14F-4D97-AF65-F5344CB8AC3E}">
        <p14:creationId xmlns:p14="http://schemas.microsoft.com/office/powerpoint/2010/main" val="1714931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F6325-33CF-E9EE-3093-C871EF2B288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8593C323-FD00-2A9E-599C-0CD3EA9725C3}"/>
              </a:ext>
            </a:extLst>
          </p:cNvPr>
          <p:cNvSpPr txBox="1"/>
          <p:nvPr/>
        </p:nvSpPr>
        <p:spPr>
          <a:xfrm>
            <a:off x="394447" y="288108"/>
            <a:ext cx="8779123" cy="993027"/>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endParaRPr lang="en-US" sz="3300" b="1" kern="1200">
              <a:solidFill>
                <a:schemeClr val="tx2"/>
              </a:solidFill>
              <a:latin typeface="Arial" panose="020B0604020202020204" pitchFamily="34" charset="0"/>
              <a:ea typeface="+mj-ea"/>
              <a:cs typeface="Arial" panose="020B0604020202020204" pitchFamily="34" charset="0"/>
            </a:endParaRPr>
          </a:p>
        </p:txBody>
      </p:sp>
      <p:sp>
        <p:nvSpPr>
          <p:cNvPr id="3076" name="Text Box 4">
            <a:extLst>
              <a:ext uri="{FF2B5EF4-FFF2-40B4-BE49-F238E27FC236}">
                <a16:creationId xmlns:a16="http://schemas.microsoft.com/office/drawing/2014/main" id="{186303DE-C504-0CFE-66D0-9B301883FADC}"/>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2" name="TextBox 1">
            <a:extLst>
              <a:ext uri="{FF2B5EF4-FFF2-40B4-BE49-F238E27FC236}">
                <a16:creationId xmlns:a16="http://schemas.microsoft.com/office/drawing/2014/main" id="{0A384367-2E38-C411-C3AC-D9181ECB2850}"/>
              </a:ext>
            </a:extLst>
          </p:cNvPr>
          <p:cNvSpPr txBox="1"/>
          <p:nvPr/>
        </p:nvSpPr>
        <p:spPr>
          <a:xfrm>
            <a:off x="394444" y="437786"/>
            <a:ext cx="9342677" cy="584775"/>
          </a:xfrm>
          <a:prstGeom prst="rect">
            <a:avLst/>
          </a:prstGeom>
          <a:solidFill>
            <a:schemeClr val="accent5">
              <a:lumMod val="60000"/>
              <a:lumOff val="40000"/>
            </a:schemeClr>
          </a:solidFill>
        </p:spPr>
        <p:txBody>
          <a:bodyPr wrap="square" lIns="91440" tIns="45720" rIns="91440" bIns="45720" rtlCol="0" anchor="t">
            <a:spAutoFit/>
          </a:bodyPr>
          <a:lstStyle/>
          <a:p>
            <a:r>
              <a:rPr lang="en-GB" sz="1600" b="1">
                <a:solidFill>
                  <a:schemeClr val="bg1"/>
                </a:solidFill>
                <a:latin typeface="Arial"/>
                <a:cs typeface="Arial"/>
              </a:rPr>
              <a:t>WDES Indicator 9</a:t>
            </a:r>
          </a:p>
          <a:p>
            <a:pPr algn="l" fontAlgn="ctr"/>
            <a:r>
              <a:rPr lang="en-GB" sz="1600">
                <a:solidFill>
                  <a:schemeClr val="bg1"/>
                </a:solidFill>
                <a:latin typeface="Arial"/>
                <a:cs typeface="Arial"/>
              </a:rPr>
              <a:t>The NHS staff survey-based staff engagement score </a:t>
            </a:r>
            <a:endParaRPr lang="en-GB" sz="1600" b="0" i="0" u="none" strike="noStrike">
              <a:solidFill>
                <a:schemeClr val="bg1"/>
              </a:solidFill>
              <a:effectLst/>
              <a:latin typeface="Arial"/>
              <a:cs typeface="Arial"/>
            </a:endParaRPr>
          </a:p>
        </p:txBody>
      </p:sp>
      <p:graphicFrame>
        <p:nvGraphicFramePr>
          <p:cNvPr id="3" name="Table 2">
            <a:extLst>
              <a:ext uri="{FF2B5EF4-FFF2-40B4-BE49-F238E27FC236}">
                <a16:creationId xmlns:a16="http://schemas.microsoft.com/office/drawing/2014/main" id="{56A34CA1-6DC5-05FB-C391-1B029CE6C6EE}"/>
              </a:ext>
            </a:extLst>
          </p:cNvPr>
          <p:cNvGraphicFramePr>
            <a:graphicFrameLocks noGrp="1"/>
          </p:cNvGraphicFramePr>
          <p:nvPr>
            <p:extLst>
              <p:ext uri="{D42A27DB-BD31-4B8C-83A1-F6EECF244321}">
                <p14:modId xmlns:p14="http://schemas.microsoft.com/office/powerpoint/2010/main" val="894332863"/>
              </p:ext>
            </p:extLst>
          </p:nvPr>
        </p:nvGraphicFramePr>
        <p:xfrm>
          <a:off x="394444" y="1092942"/>
          <a:ext cx="7053087" cy="1555763"/>
        </p:xfrm>
        <a:graphic>
          <a:graphicData uri="http://schemas.openxmlformats.org/drawingml/2006/table">
            <a:tbl>
              <a:tblPr>
                <a:tableStyleId>{BC89EF96-8CEA-46FF-86C4-4CE0E7609802}</a:tableStyleId>
              </a:tblPr>
              <a:tblGrid>
                <a:gridCol w="1852073">
                  <a:extLst>
                    <a:ext uri="{9D8B030D-6E8A-4147-A177-3AD203B41FA5}">
                      <a16:colId xmlns:a16="http://schemas.microsoft.com/office/drawing/2014/main" val="348275578"/>
                    </a:ext>
                  </a:extLst>
                </a:gridCol>
                <a:gridCol w="743002">
                  <a:extLst>
                    <a:ext uri="{9D8B030D-6E8A-4147-A177-3AD203B41FA5}">
                      <a16:colId xmlns:a16="http://schemas.microsoft.com/office/drawing/2014/main" val="3402931766"/>
                    </a:ext>
                  </a:extLst>
                </a:gridCol>
                <a:gridCol w="743002">
                  <a:extLst>
                    <a:ext uri="{9D8B030D-6E8A-4147-A177-3AD203B41FA5}">
                      <a16:colId xmlns:a16="http://schemas.microsoft.com/office/drawing/2014/main" val="2332266483"/>
                    </a:ext>
                  </a:extLst>
                </a:gridCol>
                <a:gridCol w="743002">
                  <a:extLst>
                    <a:ext uri="{9D8B030D-6E8A-4147-A177-3AD203B41FA5}">
                      <a16:colId xmlns:a16="http://schemas.microsoft.com/office/drawing/2014/main" val="2971067057"/>
                    </a:ext>
                  </a:extLst>
                </a:gridCol>
                <a:gridCol w="743002">
                  <a:extLst>
                    <a:ext uri="{9D8B030D-6E8A-4147-A177-3AD203B41FA5}">
                      <a16:colId xmlns:a16="http://schemas.microsoft.com/office/drawing/2014/main" val="1421542784"/>
                    </a:ext>
                  </a:extLst>
                </a:gridCol>
                <a:gridCol w="743002">
                  <a:extLst>
                    <a:ext uri="{9D8B030D-6E8A-4147-A177-3AD203B41FA5}">
                      <a16:colId xmlns:a16="http://schemas.microsoft.com/office/drawing/2014/main" val="3912867211"/>
                    </a:ext>
                  </a:extLst>
                </a:gridCol>
                <a:gridCol w="743002">
                  <a:extLst>
                    <a:ext uri="{9D8B030D-6E8A-4147-A177-3AD203B41FA5}">
                      <a16:colId xmlns:a16="http://schemas.microsoft.com/office/drawing/2014/main" val="47828762"/>
                    </a:ext>
                  </a:extLst>
                </a:gridCol>
                <a:gridCol w="743002">
                  <a:extLst>
                    <a:ext uri="{9D8B030D-6E8A-4147-A177-3AD203B41FA5}">
                      <a16:colId xmlns:a16="http://schemas.microsoft.com/office/drawing/2014/main" val="1838358178"/>
                    </a:ext>
                  </a:extLst>
                </a:gridCol>
              </a:tblGrid>
              <a:tr h="672206">
                <a:tc>
                  <a:txBody>
                    <a:bodyPr/>
                    <a:lstStyle/>
                    <a:p>
                      <a:pPr algn="l" fontAlgn="b"/>
                      <a:endParaRPr lang="en-GB" sz="1100" b="0" i="0" u="none" strike="noStrike">
                        <a:solidFill>
                          <a:srgbClr val="000000"/>
                        </a:solidFill>
                        <a:effectLst/>
                        <a:latin typeface="Arial"/>
                        <a:cs typeface="Arial"/>
                      </a:endParaRPr>
                    </a:p>
                  </a:txBody>
                  <a:tcPr marL="6350" marR="6350" marT="6350" marB="0" anchor="b"/>
                </a:tc>
                <a:tc gridSpan="7">
                  <a:txBody>
                    <a:bodyPr/>
                    <a:lstStyle/>
                    <a:p>
                      <a:pPr algn="ctr" fontAlgn="ctr"/>
                      <a:r>
                        <a:rPr lang="en-GB" sz="1200" u="none" strike="noStrike">
                          <a:effectLst/>
                          <a:latin typeface="Arial"/>
                          <a:cs typeface="Arial"/>
                        </a:rPr>
                        <a:t>Staff engagement score for disabled staff compared to non-disabled staff and the overall engagement for the organisation (out of 10).</a:t>
                      </a:r>
                      <a:endParaRPr lang="en-GB" sz="1200" b="0" i="0" u="none" strike="noStrike">
                        <a:solidFill>
                          <a:srgbClr val="000000"/>
                        </a:solidFill>
                        <a:effectLst/>
                        <a:latin typeface="Arial"/>
                        <a:cs typeface="Arial"/>
                      </a:endParaRPr>
                    </a:p>
                  </a:txBody>
                  <a:tcPr marL="6350" marR="6350" marT="635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algn="ctr" fontAlgn="ctr"/>
                      <a:endParaRPr lang="en-GB" sz="1200" b="0" i="0" u="none" strike="noStrike">
                        <a:solidFill>
                          <a:srgbClr val="000000"/>
                        </a:solidFill>
                        <a:effectLst/>
                        <a:latin typeface="Calibri" panose="020F0502020204030204" pitchFamily="34" charset="0"/>
                        <a:cs typeface="Calibri" panose="020F0502020204030204" pitchFamily="34" charset="0"/>
                      </a:endParaRPr>
                    </a:p>
                  </a:txBody>
                  <a:tcPr marL="6350" marR="6350" marT="6350" marB="0" anchor="ctr"/>
                </a:tc>
                <a:extLst>
                  <a:ext uri="{0D108BD9-81ED-4DB2-BD59-A6C34878D82A}">
                    <a16:rowId xmlns:a16="http://schemas.microsoft.com/office/drawing/2014/main" val="2657605822"/>
                  </a:ext>
                </a:extLst>
              </a:tr>
              <a:tr h="294519">
                <a:tc>
                  <a:txBody>
                    <a:bodyPr/>
                    <a:lstStyle/>
                    <a:p>
                      <a:pPr algn="l" fontAlgn="b"/>
                      <a:endParaRPr lang="en-GB" sz="1100" b="0" i="0" u="none" strike="noStrike">
                        <a:solidFill>
                          <a:srgbClr val="000000"/>
                        </a:solidFill>
                        <a:effectLst/>
                        <a:latin typeface="Arial"/>
                        <a:cs typeface="Arial"/>
                      </a:endParaRPr>
                    </a:p>
                  </a:txBody>
                  <a:tcPr marL="6350" marR="6350" marT="6350" marB="0" anchor="b"/>
                </a:tc>
                <a:tc>
                  <a:txBody>
                    <a:bodyPr/>
                    <a:lstStyle/>
                    <a:p>
                      <a:pPr algn="ctr" fontAlgn="b"/>
                      <a:r>
                        <a:rPr lang="en-GB" sz="1100" b="1" u="none" strike="noStrike">
                          <a:effectLst/>
                          <a:latin typeface="Arial"/>
                          <a:cs typeface="Arial"/>
                        </a:rPr>
                        <a:t>2019</a:t>
                      </a:r>
                      <a:endParaRPr lang="en-GB" sz="1100" b="1" i="0" u="none" strike="noStrike">
                        <a:solidFill>
                          <a:srgbClr val="000000"/>
                        </a:solidFill>
                        <a:effectLst/>
                        <a:latin typeface="Arial"/>
                        <a:cs typeface="Arial"/>
                      </a:endParaRPr>
                    </a:p>
                  </a:txBody>
                  <a:tcPr marL="6350" marR="6350" marT="6350" marB="0" anchor="b"/>
                </a:tc>
                <a:tc>
                  <a:txBody>
                    <a:bodyPr/>
                    <a:lstStyle/>
                    <a:p>
                      <a:pPr algn="ctr" fontAlgn="b"/>
                      <a:r>
                        <a:rPr lang="en-GB" sz="1100" b="1" u="none" strike="noStrike">
                          <a:effectLst/>
                          <a:latin typeface="Arial"/>
                          <a:cs typeface="Arial"/>
                        </a:rPr>
                        <a:t>2020</a:t>
                      </a:r>
                      <a:endParaRPr lang="en-GB" sz="1100" b="1" i="0" u="none" strike="noStrike">
                        <a:solidFill>
                          <a:srgbClr val="000000"/>
                        </a:solidFill>
                        <a:effectLst/>
                        <a:latin typeface="Arial"/>
                        <a:cs typeface="Arial"/>
                      </a:endParaRPr>
                    </a:p>
                  </a:txBody>
                  <a:tcPr marL="6350" marR="6350" marT="6350" marB="0" anchor="b"/>
                </a:tc>
                <a:tc>
                  <a:txBody>
                    <a:bodyPr/>
                    <a:lstStyle/>
                    <a:p>
                      <a:pPr algn="ctr" fontAlgn="b"/>
                      <a:r>
                        <a:rPr lang="en-GB" sz="1100" b="1" u="none" strike="noStrike">
                          <a:effectLst/>
                          <a:latin typeface="Arial"/>
                          <a:cs typeface="Arial"/>
                        </a:rPr>
                        <a:t>2021</a:t>
                      </a:r>
                      <a:endParaRPr lang="en-GB" sz="1100" b="1" i="0" u="none" strike="noStrike">
                        <a:solidFill>
                          <a:srgbClr val="000000"/>
                        </a:solidFill>
                        <a:effectLst/>
                        <a:latin typeface="Arial"/>
                        <a:cs typeface="Arial"/>
                      </a:endParaRPr>
                    </a:p>
                  </a:txBody>
                  <a:tcPr marL="6350" marR="6350" marT="6350" marB="0" anchor="b"/>
                </a:tc>
                <a:tc>
                  <a:txBody>
                    <a:bodyPr/>
                    <a:lstStyle/>
                    <a:p>
                      <a:pPr algn="ctr" fontAlgn="b"/>
                      <a:r>
                        <a:rPr lang="en-GB" sz="1100" b="1" u="none" strike="noStrike">
                          <a:effectLst/>
                          <a:latin typeface="Arial"/>
                          <a:cs typeface="Arial"/>
                        </a:rPr>
                        <a:t>2022</a:t>
                      </a:r>
                      <a:endParaRPr lang="en-GB" sz="1100" b="1" i="0" u="none" strike="noStrike">
                        <a:solidFill>
                          <a:srgbClr val="000000"/>
                        </a:solidFill>
                        <a:effectLst/>
                        <a:latin typeface="Arial"/>
                        <a:cs typeface="Arial"/>
                      </a:endParaRPr>
                    </a:p>
                  </a:txBody>
                  <a:tcPr marL="6350" marR="6350" marT="6350" marB="0" anchor="b"/>
                </a:tc>
                <a:tc>
                  <a:txBody>
                    <a:bodyPr/>
                    <a:lstStyle/>
                    <a:p>
                      <a:pPr algn="ctr" fontAlgn="b"/>
                      <a:r>
                        <a:rPr lang="en-GB" sz="1100" b="1" u="none" strike="noStrike">
                          <a:effectLst/>
                          <a:latin typeface="Arial"/>
                          <a:cs typeface="Arial"/>
                        </a:rPr>
                        <a:t>2023</a:t>
                      </a:r>
                      <a:endParaRPr lang="en-GB" sz="1100" b="1" i="0" u="none" strike="noStrike">
                        <a:solidFill>
                          <a:srgbClr val="000000"/>
                        </a:solidFill>
                        <a:effectLst/>
                        <a:latin typeface="Arial"/>
                        <a:cs typeface="Arial"/>
                      </a:endParaRPr>
                    </a:p>
                  </a:txBody>
                  <a:tcPr marL="6350" marR="6350" marT="6350" marB="0" anchor="b"/>
                </a:tc>
                <a:tc>
                  <a:txBody>
                    <a:bodyPr/>
                    <a:lstStyle/>
                    <a:p>
                      <a:pPr algn="ctr" fontAlgn="b"/>
                      <a:r>
                        <a:rPr lang="en-GB" sz="1100" b="1" u="none" strike="noStrike">
                          <a:effectLst/>
                          <a:latin typeface="Arial"/>
                          <a:cs typeface="Arial"/>
                        </a:rPr>
                        <a:t>2024</a:t>
                      </a:r>
                      <a:endParaRPr lang="en-GB" sz="1100" b="1" i="0" u="none" strike="noStrike">
                        <a:solidFill>
                          <a:srgbClr val="000000"/>
                        </a:solidFill>
                        <a:effectLst/>
                        <a:latin typeface="Arial"/>
                        <a:cs typeface="Arial"/>
                      </a:endParaRPr>
                    </a:p>
                  </a:txBody>
                  <a:tcPr marL="6350" marR="6350" marT="6350" marB="0" anchor="b"/>
                </a:tc>
                <a:tc>
                  <a:txBody>
                    <a:bodyPr/>
                    <a:lstStyle/>
                    <a:p>
                      <a:pPr algn="ctr" fontAlgn="b"/>
                      <a:r>
                        <a:rPr lang="en-GB" sz="1100" b="1" i="0" u="none" strike="noStrike">
                          <a:solidFill>
                            <a:srgbClr val="000000"/>
                          </a:solidFill>
                          <a:effectLst/>
                          <a:latin typeface="Arial"/>
                          <a:cs typeface="Arial"/>
                        </a:rPr>
                        <a:t>2025</a:t>
                      </a:r>
                    </a:p>
                  </a:txBody>
                  <a:tcPr marL="6350" marR="6350" marT="6350" marB="0" anchor="b"/>
                </a:tc>
                <a:extLst>
                  <a:ext uri="{0D108BD9-81ED-4DB2-BD59-A6C34878D82A}">
                    <a16:rowId xmlns:a16="http://schemas.microsoft.com/office/drawing/2014/main" val="3830471295"/>
                  </a:ext>
                </a:extLst>
              </a:tr>
              <a:tr h="294519">
                <a:tc>
                  <a:txBody>
                    <a:bodyPr/>
                    <a:lstStyle/>
                    <a:p>
                      <a:pPr algn="l" fontAlgn="b"/>
                      <a:r>
                        <a:rPr lang="en-GB" sz="1100" u="none" strike="noStrike">
                          <a:effectLst/>
                          <a:latin typeface="Arial"/>
                          <a:cs typeface="Arial"/>
                        </a:rPr>
                        <a:t>Disabled</a:t>
                      </a:r>
                      <a:endParaRPr lang="en-GB" sz="1100" b="0" i="0" u="none" strike="noStrike">
                        <a:solidFill>
                          <a:srgbClr val="000000"/>
                        </a:solidFill>
                        <a:effectLst/>
                        <a:latin typeface="Arial"/>
                        <a:cs typeface="Arial"/>
                      </a:endParaRPr>
                    </a:p>
                  </a:txBody>
                  <a:tcPr marL="6350" marR="6350" marT="6350" marB="0" anchor="b">
                    <a:solidFill>
                      <a:schemeClr val="accent5">
                        <a:lumMod val="60000"/>
                        <a:lumOff val="40000"/>
                      </a:schemeClr>
                    </a:solidFill>
                  </a:tcPr>
                </a:tc>
                <a:tc>
                  <a:txBody>
                    <a:bodyPr/>
                    <a:lstStyle/>
                    <a:p>
                      <a:pPr algn="ctr" fontAlgn="b"/>
                      <a:r>
                        <a:rPr lang="en-GB" sz="1100" u="none" strike="noStrike">
                          <a:effectLst/>
                          <a:latin typeface="Arial"/>
                          <a:cs typeface="Arial"/>
                        </a:rPr>
                        <a:t>6.9</a:t>
                      </a:r>
                      <a:endParaRPr lang="en-GB" sz="1100" b="0" i="0" u="none" strike="noStrike">
                        <a:solidFill>
                          <a:srgbClr val="000000"/>
                        </a:solidFill>
                        <a:effectLst/>
                        <a:latin typeface="Arial"/>
                        <a:cs typeface="Arial"/>
                      </a:endParaRPr>
                    </a:p>
                  </a:txBody>
                  <a:tcPr marL="6350" marR="6350" marT="6350" marB="0" anchor="b">
                    <a:solidFill>
                      <a:schemeClr val="accent5">
                        <a:lumMod val="60000"/>
                        <a:lumOff val="40000"/>
                      </a:schemeClr>
                    </a:solidFill>
                  </a:tcPr>
                </a:tc>
                <a:tc>
                  <a:txBody>
                    <a:bodyPr/>
                    <a:lstStyle/>
                    <a:p>
                      <a:pPr algn="ctr" fontAlgn="b"/>
                      <a:r>
                        <a:rPr lang="en-GB" sz="1100" u="none" strike="noStrike">
                          <a:effectLst/>
                          <a:latin typeface="Arial"/>
                          <a:cs typeface="Arial"/>
                        </a:rPr>
                        <a:t>6.9</a:t>
                      </a:r>
                      <a:endParaRPr lang="en-GB" sz="1100" b="0" i="0" u="none" strike="noStrike">
                        <a:solidFill>
                          <a:srgbClr val="000000"/>
                        </a:solidFill>
                        <a:effectLst/>
                        <a:latin typeface="Arial"/>
                        <a:cs typeface="Arial"/>
                      </a:endParaRPr>
                    </a:p>
                  </a:txBody>
                  <a:tcPr marL="6350" marR="6350" marT="6350" marB="0" anchor="b">
                    <a:solidFill>
                      <a:schemeClr val="accent5">
                        <a:lumMod val="60000"/>
                        <a:lumOff val="40000"/>
                      </a:schemeClr>
                    </a:solidFill>
                  </a:tcPr>
                </a:tc>
                <a:tc>
                  <a:txBody>
                    <a:bodyPr/>
                    <a:lstStyle/>
                    <a:p>
                      <a:pPr algn="ctr" fontAlgn="b"/>
                      <a:r>
                        <a:rPr lang="en-GB" sz="1100" u="none" strike="noStrike">
                          <a:effectLst/>
                          <a:latin typeface="Arial"/>
                          <a:cs typeface="Arial"/>
                        </a:rPr>
                        <a:t>7.0</a:t>
                      </a:r>
                      <a:endParaRPr lang="en-GB" sz="1100" b="0" i="0" u="none" strike="noStrike">
                        <a:solidFill>
                          <a:srgbClr val="000000"/>
                        </a:solidFill>
                        <a:effectLst/>
                        <a:latin typeface="Arial"/>
                        <a:cs typeface="Arial"/>
                      </a:endParaRPr>
                    </a:p>
                  </a:txBody>
                  <a:tcPr marL="6350" marR="6350" marT="6350" marB="0" anchor="b">
                    <a:solidFill>
                      <a:schemeClr val="accent5">
                        <a:lumMod val="60000"/>
                        <a:lumOff val="40000"/>
                      </a:schemeClr>
                    </a:solidFill>
                  </a:tcPr>
                </a:tc>
                <a:tc>
                  <a:txBody>
                    <a:bodyPr/>
                    <a:lstStyle/>
                    <a:p>
                      <a:pPr algn="ctr" fontAlgn="b"/>
                      <a:r>
                        <a:rPr lang="en-GB" sz="1100" u="none" strike="noStrike">
                          <a:effectLst/>
                          <a:latin typeface="Arial"/>
                          <a:cs typeface="Arial"/>
                        </a:rPr>
                        <a:t>6.5</a:t>
                      </a:r>
                      <a:endParaRPr lang="en-GB" sz="1100" b="0" i="0" u="none" strike="noStrike">
                        <a:solidFill>
                          <a:srgbClr val="000000"/>
                        </a:solidFill>
                        <a:effectLst/>
                        <a:latin typeface="Arial"/>
                        <a:cs typeface="Arial"/>
                      </a:endParaRPr>
                    </a:p>
                  </a:txBody>
                  <a:tcPr marL="6350" marR="6350" marT="6350" marB="0" anchor="b">
                    <a:solidFill>
                      <a:schemeClr val="accent5">
                        <a:lumMod val="60000"/>
                        <a:lumOff val="40000"/>
                      </a:schemeClr>
                    </a:solidFill>
                  </a:tcPr>
                </a:tc>
                <a:tc>
                  <a:txBody>
                    <a:bodyPr/>
                    <a:lstStyle/>
                    <a:p>
                      <a:pPr algn="ctr" fontAlgn="b"/>
                      <a:r>
                        <a:rPr lang="en-GB" sz="1100" u="none" strike="noStrike">
                          <a:effectLst/>
                          <a:latin typeface="Arial"/>
                          <a:cs typeface="Arial"/>
                        </a:rPr>
                        <a:t>6.7</a:t>
                      </a:r>
                      <a:endParaRPr lang="en-GB" sz="1100" b="0" i="0" u="none" strike="noStrike">
                        <a:solidFill>
                          <a:srgbClr val="000000"/>
                        </a:solidFill>
                        <a:effectLst/>
                        <a:latin typeface="Arial"/>
                        <a:cs typeface="Arial"/>
                      </a:endParaRPr>
                    </a:p>
                  </a:txBody>
                  <a:tcPr marL="6350" marR="6350" marT="6350" marB="0" anchor="b">
                    <a:solidFill>
                      <a:schemeClr val="accent5">
                        <a:lumMod val="60000"/>
                        <a:lumOff val="40000"/>
                      </a:schemeClr>
                    </a:solidFill>
                  </a:tcPr>
                </a:tc>
                <a:tc>
                  <a:txBody>
                    <a:bodyPr/>
                    <a:lstStyle/>
                    <a:p>
                      <a:pPr algn="ctr" fontAlgn="b"/>
                      <a:r>
                        <a:rPr lang="en-GB" sz="1100" u="none" strike="noStrike">
                          <a:effectLst/>
                          <a:latin typeface="Arial"/>
                          <a:cs typeface="Arial"/>
                        </a:rPr>
                        <a:t>6.5</a:t>
                      </a:r>
                      <a:endParaRPr lang="en-GB" sz="1100" b="0" i="0" u="none" strike="noStrike">
                        <a:solidFill>
                          <a:srgbClr val="000000"/>
                        </a:solidFill>
                        <a:effectLst/>
                        <a:latin typeface="Arial"/>
                        <a:cs typeface="Arial"/>
                      </a:endParaRPr>
                    </a:p>
                  </a:txBody>
                  <a:tcPr marL="6350" marR="6350" marT="6350" marB="0" anchor="b">
                    <a:solidFill>
                      <a:schemeClr val="accent5">
                        <a:lumMod val="60000"/>
                        <a:lumOff val="40000"/>
                      </a:schemeClr>
                    </a:solidFill>
                  </a:tcPr>
                </a:tc>
                <a:tc>
                  <a:txBody>
                    <a:bodyPr/>
                    <a:lstStyle/>
                    <a:p>
                      <a:pPr algn="ctr" fontAlgn="b"/>
                      <a:r>
                        <a:rPr lang="en-GB" sz="1100" b="0" i="0" u="none" strike="noStrike">
                          <a:solidFill>
                            <a:srgbClr val="000000"/>
                          </a:solidFill>
                          <a:effectLst/>
                          <a:latin typeface="Arial"/>
                          <a:cs typeface="Arial"/>
                        </a:rPr>
                        <a:t>6</a:t>
                      </a:r>
                    </a:p>
                  </a:txBody>
                  <a:tcPr marL="6350" marR="6350" marT="6350" marB="0" anchor="b">
                    <a:solidFill>
                      <a:schemeClr val="accent5">
                        <a:lumMod val="60000"/>
                        <a:lumOff val="40000"/>
                      </a:schemeClr>
                    </a:solidFill>
                  </a:tcPr>
                </a:tc>
                <a:extLst>
                  <a:ext uri="{0D108BD9-81ED-4DB2-BD59-A6C34878D82A}">
                    <a16:rowId xmlns:a16="http://schemas.microsoft.com/office/drawing/2014/main" val="2476274973"/>
                  </a:ext>
                </a:extLst>
              </a:tr>
              <a:tr h="294519">
                <a:tc>
                  <a:txBody>
                    <a:bodyPr/>
                    <a:lstStyle/>
                    <a:p>
                      <a:pPr algn="l" fontAlgn="b"/>
                      <a:r>
                        <a:rPr lang="en-GB" sz="1100" u="none" strike="noStrike">
                          <a:effectLst/>
                          <a:latin typeface="Arial"/>
                          <a:cs typeface="Arial"/>
                        </a:rPr>
                        <a:t>Non-Disabled</a:t>
                      </a:r>
                      <a:endParaRPr lang="en-GB" sz="11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cs typeface="Arial"/>
                        </a:rPr>
                        <a:t>7.3</a:t>
                      </a:r>
                      <a:endParaRPr lang="en-GB" sz="11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cs typeface="Arial"/>
                        </a:rPr>
                        <a:t>7.3</a:t>
                      </a:r>
                      <a:endParaRPr lang="en-GB" sz="11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cs typeface="Arial"/>
                        </a:rPr>
                        <a:t>7.0</a:t>
                      </a:r>
                      <a:endParaRPr lang="en-GB" sz="11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cs typeface="Arial"/>
                        </a:rPr>
                        <a:t>7.1</a:t>
                      </a:r>
                      <a:endParaRPr lang="en-GB" sz="11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cs typeface="Arial"/>
                        </a:rPr>
                        <a:t>7.1</a:t>
                      </a:r>
                      <a:endParaRPr lang="en-GB" sz="11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100" u="none" strike="noStrike">
                          <a:effectLst/>
                          <a:latin typeface="Arial"/>
                          <a:cs typeface="Arial"/>
                        </a:rPr>
                        <a:t>7.0</a:t>
                      </a:r>
                      <a:endParaRPr lang="en-GB" sz="1100" b="0" i="0" u="none" strike="noStrike">
                        <a:solidFill>
                          <a:srgbClr val="000000"/>
                        </a:solidFill>
                        <a:effectLst/>
                        <a:latin typeface="Arial"/>
                        <a:cs typeface="Arial"/>
                      </a:endParaRPr>
                    </a:p>
                  </a:txBody>
                  <a:tcPr marL="6350" marR="6350" marT="6350" marB="0" anchor="b">
                    <a:solidFill>
                      <a:schemeClr val="bg1">
                        <a:lumMod val="95000"/>
                      </a:schemeClr>
                    </a:solidFill>
                  </a:tcPr>
                </a:tc>
                <a:tc>
                  <a:txBody>
                    <a:bodyPr/>
                    <a:lstStyle/>
                    <a:p>
                      <a:pPr algn="ctr" fontAlgn="b"/>
                      <a:r>
                        <a:rPr lang="en-GB" sz="1100" b="0" i="0" u="none" strike="noStrike">
                          <a:solidFill>
                            <a:srgbClr val="000000"/>
                          </a:solidFill>
                          <a:effectLst/>
                          <a:latin typeface="Arial"/>
                          <a:cs typeface="Arial"/>
                        </a:rPr>
                        <a:t>6.7</a:t>
                      </a:r>
                    </a:p>
                  </a:txBody>
                  <a:tcPr marL="6350" marR="6350" marT="6350" marB="0" anchor="b">
                    <a:solidFill>
                      <a:schemeClr val="bg1">
                        <a:lumMod val="95000"/>
                      </a:schemeClr>
                    </a:solidFill>
                  </a:tcPr>
                </a:tc>
                <a:extLst>
                  <a:ext uri="{0D108BD9-81ED-4DB2-BD59-A6C34878D82A}">
                    <a16:rowId xmlns:a16="http://schemas.microsoft.com/office/drawing/2014/main" val="4083064113"/>
                  </a:ext>
                </a:extLst>
              </a:tr>
            </a:tbl>
          </a:graphicData>
        </a:graphic>
      </p:graphicFrame>
      <p:sp>
        <p:nvSpPr>
          <p:cNvPr id="5" name="TextBox 4">
            <a:extLst>
              <a:ext uri="{FF2B5EF4-FFF2-40B4-BE49-F238E27FC236}">
                <a16:creationId xmlns:a16="http://schemas.microsoft.com/office/drawing/2014/main" id="{506939CF-EFEA-4CAE-5DD4-1F2F748CA9B6}"/>
              </a:ext>
            </a:extLst>
          </p:cNvPr>
          <p:cNvSpPr txBox="1"/>
          <p:nvPr/>
        </p:nvSpPr>
        <p:spPr>
          <a:xfrm>
            <a:off x="7848158" y="1957218"/>
            <a:ext cx="4206128" cy="3093154"/>
          </a:xfrm>
          <a:prstGeom prst="rect">
            <a:avLst/>
          </a:prstGeom>
          <a:noFill/>
          <a:ln>
            <a:solidFill>
              <a:schemeClr val="bg1"/>
            </a:solidFill>
          </a:ln>
        </p:spPr>
        <p:txBody>
          <a:bodyPr wrap="square" lIns="91440" tIns="45720" rIns="91440" bIns="45720" rtlCol="0" anchor="t">
            <a:spAutoFit/>
          </a:bodyPr>
          <a:lstStyle/>
          <a:p>
            <a:pPr marL="171450" indent="-171450">
              <a:buFontTx/>
              <a:buChar char="-"/>
            </a:pPr>
            <a:r>
              <a:rPr lang="en-GB" sz="1300">
                <a:latin typeface="Arial"/>
                <a:cs typeface="Arial"/>
              </a:rPr>
              <a:t>This indicator shows that over the last 7 years the engagement score for Disabled groups have been consistently around the mid 6.5 mark, whilst for the non-disabled groups has stood at 7.</a:t>
            </a:r>
          </a:p>
          <a:p>
            <a:endParaRPr lang="en-GB" sz="1300">
              <a:latin typeface="Arial"/>
              <a:cs typeface="Arial"/>
            </a:endParaRPr>
          </a:p>
          <a:p>
            <a:pPr marL="171450" indent="-171450">
              <a:buFontTx/>
              <a:buChar char="-"/>
            </a:pPr>
            <a:r>
              <a:rPr lang="en-GB" sz="1300">
                <a:latin typeface="Arial"/>
                <a:cs typeface="Arial"/>
              </a:rPr>
              <a:t>The staff engagement score from 2025  for Disabled groups  has dropped by 0.5 and Non-disabled staff has dropped by 0.3</a:t>
            </a:r>
          </a:p>
          <a:p>
            <a:endParaRPr lang="en-GB" sz="1300">
              <a:latin typeface="Arial"/>
              <a:cs typeface="Arial"/>
            </a:endParaRPr>
          </a:p>
          <a:p>
            <a:pPr marL="171450" indent="-171450">
              <a:buFontTx/>
              <a:buChar char="-"/>
            </a:pPr>
            <a:r>
              <a:rPr lang="en-GB" sz="1300">
                <a:latin typeface="Arial"/>
                <a:cs typeface="Arial"/>
              </a:rPr>
              <a:t>The decrease suggests that work needs to be carried out to understand why disabled staff have worst experience at the Trust compared to other groups, to help us  improve the ways in which staff feel valued, supported and heard.</a:t>
            </a:r>
          </a:p>
          <a:p>
            <a:pPr marL="171450" indent="-171450">
              <a:buFontTx/>
              <a:buChar char="-"/>
            </a:pPr>
            <a:endParaRPr lang="en-GB" sz="1300">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C243A428-BA2F-F189-BAA2-8C088451C2C4}"/>
              </a:ext>
            </a:extLst>
          </p:cNvPr>
          <p:cNvGrpSpPr/>
          <p:nvPr/>
        </p:nvGrpSpPr>
        <p:grpSpPr>
          <a:xfrm>
            <a:off x="166526" y="6124575"/>
            <a:ext cx="11925157" cy="733426"/>
            <a:chOff x="166526" y="5814475"/>
            <a:chExt cx="11925157" cy="1045365"/>
          </a:xfrm>
        </p:grpSpPr>
        <p:sp>
          <p:nvSpPr>
            <p:cNvPr id="15" name="Rectangle 14">
              <a:hlinkClick r:id="rId3" action="ppaction://hlinksldjump"/>
              <a:extLst>
                <a:ext uri="{FF2B5EF4-FFF2-40B4-BE49-F238E27FC236}">
                  <a16:creationId xmlns:a16="http://schemas.microsoft.com/office/drawing/2014/main" id="{1D040DFA-8F44-3335-D4CE-5744A3BAF492}"/>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16" name="Rectangle 15">
              <a:hlinkClick r:id="rId4" action="ppaction://hlinksldjump"/>
              <a:extLst>
                <a:ext uri="{FF2B5EF4-FFF2-40B4-BE49-F238E27FC236}">
                  <a16:creationId xmlns:a16="http://schemas.microsoft.com/office/drawing/2014/main" id="{F40D9DC4-A3B6-C046-DA6C-E44CFEC537C4}"/>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17" name="Rectangle 16">
              <a:hlinkClick r:id="rId5" action="ppaction://hlinksldjump"/>
              <a:extLst>
                <a:ext uri="{FF2B5EF4-FFF2-40B4-BE49-F238E27FC236}">
                  <a16:creationId xmlns:a16="http://schemas.microsoft.com/office/drawing/2014/main" id="{3E7C65DC-EA98-2575-549E-0FC35D694862}"/>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18" name="Rectangle 17">
              <a:hlinkClick r:id="rId6" action="ppaction://hlinksldjump"/>
              <a:extLst>
                <a:ext uri="{FF2B5EF4-FFF2-40B4-BE49-F238E27FC236}">
                  <a16:creationId xmlns:a16="http://schemas.microsoft.com/office/drawing/2014/main" id="{522BF1E7-6F3D-FF17-B795-C89E9964A2F6}"/>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19" name="Rectangle 18">
              <a:hlinkClick r:id="rId7" action="ppaction://hlinksldjump"/>
              <a:extLst>
                <a:ext uri="{FF2B5EF4-FFF2-40B4-BE49-F238E27FC236}">
                  <a16:creationId xmlns:a16="http://schemas.microsoft.com/office/drawing/2014/main" id="{17CA8D5B-AA4B-DACB-3B93-28CF1C20EA8D}"/>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20" name="Rectangle 19">
              <a:hlinkClick r:id="rId8" action="ppaction://hlinksldjump"/>
              <a:extLst>
                <a:ext uri="{FF2B5EF4-FFF2-40B4-BE49-F238E27FC236}">
                  <a16:creationId xmlns:a16="http://schemas.microsoft.com/office/drawing/2014/main" id="{EC61A785-78D9-4CA5-5A97-07ECADAAA621}"/>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21" name="Rectangle 20">
              <a:hlinkClick r:id="rId9" action="ppaction://hlinksldjump"/>
              <a:extLst>
                <a:ext uri="{FF2B5EF4-FFF2-40B4-BE49-F238E27FC236}">
                  <a16:creationId xmlns:a16="http://schemas.microsoft.com/office/drawing/2014/main" id="{F2F1FD83-38A1-FBEA-A19A-5F698DC24B46}"/>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22" name="Rectangle 21">
              <a:hlinkClick r:id="rId10" action="ppaction://hlinksldjump"/>
              <a:extLst>
                <a:ext uri="{FF2B5EF4-FFF2-40B4-BE49-F238E27FC236}">
                  <a16:creationId xmlns:a16="http://schemas.microsoft.com/office/drawing/2014/main" id="{47CB4208-429B-A002-E662-386E906EA2A9}"/>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23" name="Rectangle 22">
              <a:hlinkClick r:id="rId11" action="ppaction://hlinksldjump"/>
              <a:extLst>
                <a:ext uri="{FF2B5EF4-FFF2-40B4-BE49-F238E27FC236}">
                  <a16:creationId xmlns:a16="http://schemas.microsoft.com/office/drawing/2014/main" id="{78BCA713-1E71-0A2D-BF7E-C15763B5508C}"/>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24" name="Rectangle 23">
              <a:hlinkClick r:id="rId12" action="ppaction://hlinksldjump"/>
              <a:extLst>
                <a:ext uri="{FF2B5EF4-FFF2-40B4-BE49-F238E27FC236}">
                  <a16:creationId xmlns:a16="http://schemas.microsoft.com/office/drawing/2014/main" id="{CDA96B59-9977-042F-3A50-7625239C38AD}"/>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32" name="Rectangle 31">
              <a:hlinkClick r:id="rId13" action="ppaction://hlinksldjump"/>
              <a:extLst>
                <a:ext uri="{FF2B5EF4-FFF2-40B4-BE49-F238E27FC236}">
                  <a16:creationId xmlns:a16="http://schemas.microsoft.com/office/drawing/2014/main" id="{25349D4C-327D-B041-7ED9-7B594067EFCA}"/>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33" name="Rectangle 32">
              <a:hlinkClick r:id="rId14" action="ppaction://hlinksldjump"/>
              <a:extLst>
                <a:ext uri="{FF2B5EF4-FFF2-40B4-BE49-F238E27FC236}">
                  <a16:creationId xmlns:a16="http://schemas.microsoft.com/office/drawing/2014/main" id="{A34B4CD6-7AE0-ACD9-A70B-5FE0DADA4D46}"/>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34" name="Rectangle 33">
              <a:hlinkClick r:id="rId15" action="ppaction://hlinksldjump"/>
              <a:extLst>
                <a:ext uri="{FF2B5EF4-FFF2-40B4-BE49-F238E27FC236}">
                  <a16:creationId xmlns:a16="http://schemas.microsoft.com/office/drawing/2014/main" id="{8E15F1B8-1DD3-F8B0-E8BB-57395B25BF55}"/>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35" name="Rectangle 34">
              <a:hlinkClick r:id="rId16" action="ppaction://hlinksldjump"/>
              <a:extLst>
                <a:ext uri="{FF2B5EF4-FFF2-40B4-BE49-F238E27FC236}">
                  <a16:creationId xmlns:a16="http://schemas.microsoft.com/office/drawing/2014/main" id="{5D5C2D9E-80B3-B3EB-3C12-18A2AD083771}"/>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7" name="Picture 6">
            <a:extLst>
              <a:ext uri="{FF2B5EF4-FFF2-40B4-BE49-F238E27FC236}">
                <a16:creationId xmlns:a16="http://schemas.microsoft.com/office/drawing/2014/main" id="{187FA3FB-E9EB-C828-AC3D-6E3D612BB137}"/>
              </a:ext>
            </a:extLst>
          </p:cNvPr>
          <p:cNvPicPr>
            <a:picLocks noChangeAspect="1"/>
          </p:cNvPicPr>
          <p:nvPr/>
        </p:nvPicPr>
        <p:blipFill>
          <a:blip r:embed="rId17"/>
          <a:stretch>
            <a:fillRect/>
          </a:stretch>
        </p:blipFill>
        <p:spPr>
          <a:xfrm>
            <a:off x="787178" y="2719085"/>
            <a:ext cx="6267617" cy="3093153"/>
          </a:xfrm>
          <a:prstGeom prst="rect">
            <a:avLst/>
          </a:prstGeom>
          <a:ln>
            <a:solidFill>
              <a:schemeClr val="tx1"/>
            </a:solidFill>
          </a:ln>
        </p:spPr>
      </p:pic>
    </p:spTree>
    <p:extLst>
      <p:ext uri="{BB962C8B-B14F-4D97-AF65-F5344CB8AC3E}">
        <p14:creationId xmlns:p14="http://schemas.microsoft.com/office/powerpoint/2010/main" val="4254225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0EDC1-5885-815D-B647-D9607B10536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A10A3DF7-7C1D-29A8-38DE-C8EAF1F7FB3E}"/>
              </a:ext>
            </a:extLst>
          </p:cNvPr>
          <p:cNvSpPr txBox="1"/>
          <p:nvPr/>
        </p:nvSpPr>
        <p:spPr>
          <a:xfrm>
            <a:off x="394447" y="288108"/>
            <a:ext cx="8779123" cy="993027"/>
          </a:xfrm>
          <a:prstGeom prst="rect">
            <a:avLst/>
          </a:prstGeom>
        </p:spPr>
        <p:txBody>
          <a:bodyPr vert="horz" lIns="0" tIns="0" rIns="91440" bIns="46800" rtlCol="0" anchor="b" anchorCtr="0">
            <a:normAutofit/>
          </a:bodyPr>
          <a:lstStyle/>
          <a:p>
            <a:pPr defTabSz="685800">
              <a:lnSpc>
                <a:spcPct val="90000"/>
              </a:lnSpc>
              <a:spcBef>
                <a:spcPct val="0"/>
              </a:spcBef>
              <a:spcAft>
                <a:spcPts val="600"/>
              </a:spcAft>
            </a:pPr>
            <a:endParaRPr lang="en-US" sz="3300" b="1" kern="1200">
              <a:solidFill>
                <a:schemeClr val="tx2"/>
              </a:solidFill>
              <a:latin typeface="Arial" panose="020B0604020202020204" pitchFamily="34" charset="0"/>
              <a:ea typeface="+mj-ea"/>
              <a:cs typeface="Arial" panose="020B0604020202020204" pitchFamily="34" charset="0"/>
            </a:endParaRPr>
          </a:p>
        </p:txBody>
      </p:sp>
      <p:sp>
        <p:nvSpPr>
          <p:cNvPr id="3076" name="Text Box 4">
            <a:extLst>
              <a:ext uri="{FF2B5EF4-FFF2-40B4-BE49-F238E27FC236}">
                <a16:creationId xmlns:a16="http://schemas.microsoft.com/office/drawing/2014/main" id="{6214ADF6-C977-35D3-7DC6-D15AC9DDF392}"/>
              </a:ext>
            </a:extLst>
          </p:cNvPr>
          <p:cNvSpPr txBox="1">
            <a:spLocks noChangeArrowheads="1"/>
          </p:cNvSpPr>
          <p:nvPr/>
        </p:nvSpPr>
        <p:spPr bwMode="auto">
          <a:xfrm>
            <a:off x="1847851" y="1325563"/>
            <a:ext cx="1847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rgbClr val="000099"/>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rgbClr val="000099"/>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rgbClr val="000099"/>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rgbClr val="000099"/>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000099"/>
                </a:solidFill>
                <a:latin typeface="Calibri" panose="020F0502020204030204" pitchFamily="34" charset="0"/>
              </a:defRPr>
            </a:lvl9pPr>
          </a:lstStyle>
          <a:p>
            <a:pPr eaLnBrk="1" hangingPunct="1">
              <a:spcBef>
                <a:spcPct val="0"/>
              </a:spcBef>
              <a:buFontTx/>
              <a:buNone/>
            </a:pPr>
            <a:endParaRPr lang="en-GB" altLang="en-US" sz="2800" b="1">
              <a:solidFill>
                <a:schemeClr val="tx2"/>
              </a:solidFill>
              <a:latin typeface="Arial" panose="020B0604020202020204" pitchFamily="34" charset="0"/>
            </a:endParaRPr>
          </a:p>
        </p:txBody>
      </p:sp>
      <p:sp>
        <p:nvSpPr>
          <p:cNvPr id="2" name="TextBox 1">
            <a:extLst>
              <a:ext uri="{FF2B5EF4-FFF2-40B4-BE49-F238E27FC236}">
                <a16:creationId xmlns:a16="http://schemas.microsoft.com/office/drawing/2014/main" id="{0C24AE02-0ED5-75DA-8FED-09D4D1FF4966}"/>
              </a:ext>
            </a:extLst>
          </p:cNvPr>
          <p:cNvSpPr txBox="1"/>
          <p:nvPr/>
        </p:nvSpPr>
        <p:spPr>
          <a:xfrm>
            <a:off x="394446" y="288108"/>
            <a:ext cx="9342677" cy="646331"/>
          </a:xfrm>
          <a:prstGeom prst="rect">
            <a:avLst/>
          </a:prstGeom>
          <a:solidFill>
            <a:schemeClr val="accent5">
              <a:lumMod val="75000"/>
            </a:schemeClr>
          </a:solidFill>
        </p:spPr>
        <p:txBody>
          <a:bodyPr wrap="square" lIns="91440" tIns="45720" rIns="91440" bIns="45720" rtlCol="0" anchor="t">
            <a:spAutoFit/>
          </a:bodyPr>
          <a:lstStyle/>
          <a:p>
            <a:r>
              <a:rPr lang="en-GB" b="1">
                <a:solidFill>
                  <a:schemeClr val="bg1"/>
                </a:solidFill>
                <a:latin typeface="Arial"/>
                <a:cs typeface="Arial"/>
              </a:rPr>
              <a:t>WDES Indicator 10</a:t>
            </a:r>
          </a:p>
          <a:p>
            <a:pPr algn="l" fontAlgn="ctr"/>
            <a:r>
              <a:rPr lang="en-GB">
                <a:solidFill>
                  <a:schemeClr val="bg1"/>
                </a:solidFill>
                <a:latin typeface="Arial"/>
                <a:cs typeface="Arial"/>
              </a:rPr>
              <a:t>Overall board membership</a:t>
            </a:r>
            <a:endParaRPr lang="en-GB" b="0" i="0" u="none" strike="noStrike">
              <a:solidFill>
                <a:schemeClr val="bg1"/>
              </a:solidFill>
              <a:effectLst/>
              <a:latin typeface="Arial"/>
              <a:cs typeface="Arial"/>
            </a:endParaRPr>
          </a:p>
        </p:txBody>
      </p:sp>
      <p:sp>
        <p:nvSpPr>
          <p:cNvPr id="4" name="TextBox 3">
            <a:extLst>
              <a:ext uri="{FF2B5EF4-FFF2-40B4-BE49-F238E27FC236}">
                <a16:creationId xmlns:a16="http://schemas.microsoft.com/office/drawing/2014/main" id="{C50D8A30-9875-5FDC-57D2-FC9E695A9003}"/>
              </a:ext>
            </a:extLst>
          </p:cNvPr>
          <p:cNvSpPr txBox="1"/>
          <p:nvPr/>
        </p:nvSpPr>
        <p:spPr>
          <a:xfrm>
            <a:off x="8772802" y="2010101"/>
            <a:ext cx="3283666" cy="2092881"/>
          </a:xfrm>
          <a:prstGeom prst="rect">
            <a:avLst/>
          </a:prstGeom>
          <a:noFill/>
          <a:ln>
            <a:solidFill>
              <a:schemeClr val="bg1"/>
            </a:solidFill>
          </a:ln>
        </p:spPr>
        <p:txBody>
          <a:bodyPr wrap="square" lIns="91440" tIns="45720" rIns="91440" bIns="45720" anchor="t">
            <a:spAutoFit/>
          </a:bodyPr>
          <a:lstStyle/>
          <a:p>
            <a:r>
              <a:rPr lang="en-GB" sz="1300">
                <a:latin typeface="Arial"/>
                <a:ea typeface="Calibri"/>
                <a:cs typeface="Arial"/>
              </a:rPr>
              <a:t>As at the end of </a:t>
            </a:r>
            <a:r>
              <a:rPr lang="en-GB" sz="1300" b="0" i="0" u="none" strike="noStrike" baseline="0">
                <a:latin typeface="Arial"/>
                <a:ea typeface="Calibri"/>
                <a:cs typeface="Arial"/>
              </a:rPr>
              <a:t> March 2026</a:t>
            </a:r>
            <a:r>
              <a:rPr lang="en-GB" sz="1300">
                <a:latin typeface="Arial"/>
                <a:ea typeface="Calibri"/>
                <a:cs typeface="Arial"/>
              </a:rPr>
              <a:t>:</a:t>
            </a:r>
          </a:p>
          <a:p>
            <a:endParaRPr lang="en-GB" sz="1300">
              <a:latin typeface="Arial"/>
              <a:ea typeface="Calibri"/>
              <a:cs typeface="Arial"/>
            </a:endParaRPr>
          </a:p>
          <a:p>
            <a:pPr marL="285750" indent="-285750">
              <a:buFontTx/>
              <a:buChar char="-"/>
            </a:pPr>
            <a:r>
              <a:rPr lang="en-GB" sz="1300" b="0" i="0" u="none" strike="noStrike" baseline="0">
                <a:latin typeface="Arial"/>
                <a:ea typeface="Calibri"/>
                <a:cs typeface="Arial"/>
              </a:rPr>
              <a:t>the difference between Disabled representation on the board and in the workforce was the same as the previous year  +1.8%. </a:t>
            </a:r>
          </a:p>
          <a:p>
            <a:endParaRPr lang="en-GB" sz="1300" b="0" i="0" u="none" strike="noStrike" baseline="0">
              <a:latin typeface="Arial"/>
              <a:ea typeface="Calibri"/>
              <a:cs typeface="Arial"/>
            </a:endParaRPr>
          </a:p>
          <a:p>
            <a:pPr marL="285750" indent="-285750">
              <a:buFontTx/>
              <a:buChar char="-"/>
            </a:pPr>
            <a:r>
              <a:rPr lang="en-GB" sz="1300" b="0" i="0" u="none" strike="noStrike" baseline="0">
                <a:latin typeface="Arial"/>
                <a:ea typeface="Calibri"/>
                <a:cs typeface="Arial"/>
              </a:rPr>
              <a:t>Disabled members were at least proportionately represented on </a:t>
            </a:r>
            <a:r>
              <a:rPr lang="en-GB" sz="1300">
                <a:latin typeface="Arial"/>
                <a:ea typeface="Calibri"/>
                <a:cs typeface="Arial"/>
              </a:rPr>
              <a:t>the board</a:t>
            </a:r>
            <a:r>
              <a:rPr lang="en-GB" sz="1300" b="0" i="0" u="none" strike="noStrike" baseline="0">
                <a:latin typeface="Arial"/>
                <a:ea typeface="Calibri"/>
                <a:cs typeface="Arial"/>
              </a:rPr>
              <a:t> in terms of a headcount.</a:t>
            </a:r>
            <a:endParaRPr lang="en-GB" sz="1300">
              <a:latin typeface="Arial"/>
              <a:ea typeface="Calibri"/>
              <a:cs typeface="Arial"/>
            </a:endParaRPr>
          </a:p>
        </p:txBody>
      </p:sp>
      <p:grpSp>
        <p:nvGrpSpPr>
          <p:cNvPr id="35" name="Group 34">
            <a:extLst>
              <a:ext uri="{FF2B5EF4-FFF2-40B4-BE49-F238E27FC236}">
                <a16:creationId xmlns:a16="http://schemas.microsoft.com/office/drawing/2014/main" id="{BE26A0BC-A151-60E1-AA7C-6C059F14F19B}"/>
              </a:ext>
            </a:extLst>
          </p:cNvPr>
          <p:cNvGrpSpPr/>
          <p:nvPr/>
        </p:nvGrpSpPr>
        <p:grpSpPr>
          <a:xfrm>
            <a:off x="166526" y="5864974"/>
            <a:ext cx="11925157" cy="993027"/>
            <a:chOff x="166526" y="5814475"/>
            <a:chExt cx="11925157" cy="1045365"/>
          </a:xfrm>
        </p:grpSpPr>
        <p:sp>
          <p:nvSpPr>
            <p:cNvPr id="36" name="Rectangle 35">
              <a:hlinkClick r:id="rId3" action="ppaction://hlinksldjump"/>
              <a:extLst>
                <a:ext uri="{FF2B5EF4-FFF2-40B4-BE49-F238E27FC236}">
                  <a16:creationId xmlns:a16="http://schemas.microsoft.com/office/drawing/2014/main" id="{BC3F1021-6703-F246-9B40-65391CDF2E16}"/>
                </a:ext>
              </a:extLst>
            </p:cNvPr>
            <p:cNvSpPr/>
            <p:nvPr/>
          </p:nvSpPr>
          <p:spPr>
            <a:xfrm>
              <a:off x="1879888" y="5852932"/>
              <a:ext cx="1673481" cy="47791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a:t>
              </a:r>
            </a:p>
          </p:txBody>
        </p:sp>
        <p:sp>
          <p:nvSpPr>
            <p:cNvPr id="37" name="Rectangle 36">
              <a:hlinkClick r:id="rId4" action="ppaction://hlinksldjump"/>
              <a:extLst>
                <a:ext uri="{FF2B5EF4-FFF2-40B4-BE49-F238E27FC236}">
                  <a16:creationId xmlns:a16="http://schemas.microsoft.com/office/drawing/2014/main" id="{37BEE298-A961-307C-2105-A00C4C72D6E5}"/>
                </a:ext>
              </a:extLst>
            </p:cNvPr>
            <p:cNvSpPr/>
            <p:nvPr/>
          </p:nvSpPr>
          <p:spPr>
            <a:xfrm>
              <a:off x="3620415" y="5832335"/>
              <a:ext cx="1673481" cy="47791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2</a:t>
              </a:r>
            </a:p>
          </p:txBody>
        </p:sp>
        <p:sp>
          <p:nvSpPr>
            <p:cNvPr id="38" name="Rectangle 37">
              <a:hlinkClick r:id="rId5" action="ppaction://hlinksldjump"/>
              <a:extLst>
                <a:ext uri="{FF2B5EF4-FFF2-40B4-BE49-F238E27FC236}">
                  <a16:creationId xmlns:a16="http://schemas.microsoft.com/office/drawing/2014/main" id="{DDDEC49F-6AC0-D415-F39E-A62C9BB1E79D}"/>
                </a:ext>
              </a:extLst>
            </p:cNvPr>
            <p:cNvSpPr/>
            <p:nvPr/>
          </p:nvSpPr>
          <p:spPr>
            <a:xfrm>
              <a:off x="5361446" y="5859654"/>
              <a:ext cx="1673481" cy="477917"/>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3</a:t>
              </a:r>
            </a:p>
          </p:txBody>
        </p:sp>
        <p:sp>
          <p:nvSpPr>
            <p:cNvPr id="39" name="Rectangle 38">
              <a:hlinkClick r:id="rId6" action="ppaction://hlinksldjump"/>
              <a:extLst>
                <a:ext uri="{FF2B5EF4-FFF2-40B4-BE49-F238E27FC236}">
                  <a16:creationId xmlns:a16="http://schemas.microsoft.com/office/drawing/2014/main" id="{D69EDAC8-E3D4-6418-CCDF-CDFA123C94E9}"/>
                </a:ext>
              </a:extLst>
            </p:cNvPr>
            <p:cNvSpPr/>
            <p:nvPr/>
          </p:nvSpPr>
          <p:spPr>
            <a:xfrm>
              <a:off x="7011418" y="5852932"/>
              <a:ext cx="1673481" cy="477917"/>
            </a:xfrm>
            <a:prstGeom prst="rect">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4a</a:t>
              </a:r>
            </a:p>
          </p:txBody>
        </p:sp>
        <p:sp>
          <p:nvSpPr>
            <p:cNvPr id="40" name="Rectangle 39">
              <a:hlinkClick r:id="rId7" action="ppaction://hlinksldjump"/>
              <a:extLst>
                <a:ext uri="{FF2B5EF4-FFF2-40B4-BE49-F238E27FC236}">
                  <a16:creationId xmlns:a16="http://schemas.microsoft.com/office/drawing/2014/main" id="{B5EF6095-E85F-0256-B645-718760DBE716}"/>
                </a:ext>
              </a:extLst>
            </p:cNvPr>
            <p:cNvSpPr/>
            <p:nvPr/>
          </p:nvSpPr>
          <p:spPr>
            <a:xfrm>
              <a:off x="8764663" y="5840453"/>
              <a:ext cx="1673481" cy="477917"/>
            </a:xfrm>
            <a:prstGeom prst="rect">
              <a:avLst/>
            </a:prstGeom>
            <a:solidFill>
              <a:schemeClr val="accent1">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4b</a:t>
              </a:r>
            </a:p>
          </p:txBody>
        </p:sp>
        <p:sp>
          <p:nvSpPr>
            <p:cNvPr id="41" name="Rectangle 40">
              <a:hlinkClick r:id="rId8" action="ppaction://hlinksldjump"/>
              <a:extLst>
                <a:ext uri="{FF2B5EF4-FFF2-40B4-BE49-F238E27FC236}">
                  <a16:creationId xmlns:a16="http://schemas.microsoft.com/office/drawing/2014/main" id="{C95E0B9A-12A4-7E91-4B35-232B5D29F9D3}"/>
                </a:ext>
              </a:extLst>
            </p:cNvPr>
            <p:cNvSpPr/>
            <p:nvPr/>
          </p:nvSpPr>
          <p:spPr>
            <a:xfrm>
              <a:off x="10414635" y="5814475"/>
              <a:ext cx="1673481" cy="477917"/>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4c</a:t>
              </a:r>
            </a:p>
          </p:txBody>
        </p:sp>
        <p:sp>
          <p:nvSpPr>
            <p:cNvPr id="42" name="Rectangle 41">
              <a:hlinkClick r:id="rId9" action="ppaction://hlinksldjump"/>
              <a:extLst>
                <a:ext uri="{FF2B5EF4-FFF2-40B4-BE49-F238E27FC236}">
                  <a16:creationId xmlns:a16="http://schemas.microsoft.com/office/drawing/2014/main" id="{C5F298DE-E5D2-8DA8-03BE-458983F65C79}"/>
                </a:ext>
              </a:extLst>
            </p:cNvPr>
            <p:cNvSpPr/>
            <p:nvPr/>
          </p:nvSpPr>
          <p:spPr>
            <a:xfrm>
              <a:off x="166526" y="6356380"/>
              <a:ext cx="1673481" cy="477915"/>
            </a:xfrm>
            <a:prstGeom prst="rect">
              <a:avLst/>
            </a:prstGeo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4d</a:t>
              </a:r>
            </a:p>
          </p:txBody>
        </p:sp>
        <p:sp>
          <p:nvSpPr>
            <p:cNvPr id="43" name="Rectangle 42">
              <a:hlinkClick r:id="rId10" action="ppaction://hlinksldjump"/>
              <a:extLst>
                <a:ext uri="{FF2B5EF4-FFF2-40B4-BE49-F238E27FC236}">
                  <a16:creationId xmlns:a16="http://schemas.microsoft.com/office/drawing/2014/main" id="{B8355A3E-44D7-08EB-5CFD-A7B511DB12E0}"/>
                </a:ext>
              </a:extLst>
            </p:cNvPr>
            <p:cNvSpPr/>
            <p:nvPr/>
          </p:nvSpPr>
          <p:spPr>
            <a:xfrm>
              <a:off x="1879889" y="6356385"/>
              <a:ext cx="1673481" cy="477915"/>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5</a:t>
              </a:r>
            </a:p>
          </p:txBody>
        </p:sp>
        <p:sp>
          <p:nvSpPr>
            <p:cNvPr id="44" name="Rectangle 43">
              <a:hlinkClick r:id="rId11" action="ppaction://hlinksldjump"/>
              <a:extLst>
                <a:ext uri="{FF2B5EF4-FFF2-40B4-BE49-F238E27FC236}">
                  <a16:creationId xmlns:a16="http://schemas.microsoft.com/office/drawing/2014/main" id="{3DCD7FB5-6515-884E-E5CE-94D8FA2EDF46}"/>
                </a:ext>
              </a:extLst>
            </p:cNvPr>
            <p:cNvSpPr/>
            <p:nvPr/>
          </p:nvSpPr>
          <p:spPr>
            <a:xfrm>
              <a:off x="3589684" y="6356381"/>
              <a:ext cx="1673481" cy="477915"/>
            </a:xfrm>
            <a:prstGeom prst="rect">
              <a:avLst/>
            </a:prstGeom>
            <a:solidFill>
              <a:schemeClr val="accent3">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6</a:t>
              </a:r>
            </a:p>
          </p:txBody>
        </p:sp>
        <p:sp>
          <p:nvSpPr>
            <p:cNvPr id="45" name="Rectangle 44">
              <a:hlinkClick r:id="rId12" action="ppaction://hlinksldjump"/>
              <a:extLst>
                <a:ext uri="{FF2B5EF4-FFF2-40B4-BE49-F238E27FC236}">
                  <a16:creationId xmlns:a16="http://schemas.microsoft.com/office/drawing/2014/main" id="{41BD291E-BC4D-BA60-E9D4-DCDEB718E0D6}"/>
                </a:ext>
              </a:extLst>
            </p:cNvPr>
            <p:cNvSpPr/>
            <p:nvPr/>
          </p:nvSpPr>
          <p:spPr>
            <a:xfrm>
              <a:off x="5319421" y="6356382"/>
              <a:ext cx="1673481" cy="477915"/>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7</a:t>
              </a:r>
            </a:p>
          </p:txBody>
        </p:sp>
        <p:sp>
          <p:nvSpPr>
            <p:cNvPr id="46" name="Rectangle 45">
              <a:hlinkClick r:id="rId13" action="ppaction://hlinksldjump"/>
              <a:extLst>
                <a:ext uri="{FF2B5EF4-FFF2-40B4-BE49-F238E27FC236}">
                  <a16:creationId xmlns:a16="http://schemas.microsoft.com/office/drawing/2014/main" id="{CC7D3C29-C815-9D1F-8D97-E7C3A53F0832}"/>
                </a:ext>
              </a:extLst>
            </p:cNvPr>
            <p:cNvSpPr/>
            <p:nvPr/>
          </p:nvSpPr>
          <p:spPr>
            <a:xfrm>
              <a:off x="7016411" y="6356385"/>
              <a:ext cx="1673481" cy="477915"/>
            </a:xfrm>
            <a:prstGeom prst="rect">
              <a:avLst/>
            </a:prstGeo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8</a:t>
              </a:r>
            </a:p>
          </p:txBody>
        </p:sp>
        <p:sp>
          <p:nvSpPr>
            <p:cNvPr id="47" name="Rectangle 46">
              <a:hlinkClick r:id="rId14" action="ppaction://hlinksldjump"/>
              <a:extLst>
                <a:ext uri="{FF2B5EF4-FFF2-40B4-BE49-F238E27FC236}">
                  <a16:creationId xmlns:a16="http://schemas.microsoft.com/office/drawing/2014/main" id="{C2CDD89E-4C0B-D3A1-F498-40850E4E3CC9}"/>
                </a:ext>
              </a:extLst>
            </p:cNvPr>
            <p:cNvSpPr/>
            <p:nvPr/>
          </p:nvSpPr>
          <p:spPr>
            <a:xfrm>
              <a:off x="8721212" y="6381924"/>
              <a:ext cx="1673481" cy="477916"/>
            </a:xfrm>
            <a:prstGeom prst="rect">
              <a:avLst/>
            </a:prstGeo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9</a:t>
              </a:r>
            </a:p>
          </p:txBody>
        </p:sp>
        <p:sp>
          <p:nvSpPr>
            <p:cNvPr id="48" name="Rectangle 47">
              <a:hlinkClick r:id="rId15" action="ppaction://hlinksldjump"/>
              <a:extLst>
                <a:ext uri="{FF2B5EF4-FFF2-40B4-BE49-F238E27FC236}">
                  <a16:creationId xmlns:a16="http://schemas.microsoft.com/office/drawing/2014/main" id="{89DB631D-2D13-A910-5085-749547A66670}"/>
                </a:ext>
              </a:extLst>
            </p:cNvPr>
            <p:cNvSpPr/>
            <p:nvPr/>
          </p:nvSpPr>
          <p:spPr>
            <a:xfrm>
              <a:off x="10418202" y="6343908"/>
              <a:ext cx="1673481" cy="477916"/>
            </a:xfrm>
            <a:prstGeom prst="rect">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Indicator 10</a:t>
              </a:r>
            </a:p>
          </p:txBody>
        </p:sp>
        <p:sp>
          <p:nvSpPr>
            <p:cNvPr id="49" name="Rectangle 48">
              <a:hlinkClick r:id="rId16" action="ppaction://hlinksldjump"/>
              <a:extLst>
                <a:ext uri="{FF2B5EF4-FFF2-40B4-BE49-F238E27FC236}">
                  <a16:creationId xmlns:a16="http://schemas.microsoft.com/office/drawing/2014/main" id="{77515E07-51ED-F312-B703-123B12893BBD}"/>
                </a:ext>
              </a:extLst>
            </p:cNvPr>
            <p:cNvSpPr/>
            <p:nvPr/>
          </p:nvSpPr>
          <p:spPr>
            <a:xfrm>
              <a:off x="178993" y="5859655"/>
              <a:ext cx="1673481" cy="477917"/>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latin typeface="Calibri" panose="020F0502020204030204" pitchFamily="34" charset="0"/>
                  <a:ea typeface="Calibri" panose="020F0502020204030204" pitchFamily="34" charset="0"/>
                  <a:cs typeface="Calibri" panose="020F0502020204030204" pitchFamily="34" charset="0"/>
                </a:rPr>
                <a:t>Contents</a:t>
              </a:r>
            </a:p>
          </p:txBody>
        </p:sp>
      </p:grpSp>
      <p:pic>
        <p:nvPicPr>
          <p:cNvPr id="9" name="Picture 8">
            <a:extLst>
              <a:ext uri="{FF2B5EF4-FFF2-40B4-BE49-F238E27FC236}">
                <a16:creationId xmlns:a16="http://schemas.microsoft.com/office/drawing/2014/main" id="{4045C8C5-6128-B673-8980-74B7942A8932}"/>
              </a:ext>
            </a:extLst>
          </p:cNvPr>
          <p:cNvPicPr>
            <a:picLocks noChangeAspect="1"/>
          </p:cNvPicPr>
          <p:nvPr/>
        </p:nvPicPr>
        <p:blipFill>
          <a:blip r:embed="rId17"/>
          <a:stretch>
            <a:fillRect/>
          </a:stretch>
        </p:blipFill>
        <p:spPr>
          <a:xfrm>
            <a:off x="697683" y="1341507"/>
            <a:ext cx="7758059" cy="4038755"/>
          </a:xfrm>
          <a:prstGeom prst="rect">
            <a:avLst/>
          </a:prstGeom>
          <a:ln>
            <a:solidFill>
              <a:schemeClr val="tx1"/>
            </a:solidFill>
          </a:ln>
        </p:spPr>
      </p:pic>
      <p:sp>
        <p:nvSpPr>
          <p:cNvPr id="3" name="TextBox 18">
            <a:extLst>
              <a:ext uri="{FF2B5EF4-FFF2-40B4-BE49-F238E27FC236}">
                <a16:creationId xmlns:a16="http://schemas.microsoft.com/office/drawing/2014/main" id="{10E9292D-D0B8-4214-D20B-6558872959E9}"/>
              </a:ext>
            </a:extLst>
          </p:cNvPr>
          <p:cNvSpPr txBox="1"/>
          <p:nvPr/>
        </p:nvSpPr>
        <p:spPr>
          <a:xfrm>
            <a:off x="395807" y="5424083"/>
            <a:ext cx="6534072" cy="319500"/>
          </a:xfrm>
          <a:prstGeom prst="rect">
            <a:avLst/>
          </a:prstGeom>
          <a:solidFill>
            <a:srgbClr val="16746A"/>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FFFFFF"/>
                </a:solidFill>
                <a:cs typeface="Arial"/>
              </a:rPr>
              <a:t>Action 4 in the action plan aims to support improvement with this indicator</a:t>
            </a:r>
          </a:p>
        </p:txBody>
      </p:sp>
    </p:spTree>
    <p:extLst>
      <p:ext uri="{BB962C8B-B14F-4D97-AF65-F5344CB8AC3E}">
        <p14:creationId xmlns:p14="http://schemas.microsoft.com/office/powerpoint/2010/main" val="3395179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4494F0D1-8C3F-DD28-D2B1-59FC63771E2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1037D4B9-12E8-391F-71F5-948C4348F149}"/>
              </a:ext>
            </a:extLst>
          </p:cNvPr>
          <p:cNvSpPr txBox="1"/>
          <p:nvPr/>
        </p:nvSpPr>
        <p:spPr>
          <a:xfrm>
            <a:off x="245097" y="690889"/>
            <a:ext cx="2815194" cy="461665"/>
          </a:xfrm>
          <a:prstGeom prst="rect">
            <a:avLst/>
          </a:prstGeom>
          <a:noFill/>
        </p:spPr>
        <p:txBody>
          <a:bodyPr wrap="none" lIns="91440" tIns="45720" rIns="91440" bIns="45720" rtlCol="0" anchor="t">
            <a:spAutoFit/>
          </a:bodyPr>
          <a:lstStyle/>
          <a:p>
            <a:r>
              <a:rPr lang="en-GB" sz="2400" b="1">
                <a:solidFill>
                  <a:schemeClr val="accent2"/>
                </a:solidFill>
                <a:latin typeface="Arial"/>
                <a:cs typeface="Arial"/>
              </a:rPr>
              <a:t>WDES action plan</a:t>
            </a:r>
          </a:p>
        </p:txBody>
      </p:sp>
      <p:sp>
        <p:nvSpPr>
          <p:cNvPr id="3" name="TextBox 2">
            <a:extLst>
              <a:ext uri="{FF2B5EF4-FFF2-40B4-BE49-F238E27FC236}">
                <a16:creationId xmlns:a16="http://schemas.microsoft.com/office/drawing/2014/main" id="{E833C63C-30C8-A388-007D-7D7BE6504D2C}"/>
              </a:ext>
            </a:extLst>
          </p:cNvPr>
          <p:cNvSpPr txBox="1"/>
          <p:nvPr/>
        </p:nvSpPr>
        <p:spPr>
          <a:xfrm>
            <a:off x="480646" y="2725616"/>
            <a:ext cx="6096000" cy="7540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lnSpc>
                <a:spcPts val="1457"/>
              </a:lnSpc>
            </a:pPr>
            <a:r>
              <a:rPr lang="en-GB" sz="1200" b="0" i="0">
                <a:solidFill>
                  <a:srgbClr val="000000"/>
                </a:solidFill>
                <a:latin typeface="Arial"/>
                <a:ea typeface="Arial"/>
                <a:cs typeface="Arial"/>
              </a:rPr>
              <a:t> </a:t>
            </a:r>
            <a:r>
              <a:rPr sz="1200" b="0" i="0">
                <a:solidFill>
                  <a:srgbClr val="000000"/>
                </a:solidFill>
                <a:latin typeface="Arial"/>
                <a:ea typeface="Arial"/>
                <a:cs typeface="Arial"/>
              </a:rPr>
              <a:t> </a:t>
            </a:r>
            <a:endParaRPr lang="en-US" b="0" i="0">
              <a:solidFill>
                <a:srgbClr val="363336"/>
              </a:solidFill>
              <a:latin typeface="Arial"/>
              <a:ea typeface="Arial"/>
              <a:cs typeface="Arial"/>
            </a:endParaRPr>
          </a:p>
          <a:p>
            <a:pPr algn="just" rtl="0">
              <a:lnSpc>
                <a:spcPts val="1457"/>
              </a:lnSpc>
            </a:pPr>
            <a:endParaRPr sz="1200" b="0" i="0">
              <a:solidFill>
                <a:srgbClr val="000000"/>
              </a:solidFill>
              <a:latin typeface="Arial"/>
              <a:ea typeface="Arial"/>
              <a:cs typeface="Arial"/>
            </a:endParaRPr>
          </a:p>
          <a:p>
            <a:pPr algn="ctr"/>
            <a:endParaRPr lang="en-GB"/>
          </a:p>
        </p:txBody>
      </p:sp>
      <p:graphicFrame>
        <p:nvGraphicFramePr>
          <p:cNvPr id="4" name="Table 3">
            <a:extLst>
              <a:ext uri="{FF2B5EF4-FFF2-40B4-BE49-F238E27FC236}">
                <a16:creationId xmlns:a16="http://schemas.microsoft.com/office/drawing/2014/main" id="{27AAAC9A-9057-7D52-16AF-278BA495BF48}"/>
              </a:ext>
            </a:extLst>
          </p:cNvPr>
          <p:cNvGraphicFramePr>
            <a:graphicFrameLocks noGrp="1"/>
          </p:cNvGraphicFramePr>
          <p:nvPr>
            <p:extLst>
              <p:ext uri="{D42A27DB-BD31-4B8C-83A1-F6EECF244321}">
                <p14:modId xmlns:p14="http://schemas.microsoft.com/office/powerpoint/2010/main" val="3652557661"/>
              </p:ext>
            </p:extLst>
          </p:nvPr>
        </p:nvGraphicFramePr>
        <p:xfrm>
          <a:off x="291727" y="1475056"/>
          <a:ext cx="11477363" cy="4344156"/>
        </p:xfrm>
        <a:graphic>
          <a:graphicData uri="http://schemas.openxmlformats.org/drawingml/2006/table">
            <a:tbl>
              <a:tblPr firstRow="1" bandRow="1">
                <a:tableStyleId>{69012ECD-51FC-41F1-AA8D-1B2483CD663E}</a:tableStyleId>
              </a:tblPr>
              <a:tblGrid>
                <a:gridCol w="424080">
                  <a:extLst>
                    <a:ext uri="{9D8B030D-6E8A-4147-A177-3AD203B41FA5}">
                      <a16:colId xmlns:a16="http://schemas.microsoft.com/office/drawing/2014/main" val="4253086025"/>
                    </a:ext>
                  </a:extLst>
                </a:gridCol>
                <a:gridCol w="10044545">
                  <a:extLst>
                    <a:ext uri="{9D8B030D-6E8A-4147-A177-3AD203B41FA5}">
                      <a16:colId xmlns:a16="http://schemas.microsoft.com/office/drawing/2014/main" val="1099861605"/>
                    </a:ext>
                  </a:extLst>
                </a:gridCol>
                <a:gridCol w="1008738">
                  <a:extLst>
                    <a:ext uri="{9D8B030D-6E8A-4147-A177-3AD203B41FA5}">
                      <a16:colId xmlns:a16="http://schemas.microsoft.com/office/drawing/2014/main" val="2052779001"/>
                    </a:ext>
                  </a:extLst>
                </a:gridCol>
              </a:tblGrid>
              <a:tr h="769061">
                <a:tc>
                  <a:txBody>
                    <a:bodyPr/>
                    <a:lstStyle/>
                    <a:p>
                      <a:pPr marL="0" lvl="0" indent="0" algn="just">
                        <a:lnSpc>
                          <a:spcPts val="1457"/>
                        </a:lnSpc>
                        <a:spcBef>
                          <a:spcPts val="0"/>
                        </a:spcBef>
                        <a:spcAft>
                          <a:spcPts val="0"/>
                        </a:spcAft>
                        <a:buNone/>
                      </a:pPr>
                      <a:r>
                        <a:rPr lang="en-GB" sz="1400" b="1" u="none" strike="noStrike" noProof="0">
                          <a:solidFill>
                            <a:schemeClr val="tx1">
                              <a:lumMod val="49000"/>
                            </a:schemeClr>
                          </a:solidFill>
                        </a:rPr>
                        <a:t>No</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marL="0" lvl="0" indent="0" algn="just">
                        <a:lnSpc>
                          <a:spcPts val="1457"/>
                        </a:lnSpc>
                        <a:spcBef>
                          <a:spcPts val="0"/>
                        </a:spcBef>
                        <a:spcAft>
                          <a:spcPts val="0"/>
                        </a:spcAft>
                        <a:buNone/>
                      </a:pPr>
                      <a:r>
                        <a:rPr lang="en-GB" sz="1600" b="1" u="none" strike="noStrike" noProof="0">
                          <a:solidFill>
                            <a:schemeClr val="tx1">
                              <a:lumMod val="49000"/>
                            </a:schemeClr>
                          </a:solidFill>
                        </a:rPr>
                        <a:t>Action</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lvl="0">
                        <a:buNone/>
                      </a:pPr>
                      <a:r>
                        <a:rPr lang="en-GB">
                          <a:solidFill>
                            <a:schemeClr val="tx1">
                              <a:lumMod val="49000"/>
                            </a:schemeClr>
                          </a:solidFill>
                        </a:rPr>
                        <a:t>WRES Indicator</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extLst>
                  <a:ext uri="{0D108BD9-81ED-4DB2-BD59-A6C34878D82A}">
                    <a16:rowId xmlns:a16="http://schemas.microsoft.com/office/drawing/2014/main" val="2589909029"/>
                  </a:ext>
                </a:extLst>
              </a:tr>
              <a:tr h="1808336">
                <a:tc>
                  <a:txBody>
                    <a:bodyPr/>
                    <a:lstStyle/>
                    <a:p>
                      <a:pPr marL="0" lvl="0" indent="0" algn="just">
                        <a:lnSpc>
                          <a:spcPts val="1457"/>
                        </a:lnSpc>
                        <a:spcBef>
                          <a:spcPts val="0"/>
                        </a:spcBef>
                        <a:spcAft>
                          <a:spcPts val="0"/>
                        </a:spcAft>
                        <a:buNone/>
                      </a:pPr>
                      <a:r>
                        <a:rPr lang="en-GB" sz="2400" b="1" u="none" strike="noStrike" noProof="0">
                          <a:solidFill>
                            <a:schemeClr val="tx1">
                              <a:lumMod val="49000"/>
                            </a:schemeClr>
                          </a:solidFill>
                        </a:rPr>
                        <a:t>1</a:t>
                      </a:r>
                    </a:p>
                  </a:txBody>
                  <a:tcPr anchor="ct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marL="0" marR="0" lvl="0" indent="0" algn="just">
                        <a:lnSpc>
                          <a:spcPts val="1457"/>
                        </a:lnSpc>
                        <a:spcBef>
                          <a:spcPts val="0"/>
                        </a:spcBef>
                        <a:spcAft>
                          <a:spcPts val="0"/>
                        </a:spcAft>
                        <a:buClrTx/>
                        <a:buFont typeface="+mj-lt"/>
                        <a:buNone/>
                      </a:pPr>
                      <a:r>
                        <a:rPr lang="en-GB" sz="1400" b="1" u="none" strike="noStrike" noProof="0">
                          <a:solidFill>
                            <a:schemeClr val="tx1">
                              <a:lumMod val="49000"/>
                            </a:schemeClr>
                          </a:solidFill>
                        </a:rPr>
                        <a:t>To reduce inequalities in recruitment, career progression, leadership development and access to opportunities.</a:t>
                      </a:r>
                      <a:r>
                        <a:rPr lang="en-US" sz="1400" u="none" strike="noStrike" noProof="0">
                          <a:solidFill>
                            <a:schemeClr val="tx1">
                              <a:lumMod val="49000"/>
                            </a:schemeClr>
                          </a:solidFill>
                        </a:rPr>
                        <a:t> </a:t>
                      </a:r>
                    </a:p>
                    <a:p>
                      <a:pPr marL="342900" marR="0" lvl="0" indent="-342900" algn="just">
                        <a:lnSpc>
                          <a:spcPts val="1457"/>
                        </a:lnSpc>
                        <a:spcBef>
                          <a:spcPts val="0"/>
                        </a:spcBef>
                        <a:spcAft>
                          <a:spcPts val="0"/>
                        </a:spcAft>
                        <a:buClrTx/>
                        <a:buFont typeface="+mj-lt"/>
                        <a:buAutoNum type="arabicPeriod"/>
                      </a:pPr>
                      <a:r>
                        <a:rPr lang="en-GB" sz="1400" u="none" strike="noStrike" noProof="0">
                          <a:solidFill>
                            <a:schemeClr val="tx1">
                              <a:lumMod val="49000"/>
                            </a:schemeClr>
                          </a:solidFill>
                        </a:rPr>
                        <a:t>Strengthen Recruitment and Selection Policy so all recruitment at Band 8a and above and wherever possible at all levels, there is consideration for diversity of the applicants and reflect this within the panel representation i.e. interview panel members that have a disability.</a:t>
                      </a:r>
                      <a:r>
                        <a:rPr lang="en-US" sz="1400" u="none" strike="noStrike" noProof="0">
                          <a:solidFill>
                            <a:schemeClr val="tx1">
                              <a:lumMod val="49000"/>
                            </a:schemeClr>
                          </a:solidFill>
                        </a:rPr>
                        <a:t> </a:t>
                      </a:r>
                    </a:p>
                    <a:p>
                      <a:pPr marL="342900" marR="0" lvl="0" indent="-342900" algn="just">
                        <a:lnSpc>
                          <a:spcPts val="1457"/>
                        </a:lnSpc>
                        <a:spcBef>
                          <a:spcPts val="0"/>
                        </a:spcBef>
                        <a:spcAft>
                          <a:spcPts val="0"/>
                        </a:spcAft>
                        <a:buClrTx/>
                        <a:buFont typeface="+mj-lt"/>
                        <a:buAutoNum type="arabicPeriod"/>
                      </a:pPr>
                      <a:r>
                        <a:rPr lang="en-GB" sz="1400" u="none" strike="noStrike" noProof="0">
                          <a:solidFill>
                            <a:schemeClr val="tx1">
                              <a:lumMod val="49000"/>
                            </a:schemeClr>
                          </a:solidFill>
                        </a:rPr>
                        <a:t>Actively promote the CPD and development offer via staff networks to increase awareness of development opportunities beyond mandatory learning to enhance skills and in-turn, employability prospects. </a:t>
                      </a:r>
                      <a:endParaRPr lang="en-GB" sz="1400">
                        <a:solidFill>
                          <a:schemeClr val="tx1">
                            <a:lumMod val="49000"/>
                          </a:schemeClr>
                        </a:solidFill>
                      </a:endParaRP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r>
                        <a:rPr lang="en-GB">
                          <a:solidFill>
                            <a:schemeClr val="tx1">
                              <a:lumMod val="49000"/>
                            </a:schemeClr>
                          </a:solidFill>
                        </a:rPr>
                        <a:t>Indicators 2, 5</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extLst>
                  <a:ext uri="{0D108BD9-81ED-4DB2-BD59-A6C34878D82A}">
                    <a16:rowId xmlns:a16="http://schemas.microsoft.com/office/drawing/2014/main" val="3808188785"/>
                  </a:ext>
                </a:extLst>
              </a:tr>
              <a:tr h="1766759">
                <a:tc>
                  <a:txBody>
                    <a:bodyPr/>
                    <a:lstStyle/>
                    <a:p>
                      <a:pPr marL="0" lvl="0" indent="0" algn="just">
                        <a:lnSpc>
                          <a:spcPct val="100000"/>
                        </a:lnSpc>
                        <a:spcBef>
                          <a:spcPts val="0"/>
                        </a:spcBef>
                        <a:spcAft>
                          <a:spcPts val="0"/>
                        </a:spcAft>
                        <a:buNone/>
                      </a:pPr>
                      <a:r>
                        <a:rPr lang="en-GB" sz="2400" b="1" u="none" strike="noStrike" noProof="0">
                          <a:solidFill>
                            <a:schemeClr val="tx1">
                              <a:lumMod val="49000"/>
                            </a:schemeClr>
                          </a:solidFill>
                          <a:highlight>
                            <a:srgbClr val="FFFFFF"/>
                          </a:highlight>
                        </a:rPr>
                        <a:t>2</a:t>
                      </a:r>
                      <a:endParaRPr lang="en-US">
                        <a:solidFill>
                          <a:schemeClr val="tx1">
                            <a:lumMod val="49000"/>
                          </a:schemeClr>
                        </a:solidFill>
                      </a:endParaRPr>
                    </a:p>
                  </a:txBody>
                  <a:tcPr anchor="ct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lvl="0" algn="just">
                        <a:lnSpc>
                          <a:spcPct val="100000"/>
                        </a:lnSpc>
                        <a:spcBef>
                          <a:spcPts val="0"/>
                        </a:spcBef>
                        <a:spcAft>
                          <a:spcPts val="0"/>
                        </a:spcAft>
                        <a:buNone/>
                      </a:pPr>
                      <a:r>
                        <a:rPr lang="en-GB" sz="1400" b="1" u="none" strike="noStrike" noProof="0">
                          <a:solidFill>
                            <a:schemeClr val="tx1">
                              <a:lumMod val="49000"/>
                            </a:schemeClr>
                          </a:solidFill>
                          <a:highlight>
                            <a:srgbClr val="FFFFFF"/>
                          </a:highlight>
                        </a:rPr>
                        <a:t>To reduce experiences of bullying, harassment, discrimination and incivility.</a:t>
                      </a:r>
                      <a:endParaRPr lang="en-US" sz="1400">
                        <a:solidFill>
                          <a:schemeClr val="tx1">
                            <a:lumMod val="49000"/>
                          </a:schemeClr>
                        </a:solidFill>
                      </a:endParaRPr>
                    </a:p>
                    <a:p>
                      <a:pPr marL="285750" lvl="0" indent="-285750" algn="just">
                        <a:lnSpc>
                          <a:spcPct val="100000"/>
                        </a:lnSpc>
                        <a:spcBef>
                          <a:spcPts val="0"/>
                        </a:spcBef>
                        <a:spcAft>
                          <a:spcPts val="0"/>
                        </a:spcAft>
                        <a:buAutoNum type="arabicPeriod"/>
                      </a:pPr>
                      <a:r>
                        <a:rPr lang="en-GB" sz="1400" u="none" strike="noStrike" noProof="0">
                          <a:solidFill>
                            <a:schemeClr val="tx1">
                              <a:lumMod val="49000"/>
                            </a:schemeClr>
                          </a:solidFill>
                          <a:highlight>
                            <a:srgbClr val="FFFFFF"/>
                          </a:highlight>
                        </a:rPr>
                        <a:t>Arrange specific, targeted civility awareness sessions and FTSU sessions with all staff networks, to raise awareness and support confidence in raising concerns, incorporating changes to the grievance policy and let them know about triangulation meetings.</a:t>
                      </a:r>
                      <a:endParaRPr lang="en-GB" sz="1400" u="none" strike="noStrike" noProof="0">
                        <a:solidFill>
                          <a:schemeClr val="tx1">
                            <a:lumMod val="49000"/>
                          </a:schemeClr>
                        </a:solidFill>
                        <a:highlight>
                          <a:srgbClr val="C6C6C6"/>
                        </a:highlight>
                      </a:endParaRPr>
                    </a:p>
                    <a:p>
                      <a:pPr marL="285750" lvl="0" indent="-285750" algn="just">
                        <a:lnSpc>
                          <a:spcPct val="100000"/>
                        </a:lnSpc>
                        <a:spcBef>
                          <a:spcPts val="0"/>
                        </a:spcBef>
                        <a:spcAft>
                          <a:spcPts val="0"/>
                        </a:spcAft>
                        <a:buAutoNum type="arabicPeriod"/>
                      </a:pPr>
                      <a:r>
                        <a:rPr lang="en-GB" sz="1400" u="none" strike="noStrike" noProof="0">
                          <a:solidFill>
                            <a:schemeClr val="tx1">
                              <a:lumMod val="49000"/>
                            </a:schemeClr>
                          </a:solidFill>
                          <a:highlight>
                            <a:srgbClr val="FFFFFF"/>
                          </a:highlight>
                        </a:rPr>
                        <a:t>Triangulate staff survey data where there are high levels of incivility reported through the staff survey, and high levels of protected characteristics to deliver targeted civility awareness sessions and offer managers support.</a:t>
                      </a:r>
                      <a:endParaRPr lang="en-GB" sz="1400" u="none" strike="noStrike" noProof="0">
                        <a:solidFill>
                          <a:schemeClr val="tx1">
                            <a:lumMod val="49000"/>
                          </a:schemeClr>
                        </a:solidFill>
                        <a:highlight>
                          <a:srgbClr val="C6C6C6"/>
                        </a:highlight>
                      </a:endParaRPr>
                    </a:p>
                    <a:p>
                      <a:pPr marL="285750" lvl="0" indent="-285750" algn="just">
                        <a:lnSpc>
                          <a:spcPct val="100000"/>
                        </a:lnSpc>
                        <a:spcBef>
                          <a:spcPts val="0"/>
                        </a:spcBef>
                        <a:spcAft>
                          <a:spcPts val="0"/>
                        </a:spcAft>
                        <a:buAutoNum type="arabicPeriod"/>
                      </a:pPr>
                      <a:r>
                        <a:rPr lang="en-GB" sz="1400" u="none" strike="noStrike" noProof="0">
                          <a:solidFill>
                            <a:schemeClr val="tx1">
                              <a:lumMod val="49000"/>
                            </a:schemeClr>
                          </a:solidFill>
                          <a:highlight>
                            <a:srgbClr val="FFFFFF"/>
                          </a:highlight>
                        </a:rPr>
                        <a:t>Training for commissioning managers on recognising bias, making decisions cases proceed to formal processes etc. </a:t>
                      </a:r>
                      <a:endParaRPr lang="en-GB" sz="1400" u="none" strike="noStrike" noProof="0">
                        <a:solidFill>
                          <a:schemeClr val="tx1">
                            <a:lumMod val="49000"/>
                          </a:schemeClr>
                        </a:solidFill>
                        <a:highlight>
                          <a:srgbClr val="C6C6C6"/>
                        </a:highlight>
                      </a:endParaRP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lvl="0">
                        <a:buNone/>
                      </a:pPr>
                      <a:r>
                        <a:rPr lang="en-GB">
                          <a:solidFill>
                            <a:schemeClr val="tx1">
                              <a:lumMod val="49000"/>
                            </a:schemeClr>
                          </a:solidFill>
                        </a:rPr>
                        <a:t>Indicators 4abcd, </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extLst>
                  <a:ext uri="{0D108BD9-81ED-4DB2-BD59-A6C34878D82A}">
                    <a16:rowId xmlns:a16="http://schemas.microsoft.com/office/drawing/2014/main" val="2528339645"/>
                  </a:ext>
                </a:extLst>
              </a:tr>
            </a:tbl>
          </a:graphicData>
        </a:graphic>
      </p:graphicFrame>
    </p:spTree>
    <p:extLst>
      <p:ext uri="{BB962C8B-B14F-4D97-AF65-F5344CB8AC3E}">
        <p14:creationId xmlns:p14="http://schemas.microsoft.com/office/powerpoint/2010/main" val="3298828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0B837-A057-CEE8-7431-25E48219882B}"/>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7520A7B6-1F2F-7B80-8A15-05F15C710EB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CB910774-C62F-07B2-A681-8E0CDE7CCB38}"/>
              </a:ext>
            </a:extLst>
          </p:cNvPr>
          <p:cNvSpPr txBox="1"/>
          <p:nvPr/>
        </p:nvSpPr>
        <p:spPr>
          <a:xfrm>
            <a:off x="245097" y="690889"/>
            <a:ext cx="2815194" cy="461665"/>
          </a:xfrm>
          <a:prstGeom prst="rect">
            <a:avLst/>
          </a:prstGeom>
          <a:noFill/>
        </p:spPr>
        <p:txBody>
          <a:bodyPr wrap="none" lIns="91440" tIns="45720" rIns="91440" bIns="45720" rtlCol="0" anchor="t">
            <a:spAutoFit/>
          </a:bodyPr>
          <a:lstStyle/>
          <a:p>
            <a:r>
              <a:rPr lang="en-GB" sz="2400" b="1">
                <a:solidFill>
                  <a:schemeClr val="accent2"/>
                </a:solidFill>
                <a:latin typeface="Arial"/>
                <a:cs typeface="Arial"/>
              </a:rPr>
              <a:t>WDES action plan</a:t>
            </a:r>
          </a:p>
        </p:txBody>
      </p:sp>
      <p:sp>
        <p:nvSpPr>
          <p:cNvPr id="3" name="TextBox 2">
            <a:extLst>
              <a:ext uri="{FF2B5EF4-FFF2-40B4-BE49-F238E27FC236}">
                <a16:creationId xmlns:a16="http://schemas.microsoft.com/office/drawing/2014/main" id="{5A68745E-0009-5331-9E7C-09582FCEFC24}"/>
              </a:ext>
            </a:extLst>
          </p:cNvPr>
          <p:cNvSpPr txBox="1"/>
          <p:nvPr/>
        </p:nvSpPr>
        <p:spPr>
          <a:xfrm>
            <a:off x="480646" y="2725616"/>
            <a:ext cx="6096000" cy="7540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lnSpc>
                <a:spcPts val="1457"/>
              </a:lnSpc>
            </a:pPr>
            <a:r>
              <a:rPr lang="en-GB" sz="1200" b="0" i="0">
                <a:solidFill>
                  <a:srgbClr val="000000"/>
                </a:solidFill>
                <a:latin typeface="Arial"/>
                <a:ea typeface="Arial"/>
                <a:cs typeface="Arial"/>
              </a:rPr>
              <a:t> </a:t>
            </a:r>
            <a:r>
              <a:rPr sz="1200" b="0" i="0">
                <a:solidFill>
                  <a:srgbClr val="000000"/>
                </a:solidFill>
                <a:latin typeface="Arial"/>
                <a:ea typeface="Arial"/>
                <a:cs typeface="Arial"/>
              </a:rPr>
              <a:t> </a:t>
            </a:r>
            <a:endParaRPr lang="en-US" b="0" i="0">
              <a:solidFill>
                <a:srgbClr val="363336"/>
              </a:solidFill>
              <a:latin typeface="Arial"/>
              <a:ea typeface="Arial"/>
              <a:cs typeface="Arial"/>
            </a:endParaRPr>
          </a:p>
          <a:p>
            <a:pPr algn="just" rtl="0">
              <a:lnSpc>
                <a:spcPts val="1457"/>
              </a:lnSpc>
            </a:pPr>
            <a:endParaRPr sz="1200" b="0" i="0">
              <a:solidFill>
                <a:srgbClr val="000000"/>
              </a:solidFill>
              <a:latin typeface="Arial"/>
              <a:ea typeface="Arial"/>
              <a:cs typeface="Arial"/>
            </a:endParaRPr>
          </a:p>
          <a:p>
            <a:pPr algn="ctr"/>
            <a:endParaRPr lang="en-GB"/>
          </a:p>
        </p:txBody>
      </p:sp>
      <p:graphicFrame>
        <p:nvGraphicFramePr>
          <p:cNvPr id="4" name="Table 3">
            <a:extLst>
              <a:ext uri="{FF2B5EF4-FFF2-40B4-BE49-F238E27FC236}">
                <a16:creationId xmlns:a16="http://schemas.microsoft.com/office/drawing/2014/main" id="{B5C291CE-5266-1B3C-0B82-BF62A5CBCEE7}"/>
              </a:ext>
            </a:extLst>
          </p:cNvPr>
          <p:cNvGraphicFramePr>
            <a:graphicFrameLocks noGrp="1"/>
          </p:cNvGraphicFramePr>
          <p:nvPr>
            <p:extLst>
              <p:ext uri="{D42A27DB-BD31-4B8C-83A1-F6EECF244321}">
                <p14:modId xmlns:p14="http://schemas.microsoft.com/office/powerpoint/2010/main" val="28781358"/>
              </p:ext>
            </p:extLst>
          </p:nvPr>
        </p:nvGraphicFramePr>
        <p:xfrm>
          <a:off x="363415" y="1395046"/>
          <a:ext cx="11477363" cy="4595015"/>
        </p:xfrm>
        <a:graphic>
          <a:graphicData uri="http://schemas.openxmlformats.org/drawingml/2006/table">
            <a:tbl>
              <a:tblPr firstRow="1" bandRow="1">
                <a:tableStyleId>{69012ECD-51FC-41F1-AA8D-1B2483CD663E}</a:tableStyleId>
              </a:tblPr>
              <a:tblGrid>
                <a:gridCol w="424080">
                  <a:extLst>
                    <a:ext uri="{9D8B030D-6E8A-4147-A177-3AD203B41FA5}">
                      <a16:colId xmlns:a16="http://schemas.microsoft.com/office/drawing/2014/main" val="4253086025"/>
                    </a:ext>
                  </a:extLst>
                </a:gridCol>
                <a:gridCol w="10044545">
                  <a:extLst>
                    <a:ext uri="{9D8B030D-6E8A-4147-A177-3AD203B41FA5}">
                      <a16:colId xmlns:a16="http://schemas.microsoft.com/office/drawing/2014/main" val="1099861605"/>
                    </a:ext>
                  </a:extLst>
                </a:gridCol>
                <a:gridCol w="1008738">
                  <a:extLst>
                    <a:ext uri="{9D8B030D-6E8A-4147-A177-3AD203B41FA5}">
                      <a16:colId xmlns:a16="http://schemas.microsoft.com/office/drawing/2014/main" val="2052779001"/>
                    </a:ext>
                  </a:extLst>
                </a:gridCol>
              </a:tblGrid>
              <a:tr h="772796">
                <a:tc>
                  <a:txBody>
                    <a:bodyPr/>
                    <a:lstStyle/>
                    <a:p>
                      <a:pPr marL="0" lvl="0" indent="0" algn="just">
                        <a:lnSpc>
                          <a:spcPts val="1457"/>
                        </a:lnSpc>
                        <a:spcBef>
                          <a:spcPts val="0"/>
                        </a:spcBef>
                        <a:spcAft>
                          <a:spcPts val="0"/>
                        </a:spcAft>
                        <a:buNone/>
                      </a:pPr>
                      <a:r>
                        <a:rPr lang="en-GB" sz="1400" b="1" u="none" strike="noStrike" noProof="0">
                          <a:solidFill>
                            <a:schemeClr val="tx1">
                              <a:lumMod val="49000"/>
                            </a:schemeClr>
                          </a:solidFill>
                        </a:rPr>
                        <a:t>No</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marL="0" lvl="0" indent="0" algn="just">
                        <a:lnSpc>
                          <a:spcPts val="1457"/>
                        </a:lnSpc>
                        <a:spcBef>
                          <a:spcPts val="0"/>
                        </a:spcBef>
                        <a:spcAft>
                          <a:spcPts val="0"/>
                        </a:spcAft>
                        <a:buNone/>
                      </a:pPr>
                      <a:r>
                        <a:rPr lang="en-GB" sz="1600" b="1" u="none" strike="noStrike" noProof="0">
                          <a:solidFill>
                            <a:schemeClr val="tx1">
                              <a:lumMod val="49000"/>
                            </a:schemeClr>
                          </a:solidFill>
                        </a:rPr>
                        <a:t>Action</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lvl="0">
                        <a:buNone/>
                      </a:pPr>
                      <a:r>
                        <a:rPr lang="en-GB">
                          <a:solidFill>
                            <a:schemeClr val="tx1">
                              <a:lumMod val="49000"/>
                            </a:schemeClr>
                          </a:solidFill>
                        </a:rPr>
                        <a:t>WRES Indicator</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extLst>
                  <a:ext uri="{0D108BD9-81ED-4DB2-BD59-A6C34878D82A}">
                    <a16:rowId xmlns:a16="http://schemas.microsoft.com/office/drawing/2014/main" val="2589909029"/>
                  </a:ext>
                </a:extLst>
              </a:tr>
              <a:tr h="1503827">
                <a:tc>
                  <a:txBody>
                    <a:bodyPr/>
                    <a:lstStyle/>
                    <a:p>
                      <a:pPr marL="0" lvl="0" indent="0" algn="just">
                        <a:lnSpc>
                          <a:spcPct val="100000"/>
                        </a:lnSpc>
                        <a:spcBef>
                          <a:spcPts val="0"/>
                        </a:spcBef>
                        <a:spcAft>
                          <a:spcPts val="0"/>
                        </a:spcAft>
                        <a:buNone/>
                      </a:pPr>
                      <a:r>
                        <a:rPr lang="en-GB" sz="2400" b="1" u="none" strike="noStrike" noProof="0">
                          <a:solidFill>
                            <a:schemeClr val="tx1">
                              <a:lumMod val="49000"/>
                            </a:schemeClr>
                          </a:solidFill>
                          <a:highlight>
                            <a:srgbClr val="FFFFFF"/>
                          </a:highlight>
                        </a:rPr>
                        <a:t>3</a:t>
                      </a:r>
                    </a:p>
                  </a:txBody>
                  <a:tcPr anchor="ct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marL="0" lvl="0" indent="0" algn="just">
                        <a:lnSpc>
                          <a:spcPct val="100000"/>
                        </a:lnSpc>
                        <a:spcBef>
                          <a:spcPts val="0"/>
                        </a:spcBef>
                        <a:spcAft>
                          <a:spcPts val="0"/>
                        </a:spcAft>
                        <a:buNone/>
                      </a:pPr>
                      <a:r>
                        <a:rPr lang="en-GB" sz="1400" b="1" i="0" u="none" strike="noStrike" noProof="0">
                          <a:solidFill>
                            <a:schemeClr val="tx1">
                              <a:lumMod val="49000"/>
                            </a:schemeClr>
                          </a:solidFill>
                          <a:highlight>
                            <a:srgbClr val="FFFFFF"/>
                          </a:highlight>
                          <a:latin typeface="Arial"/>
                          <a:cs typeface="Arial"/>
                        </a:rPr>
                        <a:t>To create a workplace where disabled colleagues feel supported, valued and able to thrive.</a:t>
                      </a:r>
                    </a:p>
                    <a:p>
                      <a:pPr marL="285750" lvl="0" indent="-285750" algn="just">
                        <a:lnSpc>
                          <a:spcPct val="100000"/>
                        </a:lnSpc>
                        <a:spcBef>
                          <a:spcPts val="0"/>
                        </a:spcBef>
                        <a:spcAft>
                          <a:spcPts val="0"/>
                        </a:spcAft>
                        <a:buAutoNum type="arabicPeriod"/>
                      </a:pPr>
                      <a:r>
                        <a:rPr lang="en-GB" sz="1400" b="0" i="0" u="none" strike="noStrike" noProof="0">
                          <a:solidFill>
                            <a:schemeClr val="tx1">
                              <a:lumMod val="49000"/>
                            </a:schemeClr>
                          </a:solidFill>
                          <a:highlight>
                            <a:srgbClr val="FFFFFF"/>
                          </a:highlight>
                          <a:latin typeface="Arial"/>
                          <a:cs typeface="Arial"/>
                        </a:rPr>
                        <a:t>Launch the Reasonable Adjustments Passport and associated guide for managers to support individuals with long-term health conditions or disabilities.</a:t>
                      </a:r>
                      <a:endParaRPr lang="en-GB" sz="1400" b="0" i="0" u="none" strike="noStrike" noProof="0">
                        <a:solidFill>
                          <a:schemeClr val="tx1">
                            <a:lumMod val="49000"/>
                          </a:schemeClr>
                        </a:solidFill>
                        <a:highlight>
                          <a:srgbClr val="C6C6C6"/>
                        </a:highlight>
                        <a:latin typeface="Arial"/>
                        <a:cs typeface="Arial"/>
                      </a:endParaRPr>
                    </a:p>
                    <a:p>
                      <a:pPr marL="285750" lvl="0" indent="-285750" algn="just">
                        <a:lnSpc>
                          <a:spcPct val="100000"/>
                        </a:lnSpc>
                        <a:spcBef>
                          <a:spcPts val="0"/>
                        </a:spcBef>
                        <a:spcAft>
                          <a:spcPts val="0"/>
                        </a:spcAft>
                        <a:buAutoNum type="arabicPeriod"/>
                      </a:pPr>
                      <a:r>
                        <a:rPr lang="en-GB" sz="1400" b="0" i="0" u="none" strike="noStrike" noProof="0">
                          <a:solidFill>
                            <a:schemeClr val="tx1">
                              <a:lumMod val="49000"/>
                            </a:schemeClr>
                          </a:solidFill>
                          <a:highlight>
                            <a:srgbClr val="FFFFFF"/>
                          </a:highlight>
                          <a:latin typeface="Arial"/>
                          <a:cs typeface="Arial"/>
                        </a:rPr>
                        <a:t>Strengthen manager capability around disability inclusion and neurodiversity through awareness and development.</a:t>
                      </a:r>
                      <a:endParaRPr lang="en-GB" sz="1400" b="0" i="0" u="none" strike="noStrike" noProof="0">
                        <a:solidFill>
                          <a:schemeClr val="tx1">
                            <a:lumMod val="49000"/>
                          </a:schemeClr>
                        </a:solidFill>
                        <a:highlight>
                          <a:srgbClr val="C6C6C6"/>
                        </a:highlight>
                        <a:latin typeface="Arial"/>
                        <a:cs typeface="Arial"/>
                      </a:endParaRPr>
                    </a:p>
                    <a:p>
                      <a:pPr marL="285750" lvl="0" indent="-285750" algn="just">
                        <a:lnSpc>
                          <a:spcPct val="100000"/>
                        </a:lnSpc>
                        <a:spcBef>
                          <a:spcPts val="0"/>
                        </a:spcBef>
                        <a:spcAft>
                          <a:spcPts val="0"/>
                        </a:spcAft>
                        <a:buAutoNum type="arabicPeriod"/>
                      </a:pPr>
                      <a:r>
                        <a:rPr lang="en-GB" sz="1400" b="0" i="0" u="none" strike="noStrike" noProof="0">
                          <a:solidFill>
                            <a:schemeClr val="tx1">
                              <a:lumMod val="49000"/>
                            </a:schemeClr>
                          </a:solidFill>
                          <a:highlight>
                            <a:srgbClr val="FFFFFF"/>
                          </a:highlight>
                          <a:latin typeface="Arial"/>
                          <a:cs typeface="Arial"/>
                        </a:rPr>
                        <a:t>Increase disability declaration rates through promotion via the staff networks</a:t>
                      </a:r>
                      <a:endParaRPr lang="en-GB" sz="1400" b="0" i="0" u="none" strike="noStrike" noProof="0">
                        <a:solidFill>
                          <a:schemeClr val="tx1">
                            <a:lumMod val="49000"/>
                          </a:schemeClr>
                        </a:solidFill>
                        <a:highlight>
                          <a:srgbClr val="C6C6C6"/>
                        </a:highlight>
                        <a:latin typeface="Arial"/>
                        <a:cs typeface="Arial"/>
                      </a:endParaRP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lvl="0" algn="l">
                        <a:lnSpc>
                          <a:spcPct val="100000"/>
                        </a:lnSpc>
                        <a:spcBef>
                          <a:spcPts val="0"/>
                        </a:spcBef>
                        <a:spcAft>
                          <a:spcPts val="0"/>
                        </a:spcAft>
                        <a:buNone/>
                      </a:pPr>
                      <a:r>
                        <a:rPr lang="en-GB" sz="1400" b="0" i="0" u="none" strike="noStrike" noProof="0">
                          <a:solidFill>
                            <a:schemeClr val="tx1">
                              <a:lumMod val="49000"/>
                            </a:schemeClr>
                          </a:solidFill>
                          <a:latin typeface="Arial"/>
                          <a:cs typeface="Arial"/>
                        </a:rPr>
                        <a:t>Indicators 1, 6, 7, 8</a:t>
                      </a: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extLst>
                  <a:ext uri="{0D108BD9-81ED-4DB2-BD59-A6C34878D82A}">
                    <a16:rowId xmlns:a16="http://schemas.microsoft.com/office/drawing/2014/main" val="3263014721"/>
                  </a:ext>
                </a:extLst>
              </a:tr>
              <a:tr h="2318392">
                <a:tc>
                  <a:txBody>
                    <a:bodyPr/>
                    <a:lstStyle/>
                    <a:p>
                      <a:pPr marL="0" lvl="0" indent="0" algn="just">
                        <a:lnSpc>
                          <a:spcPct val="100000"/>
                        </a:lnSpc>
                        <a:spcBef>
                          <a:spcPts val="0"/>
                        </a:spcBef>
                        <a:spcAft>
                          <a:spcPts val="0"/>
                        </a:spcAft>
                        <a:buNone/>
                      </a:pPr>
                      <a:r>
                        <a:rPr lang="en-GB" sz="2400" b="1" u="none" strike="noStrike" noProof="0">
                          <a:solidFill>
                            <a:schemeClr val="tx1">
                              <a:lumMod val="49000"/>
                            </a:schemeClr>
                          </a:solidFill>
                          <a:highlight>
                            <a:srgbClr val="FFFFFF"/>
                          </a:highlight>
                        </a:rPr>
                        <a:t>4</a:t>
                      </a:r>
                    </a:p>
                  </a:txBody>
                  <a:tcPr anchor="ct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marL="0" lvl="0" indent="0" algn="just">
                        <a:lnSpc>
                          <a:spcPct val="100000"/>
                        </a:lnSpc>
                        <a:spcBef>
                          <a:spcPts val="0"/>
                        </a:spcBef>
                        <a:spcAft>
                          <a:spcPts val="0"/>
                        </a:spcAft>
                        <a:buNone/>
                      </a:pPr>
                      <a:r>
                        <a:rPr lang="en-GB" sz="1400" b="1" u="none" strike="noStrike" noProof="0">
                          <a:solidFill>
                            <a:schemeClr val="tx1">
                              <a:lumMod val="49000"/>
                            </a:schemeClr>
                          </a:solidFill>
                          <a:highlight>
                            <a:srgbClr val="FFFFFF"/>
                          </a:highlight>
                        </a:rPr>
                        <a:t>To strengthen leadership accountability and ensure EDI outcomes are embedded within organisational governance arrangements.</a:t>
                      </a:r>
                      <a:endParaRPr lang="en-GB" sz="1400" b="1" u="none" strike="noStrike" noProof="0">
                        <a:solidFill>
                          <a:schemeClr val="tx1">
                            <a:lumMod val="49000"/>
                          </a:schemeClr>
                        </a:solidFill>
                        <a:highlight>
                          <a:srgbClr val="C6C6C6"/>
                        </a:highlight>
                      </a:endParaRPr>
                    </a:p>
                    <a:p>
                      <a:pPr marL="285750" lvl="0" indent="-285750" algn="just">
                        <a:lnSpc>
                          <a:spcPct val="100000"/>
                        </a:lnSpc>
                        <a:spcBef>
                          <a:spcPts val="0"/>
                        </a:spcBef>
                        <a:spcAft>
                          <a:spcPts val="0"/>
                        </a:spcAft>
                        <a:buAutoNum type="arabicPeriod"/>
                      </a:pPr>
                      <a:r>
                        <a:rPr lang="en-GB" sz="1400" u="none" strike="noStrike" noProof="0">
                          <a:solidFill>
                            <a:schemeClr val="tx1">
                              <a:lumMod val="49000"/>
                            </a:schemeClr>
                          </a:solidFill>
                          <a:highlight>
                            <a:srgbClr val="FFFFFF"/>
                          </a:highlight>
                        </a:rPr>
                        <a:t>Introduce / strengthen EDI objectives into Executive and senior leader appraisal arrangements, need to be aligned to the priorities and actions agreed within this paper. </a:t>
                      </a:r>
                    </a:p>
                    <a:p>
                      <a:pPr marL="285750" lvl="0" indent="-285750" algn="just">
                        <a:lnSpc>
                          <a:spcPct val="100000"/>
                        </a:lnSpc>
                        <a:spcBef>
                          <a:spcPts val="0"/>
                        </a:spcBef>
                        <a:spcAft>
                          <a:spcPts val="0"/>
                        </a:spcAft>
                        <a:buAutoNum type="arabicPeriod"/>
                      </a:pPr>
                      <a:r>
                        <a:rPr lang="en-GB" sz="1400" u="none" strike="noStrike" noProof="0">
                          <a:solidFill>
                            <a:schemeClr val="tx1">
                              <a:lumMod val="49000"/>
                            </a:schemeClr>
                          </a:solidFill>
                          <a:highlight>
                            <a:srgbClr val="FFFFFF"/>
                          </a:highlight>
                        </a:rPr>
                        <a:t>Develop a Non-Executive Director development programme to increase diversity</a:t>
                      </a:r>
                      <a:endParaRPr lang="en-GB" sz="1400">
                        <a:solidFill>
                          <a:schemeClr val="tx1">
                            <a:lumMod val="49000"/>
                          </a:schemeClr>
                        </a:solidFill>
                      </a:endParaRPr>
                    </a:p>
                    <a:p>
                      <a:pPr marL="285750" lvl="0" indent="-285750" algn="just">
                        <a:lnSpc>
                          <a:spcPct val="100000"/>
                        </a:lnSpc>
                        <a:spcBef>
                          <a:spcPts val="0"/>
                        </a:spcBef>
                        <a:spcAft>
                          <a:spcPts val="0"/>
                        </a:spcAft>
                        <a:buAutoNum type="arabicPeriod"/>
                      </a:pPr>
                      <a:r>
                        <a:rPr lang="en-GB" sz="1400" u="none" strike="noStrike" noProof="0">
                          <a:solidFill>
                            <a:schemeClr val="tx1">
                              <a:lumMod val="49000"/>
                            </a:schemeClr>
                          </a:solidFill>
                          <a:highlight>
                            <a:srgbClr val="FFFFFF"/>
                          </a:highlight>
                        </a:rPr>
                        <a:t>Align a member of the executive team to the staff networks acting as an ally and a key contact outside of the Executive Director of People and OD</a:t>
                      </a:r>
                    </a:p>
                    <a:p>
                      <a:pPr marL="285750" lvl="0" indent="-285750" algn="just">
                        <a:lnSpc>
                          <a:spcPct val="100000"/>
                        </a:lnSpc>
                        <a:spcBef>
                          <a:spcPts val="0"/>
                        </a:spcBef>
                        <a:spcAft>
                          <a:spcPts val="0"/>
                        </a:spcAft>
                        <a:buAutoNum type="arabicPeriod"/>
                      </a:pPr>
                      <a:r>
                        <a:rPr lang="en-GB" sz="1400" u="none" strike="noStrike" noProof="0">
                          <a:solidFill>
                            <a:schemeClr val="tx1">
                              <a:lumMod val="49000"/>
                            </a:schemeClr>
                          </a:solidFill>
                          <a:highlight>
                            <a:srgbClr val="FFFFFF"/>
                          </a:highlight>
                        </a:rPr>
                        <a:t>Raise awareness of the governance arrangements around EDI with staff networks to assure them issues are tacked and discussed appropriately </a:t>
                      </a:r>
                      <a:endParaRPr lang="en-GB" sz="1400">
                        <a:solidFill>
                          <a:schemeClr val="tx1">
                            <a:lumMod val="49000"/>
                          </a:schemeClr>
                        </a:solidFill>
                      </a:endParaRP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tc>
                  <a:txBody>
                    <a:bodyPr/>
                    <a:lstStyle/>
                    <a:p>
                      <a:pPr lvl="0">
                        <a:buNone/>
                      </a:pPr>
                      <a:r>
                        <a:rPr lang="en-GB">
                          <a:solidFill>
                            <a:schemeClr val="tx1">
                              <a:lumMod val="49000"/>
                            </a:schemeClr>
                          </a:solidFill>
                        </a:rPr>
                        <a:t>Indicators 2,  5, 10</a:t>
                      </a:r>
                      <a:endParaRPr lang="en-GB" sz="1400" u="none" strike="noStrike" noProof="0">
                        <a:solidFill>
                          <a:schemeClr val="tx1">
                            <a:lumMod val="49000"/>
                          </a:schemeClr>
                        </a:solidFill>
                      </a:endParaRPr>
                    </a:p>
                  </a:txBody>
                  <a:tcPr>
                    <a:lnL w="12700" cap="flat" cmpd="sng" algn="ctr">
                      <a:solidFill>
                        <a:schemeClr val="tx2"/>
                      </a:solidFill>
                      <a:prstDash val="sysDash"/>
                      <a:round/>
                      <a:headEnd type="none" w="med" len="med"/>
                      <a:tailEnd type="none" w="med" len="med"/>
                    </a:lnL>
                    <a:lnR w="12700" cap="flat" cmpd="sng" algn="ctr">
                      <a:solidFill>
                        <a:schemeClr val="tx2"/>
                      </a:solidFill>
                      <a:prstDash val="sysDash"/>
                      <a:round/>
                      <a:headEnd type="none" w="med" len="med"/>
                      <a:tailEnd type="none" w="med" len="med"/>
                    </a:lnR>
                    <a:lnT w="12700" cap="flat" cmpd="sng" algn="ctr">
                      <a:solidFill>
                        <a:schemeClr val="tx2"/>
                      </a:solidFill>
                      <a:prstDash val="sysDash"/>
                      <a:round/>
                      <a:headEnd type="none" w="med" len="med"/>
                      <a:tailEnd type="none" w="med" len="med"/>
                    </a:lnT>
                    <a:lnB w="12700" cap="flat" cmpd="sng" algn="ctr">
                      <a:solidFill>
                        <a:schemeClr val="tx2"/>
                      </a:solidFill>
                      <a:prstDash val="sysDash"/>
                      <a:round/>
                      <a:headEnd type="none" w="med" len="med"/>
                      <a:tailEnd type="none" w="med" len="med"/>
                    </a:lnB>
                  </a:tcPr>
                </a:tc>
                <a:extLst>
                  <a:ext uri="{0D108BD9-81ED-4DB2-BD59-A6C34878D82A}">
                    <a16:rowId xmlns:a16="http://schemas.microsoft.com/office/drawing/2014/main" val="3409231093"/>
                  </a:ext>
                </a:extLst>
              </a:tr>
            </a:tbl>
          </a:graphicData>
        </a:graphic>
      </p:graphicFrame>
    </p:spTree>
    <p:extLst>
      <p:ext uri="{BB962C8B-B14F-4D97-AF65-F5344CB8AC3E}">
        <p14:creationId xmlns:p14="http://schemas.microsoft.com/office/powerpoint/2010/main" val="3211644085"/>
      </p:ext>
    </p:extLst>
  </p:cSld>
  <p:clrMapOvr>
    <a:masterClrMapping/>
  </p:clrMapOvr>
</p:sld>
</file>

<file path=ppt/theme/theme1.xml><?xml version="1.0" encoding="utf-8"?>
<a:theme xmlns:a="http://schemas.openxmlformats.org/drawingml/2006/main" name="Office Theme">
  <a:themeElements>
    <a:clrScheme name="Gateshead Health NHS Colours">
      <a:dk1>
        <a:srgbClr val="363336"/>
      </a:dk1>
      <a:lt1>
        <a:srgbClr val="FFFFFF"/>
      </a:lt1>
      <a:dk2>
        <a:srgbClr val="2172CE"/>
      </a:dk2>
      <a:lt2>
        <a:srgbClr val="FFFFFF"/>
      </a:lt2>
      <a:accent1>
        <a:srgbClr val="209EC6"/>
      </a:accent1>
      <a:accent2>
        <a:srgbClr val="26346E"/>
      </a:accent2>
      <a:accent3>
        <a:srgbClr val="ED8B00"/>
      </a:accent3>
      <a:accent4>
        <a:srgbClr val="AE2473"/>
      </a:accent4>
      <a:accent5>
        <a:srgbClr val="1D9A8D"/>
      </a:accent5>
      <a:accent6>
        <a:srgbClr val="7C2855"/>
      </a:accent6>
      <a:hlink>
        <a:srgbClr val="41B6E6"/>
      </a:hlink>
      <a:folHlink>
        <a:srgbClr val="2172C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53033A3FF6194B8482C9063D68AF6A" ma:contentTypeVersion="14" ma:contentTypeDescription="Create a new document." ma:contentTypeScope="" ma:versionID="23dc7fd3b886cead8dad2860abd057ae">
  <xsd:schema xmlns:xsd="http://www.w3.org/2001/XMLSchema" xmlns:xs="http://www.w3.org/2001/XMLSchema" xmlns:p="http://schemas.microsoft.com/office/2006/metadata/properties" xmlns:ns1="http://schemas.microsoft.com/sharepoint/v3" xmlns:ns2="20ae1b89-b083-4806-a63d-e470f6069dc2" xmlns:ns3="42bccd80-12b1-4459-8862-4da1a2ee17c6" targetNamespace="http://schemas.microsoft.com/office/2006/metadata/properties" ma:root="true" ma:fieldsID="00168edd5e72d2ab261341ad4652ec11" ns1:_="" ns2:_="" ns3:_="">
    <xsd:import namespace="http://schemas.microsoft.com/sharepoint/v3"/>
    <xsd:import namespace="20ae1b89-b083-4806-a63d-e470f6069dc2"/>
    <xsd:import namespace="42bccd80-12b1-4459-8862-4da1a2ee17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MediaServiceBillingMetadata"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ae1b89-b083-4806-a63d-e470f6069d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3" nillable="true" ma:displayName="MediaServiceBillingMetadata" ma:hidden="true" ma:internalName="MediaServiceBillingMetadata"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2bccd80-12b1-4459-8862-4da1a2ee17c6"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5f083ec-aa27-43e9-bdf7-91a5b39afb67}" ma:internalName="TaxCatchAll" ma:showField="CatchAllData" ma:web="42bccd80-12b1-4459-8862-4da1a2ee17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42bccd80-12b1-4459-8862-4da1a2ee17c6" xsi:nil="true"/>
    <lcf76f155ced4ddcb4097134ff3c332f xmlns="20ae1b89-b083-4806-a63d-e470f6069dc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4F08F4F-108F-428B-8648-EE6441FF219D}">
  <ds:schemaRefs>
    <ds:schemaRef ds:uri="20ae1b89-b083-4806-a63d-e470f6069dc2"/>
    <ds:schemaRef ds:uri="42bccd80-12b1-4459-8862-4da1a2ee17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BC34DD5-8D26-4481-828D-90998DC03534}">
  <ds:schemaRefs>
    <ds:schemaRef ds:uri="http://schemas.microsoft.com/sharepoint/v3/contenttype/forms"/>
  </ds:schemaRefs>
</ds:datastoreItem>
</file>

<file path=customXml/itemProps3.xml><?xml version="1.0" encoding="utf-8"?>
<ds:datastoreItem xmlns:ds="http://schemas.openxmlformats.org/officeDocument/2006/customXml" ds:itemID="{D51390A0-5BB5-4339-880D-18326DEB910C}">
  <ds:schemaRefs>
    <ds:schemaRef ds:uri="20ae1b89-b083-4806-a63d-e470f6069dc2"/>
    <ds:schemaRef ds:uri="http://schemas.microsoft.com/office/2006/documentManagement/types"/>
    <ds:schemaRef ds:uri="http://www.w3.org/XML/1998/namespace"/>
    <ds:schemaRef ds:uri="http://purl.org/dc/elements/1.1/"/>
    <ds:schemaRef ds:uri="http://schemas.openxmlformats.org/package/2006/metadata/core-properties"/>
    <ds:schemaRef ds:uri="42bccd80-12b1-4459-8862-4da1a2ee17c6"/>
    <ds:schemaRef ds:uri="http://purl.org/dc/terms/"/>
    <ds:schemaRef ds:uri="http://purl.org/dc/dcmitype/"/>
    <ds:schemaRef ds:uri="http://schemas.microsoft.com/office/infopath/2007/PartnerControls"/>
    <ds:schemaRef ds:uri="http://schemas.microsoft.com/sharepoint/v3"/>
    <ds:schemaRef ds:uri="http://schemas.microsoft.com/office/2006/metadata/properties"/>
  </ds:schemaRefs>
</ds:datastoreItem>
</file>

<file path=docMetadata/LabelInfo.xml><?xml version="1.0" encoding="utf-8"?>
<clbl:labelList xmlns:clbl="http://schemas.microsoft.com/office/2020/mipLabelMetadata">
  <clbl:label id="{ff41c5ce-c083-4736-9870-516d8b847b3d}" enabled="1" method="Standard" siteId="{37c354b2-85b0-47f5-b222-07b48d774ee3}"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5929</Words>
  <Application>Microsoft Office PowerPoint</Application>
  <PresentationFormat>Widescreen</PresentationFormat>
  <Paragraphs>1293</Paragraphs>
  <Slides>23</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Arial,Sans-Serif</vt:lpstr>
      <vt:lpstr>Cabin</vt:lpstr>
      <vt:lpstr>Calibri</vt:lpstr>
      <vt:lpstr>Office Theme</vt:lpstr>
      <vt:lpstr>WDES (Workforce Disability Equality Standard)  Report 2025 - 2026</vt:lpstr>
      <vt:lpstr>PowerPoint Presentation</vt:lpstr>
      <vt:lpstr>PowerPoint Presentation</vt:lpstr>
      <vt:lpstr>PowerPoint Presentation</vt:lpstr>
      <vt:lpstr>Key findings 2025 – 2026</vt:lpstr>
      <vt:lpstr>Key achievements from last 12 months</vt:lpstr>
      <vt:lpstr>WDES Indicator 1 (1of 3) Overall Percentage of Staff declaring a disability compared to percentage of Staff not declaring their disability status </vt:lpstr>
      <vt:lpstr>WDES Indicator 1( 2 of 3) Non-clinical Percentage of Staff declaring a disability compared to percentage of Staff not declaring their disability status </vt:lpstr>
      <vt:lpstr>WDES Indicator 1( 3 of 3) Clinical Percentage of Staff declaring a disability compared to percentage of Staff not declaring their disability status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Corcoran Samantha</dc:creator>
  <cp:lastModifiedBy>CRUDDAS, Clare (GATESHEAD HEALTH NHS FOUNDATION TRUST)</cp:lastModifiedBy>
  <cp:revision>1</cp:revision>
  <dcterms:created xsi:type="dcterms:W3CDTF">2022-10-19T12:25:14Z</dcterms:created>
  <dcterms:modified xsi:type="dcterms:W3CDTF">2026-10-19T12:39:13Z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0x0101000453033A3FF6194B8482C9063D68AF6A</vt:lpwstr>
  </property>
  <property fmtid="{D5CDD505-2E9C-101B-9397-08002B2CF9AE}" pid="3" name="MediaServiceImageTags">
    <vt:lpwstr/>
  </property>
</Properties>
</file>