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4"/>
  </p:notesMasterIdLst>
  <p:sldIdLst>
    <p:sldId id="259" r:id="rId5"/>
    <p:sldId id="407" r:id="rId6"/>
    <p:sldId id="408" r:id="rId7"/>
    <p:sldId id="365" r:id="rId8"/>
    <p:sldId id="367" r:id="rId9"/>
    <p:sldId id="389" r:id="rId10"/>
    <p:sldId id="380" r:id="rId11"/>
    <p:sldId id="397" r:id="rId12"/>
    <p:sldId id="398" r:id="rId13"/>
    <p:sldId id="376" r:id="rId14"/>
    <p:sldId id="400" r:id="rId15"/>
    <p:sldId id="354" r:id="rId16"/>
    <p:sldId id="390" r:id="rId17"/>
    <p:sldId id="403" r:id="rId18"/>
    <p:sldId id="404" r:id="rId19"/>
    <p:sldId id="405" r:id="rId20"/>
    <p:sldId id="406" r:id="rId21"/>
    <p:sldId id="372" r:id="rId22"/>
    <p:sldId id="393" r:id="rId23"/>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FF271D-6171-943F-A1D6-9B79E66009D1}" name="GRAINGER, Sophia (GATESHEAD HEALTH NHS FOUNDATION TRUST)" initials="GT" userId="S::sophia.grainger@nhs.net::1611ad34-7f07-4093-9665-5ead9780ad6e" providerId="AD"/>
  <p188:author id="{4379B1BB-C4BB-7E57-D5EB-5C6128461DBA}" name="VENNER, Amanda (GATESHEAD HEALTH NHS FOUNDATION TRUST)" initials="AV" userId="S::amanda.venner1@nhs.net::c10537cd-8086-45fc-abf5-655de5c4e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9CC9"/>
    <a:srgbClr val="7030A0"/>
    <a:srgbClr val="FFC000"/>
    <a:srgbClr val="B1636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3863E2-3CF5-4B97-9EA8-82324F9775E4}" v="1" dt="2026-09-30T07:17:54.214"/>
    <p1510:client id="{EFD41569-55D9-799E-8C18-865B0B0AE96F}" v="335" dt="2026-09-30T07:17:28.4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0" i="0" u="none" strike="noStrike" kern="1200" spc="0" baseline="0">
                <a:solidFill>
                  <a:srgbClr val="363336">
                    <a:lumMod val="65000"/>
                    <a:lumOff val="35000"/>
                  </a:srgbClr>
                </a:solidFill>
              </a:rPr>
              <a:t>Non-Mandatory Training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dLbls>
          <c:showLegendKey val="0"/>
          <c:showVal val="0"/>
          <c:showCatName val="0"/>
          <c:showSerName val="0"/>
          <c:showPercent val="0"/>
          <c:showBubbleSize val="0"/>
        </c:dLbls>
        <c:gapWidth val="219"/>
        <c:overlap val="-27"/>
        <c:axId val="818772928"/>
        <c:axId val="818773408"/>
      </c:barChart>
      <c:catAx>
        <c:axId val="81877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8773408"/>
        <c:crosses val="autoZero"/>
        <c:auto val="1"/>
        <c:lblAlgn val="ctr"/>
        <c:lblOffset val="100"/>
        <c:noMultiLvlLbl val="0"/>
      </c:catAx>
      <c:valAx>
        <c:axId val="81877340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8772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7C908FA8-F14D-464F-AF7C-B83F5761BEF1}" type="datetimeFigureOut">
              <a:rPr lang="en-GB" smtClean="0"/>
              <a:t>19/10/2026</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DEC3711A-4987-4B46-85A9-94FA9372096E}" type="slidenum">
              <a:rPr lang="en-GB" smtClean="0"/>
              <a:t>‹#›</a:t>
            </a:fld>
            <a:endParaRPr lang="en-GB"/>
          </a:p>
        </p:txBody>
      </p:sp>
    </p:spTree>
    <p:extLst>
      <p:ext uri="{BB962C8B-B14F-4D97-AF65-F5344CB8AC3E}">
        <p14:creationId xmlns:p14="http://schemas.microsoft.com/office/powerpoint/2010/main" val="37959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501A2-093C-B964-CB7A-CD45366EB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264CC-8580-1BB1-6A61-5B57D8946091}"/>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361C62A9-2474-2B3E-6BF5-802A767F660E}"/>
              </a:ext>
            </a:extLst>
          </p:cNvPr>
          <p:cNvSpPr>
            <a:spLocks noGrp="1"/>
          </p:cNvSpPr>
          <p:nvPr>
            <p:ph type="body" idx="1"/>
          </p:nvPr>
        </p:nvSpPr>
        <p:spPr/>
        <p:txBody>
          <a:bodyPr/>
          <a:lstStyle/>
          <a:p>
            <a:r>
              <a:rPr lang="en-GB"/>
              <a:t>Add WRES</a:t>
            </a:r>
          </a:p>
        </p:txBody>
      </p:sp>
      <p:sp>
        <p:nvSpPr>
          <p:cNvPr id="4" name="Slide Number Placeholder 3">
            <a:extLst>
              <a:ext uri="{FF2B5EF4-FFF2-40B4-BE49-F238E27FC236}">
                <a16:creationId xmlns:a16="http://schemas.microsoft.com/office/drawing/2014/main" id="{B561203A-2712-6A85-12CE-B6ED2F3E79F0}"/>
              </a:ext>
            </a:extLst>
          </p:cNvPr>
          <p:cNvSpPr>
            <a:spLocks noGrp="1"/>
          </p:cNvSpPr>
          <p:nvPr>
            <p:ph type="sldNum" sz="quarter" idx="10"/>
          </p:nvPr>
        </p:nvSpPr>
        <p:spPr/>
        <p:txBody>
          <a:bodyPr/>
          <a:lstStyle/>
          <a:p>
            <a:fld id="{EF26CBBE-906F-451D-A759-3E9544ABB0AF}" type="slidenum">
              <a:rPr lang="en-GB" smtClean="0"/>
              <a:t>2</a:t>
            </a:fld>
            <a:endParaRPr lang="en-GB"/>
          </a:p>
        </p:txBody>
      </p:sp>
    </p:spTree>
    <p:extLst>
      <p:ext uri="{BB962C8B-B14F-4D97-AF65-F5344CB8AC3E}">
        <p14:creationId xmlns:p14="http://schemas.microsoft.com/office/powerpoint/2010/main" val="1559057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FEACB-12D5-D62C-7DE3-C439F329B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83736-6500-8E94-F155-11C67392774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685F1D2-59B1-559D-EEB3-1B761F7E3E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1A4E36E-9A76-9B82-ED93-E3521AF7526D}"/>
              </a:ext>
            </a:extLst>
          </p:cNvPr>
          <p:cNvSpPr>
            <a:spLocks noGrp="1"/>
          </p:cNvSpPr>
          <p:nvPr>
            <p:ph type="sldNum" sz="quarter" idx="10"/>
          </p:nvPr>
        </p:nvSpPr>
        <p:spPr/>
        <p:txBody>
          <a:bodyPr/>
          <a:lstStyle/>
          <a:p>
            <a:fld id="{EF26CBBE-906F-451D-A759-3E9544ABB0AF}" type="slidenum">
              <a:rPr lang="en-GB" smtClean="0"/>
              <a:t>3</a:t>
            </a:fld>
            <a:endParaRPr lang="en-GB"/>
          </a:p>
        </p:txBody>
      </p:sp>
    </p:spTree>
    <p:extLst>
      <p:ext uri="{BB962C8B-B14F-4D97-AF65-F5344CB8AC3E}">
        <p14:creationId xmlns:p14="http://schemas.microsoft.com/office/powerpoint/2010/main" val="2664656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FD516-034F-F43D-4B7C-6969602DB0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9860A-8DCA-C249-815B-6581F7DB281B}"/>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5FE47920-067B-CC86-0711-BD5E64388644}"/>
              </a:ext>
            </a:extLst>
          </p:cNvPr>
          <p:cNvSpPr>
            <a:spLocks noGrp="1"/>
          </p:cNvSpPr>
          <p:nvPr>
            <p:ph type="body" idx="1"/>
          </p:nvPr>
        </p:nvSpPr>
        <p:spPr/>
        <p:txBody>
          <a:bodyPr/>
          <a:lstStyle/>
          <a:p>
            <a:endParaRPr lang="en-GB">
              <a:solidFill>
                <a:srgbClr val="FF0000"/>
              </a:solidFill>
            </a:endParaRPr>
          </a:p>
        </p:txBody>
      </p:sp>
      <p:sp>
        <p:nvSpPr>
          <p:cNvPr id="4" name="Slide Number Placeholder 3">
            <a:extLst>
              <a:ext uri="{FF2B5EF4-FFF2-40B4-BE49-F238E27FC236}">
                <a16:creationId xmlns:a16="http://schemas.microsoft.com/office/drawing/2014/main" id="{26055CA5-2239-481E-62F9-3E55BE740EB1}"/>
              </a:ext>
            </a:extLst>
          </p:cNvPr>
          <p:cNvSpPr>
            <a:spLocks noGrp="1"/>
          </p:cNvSpPr>
          <p:nvPr>
            <p:ph type="sldNum" sz="quarter" idx="10"/>
          </p:nvPr>
        </p:nvSpPr>
        <p:spPr/>
        <p:txBody>
          <a:bodyPr/>
          <a:lstStyle/>
          <a:p>
            <a:fld id="{EF26CBBE-906F-451D-A759-3E9544ABB0AF}" type="slidenum">
              <a:rPr lang="en-GB" smtClean="0"/>
              <a:t>11</a:t>
            </a:fld>
            <a:endParaRPr lang="en-GB"/>
          </a:p>
        </p:txBody>
      </p:sp>
    </p:spTree>
    <p:extLst>
      <p:ext uri="{BB962C8B-B14F-4D97-AF65-F5344CB8AC3E}">
        <p14:creationId xmlns:p14="http://schemas.microsoft.com/office/powerpoint/2010/main" val="2451298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D9128-721C-CBC7-9BF4-B34192D5C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AB72C-8DCA-99D3-2E57-F005814C9398}"/>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C3D66168-7205-E41E-277C-F01B71DF711E}"/>
              </a:ext>
            </a:extLst>
          </p:cNvPr>
          <p:cNvSpPr>
            <a:spLocks noGrp="1"/>
          </p:cNvSpPr>
          <p:nvPr>
            <p:ph type="body" idx="1"/>
          </p:nvPr>
        </p:nvSpPr>
        <p:spPr/>
        <p:txBody>
          <a:bodyPr/>
          <a:lstStyle/>
          <a:p>
            <a:r>
              <a:rPr lang="en-GB" b="1">
                <a:solidFill>
                  <a:srgbClr val="FF0000"/>
                </a:solidFill>
              </a:rPr>
              <a:t>Will send you narrative once I receive some details</a:t>
            </a:r>
          </a:p>
        </p:txBody>
      </p:sp>
      <p:sp>
        <p:nvSpPr>
          <p:cNvPr id="4" name="Slide Number Placeholder 3">
            <a:extLst>
              <a:ext uri="{FF2B5EF4-FFF2-40B4-BE49-F238E27FC236}">
                <a16:creationId xmlns:a16="http://schemas.microsoft.com/office/drawing/2014/main" id="{E9091113-28CF-5D63-27EB-768D553E4873}"/>
              </a:ext>
            </a:extLst>
          </p:cNvPr>
          <p:cNvSpPr>
            <a:spLocks noGrp="1"/>
          </p:cNvSpPr>
          <p:nvPr>
            <p:ph type="sldNum" sz="quarter" idx="10"/>
          </p:nvPr>
        </p:nvSpPr>
        <p:spPr/>
        <p:txBody>
          <a:bodyPr/>
          <a:lstStyle/>
          <a:p>
            <a:fld id="{EF26CBBE-906F-451D-A759-3E9544ABB0AF}" type="slidenum">
              <a:rPr lang="en-GB" smtClean="0"/>
              <a:t>12</a:t>
            </a:fld>
            <a:endParaRPr lang="en-GB"/>
          </a:p>
        </p:txBody>
      </p:sp>
    </p:spTree>
    <p:extLst>
      <p:ext uri="{BB962C8B-B14F-4D97-AF65-F5344CB8AC3E}">
        <p14:creationId xmlns:p14="http://schemas.microsoft.com/office/powerpoint/2010/main" val="546393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A3F8-2A8F-E146-B241-DF14BAFF5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D1C7C2-30EB-F1EC-2726-7FA828A65582}"/>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119186C8-7E56-BEB1-0A69-865F348C187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32B9F6A-B0B2-3305-D321-65524EE6B988}"/>
              </a:ext>
            </a:extLst>
          </p:cNvPr>
          <p:cNvSpPr>
            <a:spLocks noGrp="1"/>
          </p:cNvSpPr>
          <p:nvPr>
            <p:ph type="sldNum" sz="quarter" idx="10"/>
          </p:nvPr>
        </p:nvSpPr>
        <p:spPr/>
        <p:txBody>
          <a:bodyPr/>
          <a:lstStyle/>
          <a:p>
            <a:fld id="{EF26CBBE-906F-451D-A759-3E9544ABB0AF}" type="slidenum">
              <a:rPr lang="en-GB" smtClean="0"/>
              <a:t>13</a:t>
            </a:fld>
            <a:endParaRPr lang="en-GB"/>
          </a:p>
        </p:txBody>
      </p:sp>
    </p:spTree>
    <p:extLst>
      <p:ext uri="{BB962C8B-B14F-4D97-AF65-F5344CB8AC3E}">
        <p14:creationId xmlns:p14="http://schemas.microsoft.com/office/powerpoint/2010/main" val="3746094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B8C4B-1D5F-8AE4-283C-CE3CF4EB4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33D7F-1398-3F87-5444-DEFB41F4652D}"/>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41D67A14-8EF1-4C71-FB87-EF59CE2E186F}"/>
              </a:ext>
            </a:extLst>
          </p:cNvPr>
          <p:cNvSpPr>
            <a:spLocks noGrp="1"/>
          </p:cNvSpPr>
          <p:nvPr>
            <p:ph type="body" idx="1"/>
          </p:nvPr>
        </p:nvSpPr>
        <p:spPr/>
        <p:txBody>
          <a:bodyPr/>
          <a:lstStyle/>
          <a:p>
            <a:r>
              <a:rPr lang="en-GB"/>
              <a:t>DAN  - could you please change the colour of the BME and White in the BAR charts just so that it can be seen as a stark difference.</a:t>
            </a:r>
          </a:p>
        </p:txBody>
      </p:sp>
      <p:sp>
        <p:nvSpPr>
          <p:cNvPr id="4" name="Slide Number Placeholder 3">
            <a:extLst>
              <a:ext uri="{FF2B5EF4-FFF2-40B4-BE49-F238E27FC236}">
                <a16:creationId xmlns:a16="http://schemas.microsoft.com/office/drawing/2014/main" id="{25D8D063-157E-90F1-FEB0-D6574693FA1E}"/>
              </a:ext>
            </a:extLst>
          </p:cNvPr>
          <p:cNvSpPr>
            <a:spLocks noGrp="1"/>
          </p:cNvSpPr>
          <p:nvPr>
            <p:ph type="sldNum" sz="quarter" idx="10"/>
          </p:nvPr>
        </p:nvSpPr>
        <p:spPr/>
        <p:txBody>
          <a:bodyPr/>
          <a:lstStyle/>
          <a:p>
            <a:fld id="{EF26CBBE-906F-451D-A759-3E9544ABB0AF}" type="slidenum">
              <a:rPr lang="en-GB" smtClean="0"/>
              <a:t>14</a:t>
            </a:fld>
            <a:endParaRPr lang="en-GB"/>
          </a:p>
        </p:txBody>
      </p:sp>
    </p:spTree>
    <p:extLst>
      <p:ext uri="{BB962C8B-B14F-4D97-AF65-F5344CB8AC3E}">
        <p14:creationId xmlns:p14="http://schemas.microsoft.com/office/powerpoint/2010/main" val="888103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D32B1-67A7-49A2-F20D-C650C9EA0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C71EE-4804-2B0D-CE12-4A83EEBCC7E0}"/>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65CE7333-E8A7-AB91-BE1F-6F719A6332A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BD32F53-3B19-AAC0-3D91-8BF41796F016}"/>
              </a:ext>
            </a:extLst>
          </p:cNvPr>
          <p:cNvSpPr>
            <a:spLocks noGrp="1"/>
          </p:cNvSpPr>
          <p:nvPr>
            <p:ph type="sldNum" sz="quarter" idx="10"/>
          </p:nvPr>
        </p:nvSpPr>
        <p:spPr/>
        <p:txBody>
          <a:bodyPr/>
          <a:lstStyle/>
          <a:p>
            <a:fld id="{EF26CBBE-906F-451D-A759-3E9544ABB0AF}" type="slidenum">
              <a:rPr lang="en-GB" smtClean="0"/>
              <a:t>15</a:t>
            </a:fld>
            <a:endParaRPr lang="en-GB"/>
          </a:p>
        </p:txBody>
      </p:sp>
    </p:spTree>
    <p:extLst>
      <p:ext uri="{BB962C8B-B14F-4D97-AF65-F5344CB8AC3E}">
        <p14:creationId xmlns:p14="http://schemas.microsoft.com/office/powerpoint/2010/main" val="2602585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5C49-E644-FB2D-B0DB-21AE682A4B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78C24-C6AA-0990-D5B4-AB396040A1C8}"/>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383E50AA-EA36-0441-5CB7-8DD08764D5B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9A4C5C2-7CE4-63F9-AAC9-2944B205B968}"/>
              </a:ext>
            </a:extLst>
          </p:cNvPr>
          <p:cNvSpPr>
            <a:spLocks noGrp="1"/>
          </p:cNvSpPr>
          <p:nvPr>
            <p:ph type="sldNum" sz="quarter" idx="10"/>
          </p:nvPr>
        </p:nvSpPr>
        <p:spPr/>
        <p:txBody>
          <a:bodyPr/>
          <a:lstStyle/>
          <a:p>
            <a:fld id="{EF26CBBE-906F-451D-A759-3E9544ABB0AF}" type="slidenum">
              <a:rPr lang="en-GB" smtClean="0"/>
              <a:t>16</a:t>
            </a:fld>
            <a:endParaRPr lang="en-GB"/>
          </a:p>
        </p:txBody>
      </p:sp>
    </p:spTree>
    <p:extLst>
      <p:ext uri="{BB962C8B-B14F-4D97-AF65-F5344CB8AC3E}">
        <p14:creationId xmlns:p14="http://schemas.microsoft.com/office/powerpoint/2010/main" val="1538501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12249-243D-02C3-69EA-E888C73E7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E5BEC-C8A1-2BAB-DFD0-4302579D5CEC}"/>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ABB593CE-3FD3-E33D-F23B-A4098FB8A97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A8DDE40-FD52-01CC-BC82-31ABA6652D59}"/>
              </a:ext>
            </a:extLst>
          </p:cNvPr>
          <p:cNvSpPr>
            <a:spLocks noGrp="1"/>
          </p:cNvSpPr>
          <p:nvPr>
            <p:ph type="sldNum" sz="quarter" idx="10"/>
          </p:nvPr>
        </p:nvSpPr>
        <p:spPr/>
        <p:txBody>
          <a:bodyPr/>
          <a:lstStyle/>
          <a:p>
            <a:fld id="{EF26CBBE-906F-451D-A759-3E9544ABB0AF}" type="slidenum">
              <a:rPr lang="en-GB" smtClean="0"/>
              <a:t>17</a:t>
            </a:fld>
            <a:endParaRPr lang="en-GB"/>
          </a:p>
        </p:txBody>
      </p:sp>
    </p:spTree>
    <p:extLst>
      <p:ext uri="{BB962C8B-B14F-4D97-AF65-F5344CB8AC3E}">
        <p14:creationId xmlns:p14="http://schemas.microsoft.com/office/powerpoint/2010/main" val="2647523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6FAE9-7C76-868B-5C9F-D696B9A42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139A2-5B4E-154B-71E0-DA0428D56070}"/>
              </a:ext>
            </a:extLst>
          </p:cNvPr>
          <p:cNvSpPr>
            <a:spLocks noGrp="1" noRot="1" noChangeAspect="1"/>
          </p:cNvSpPr>
          <p:nvPr>
            <p:ph type="sldImg"/>
          </p:nvPr>
        </p:nvSpPr>
        <p:spPr>
          <a:xfrm>
            <a:off x="423863" y="1243013"/>
            <a:ext cx="5961062" cy="3354387"/>
          </a:xfrm>
        </p:spPr>
      </p:sp>
      <p:sp>
        <p:nvSpPr>
          <p:cNvPr id="3" name="Notes Placeholder 2">
            <a:extLst>
              <a:ext uri="{FF2B5EF4-FFF2-40B4-BE49-F238E27FC236}">
                <a16:creationId xmlns:a16="http://schemas.microsoft.com/office/drawing/2014/main" id="{3362EF92-5FC4-7643-6D32-D236A446C60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291BF3A-2994-1B4D-4EB1-D5B558D0C806}"/>
              </a:ext>
            </a:extLst>
          </p:cNvPr>
          <p:cNvSpPr>
            <a:spLocks noGrp="1"/>
          </p:cNvSpPr>
          <p:nvPr>
            <p:ph type="sldNum" sz="quarter" idx="10"/>
          </p:nvPr>
        </p:nvSpPr>
        <p:spPr/>
        <p:txBody>
          <a:bodyPr/>
          <a:lstStyle/>
          <a:p>
            <a:fld id="{EF26CBBE-906F-451D-A759-3E9544ABB0AF}" type="slidenum">
              <a:rPr lang="en-GB" smtClean="0"/>
              <a:t>18</a:t>
            </a:fld>
            <a:endParaRPr lang="en-GB"/>
          </a:p>
        </p:txBody>
      </p:sp>
    </p:spTree>
    <p:extLst>
      <p:ext uri="{BB962C8B-B14F-4D97-AF65-F5344CB8AC3E}">
        <p14:creationId xmlns:p14="http://schemas.microsoft.com/office/powerpoint/2010/main" val="1515013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 Angel of the North">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3214B6-C92C-4D4D-A68F-93D147879D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669030" y="1305878"/>
            <a:ext cx="8522970" cy="5539267"/>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52062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52062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52062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5126243" cy="2142564"/>
          </a:xfrm>
        </p:spPr>
        <p:txBody>
          <a:bodyPr anchor="b">
            <a:normAutofit/>
          </a:bodyPr>
          <a:lstStyle>
            <a:lvl1pPr>
              <a:defRPr sz="4000">
                <a:solidFill>
                  <a:srgbClr val="0072CE"/>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0A53CC04-22EE-EC4D-86F6-95AECDBB9342}"/>
              </a:ext>
            </a:extLst>
          </p:cNvPr>
          <p:cNvCxnSpPr>
            <a:cxnSpLocks/>
          </p:cNvCxnSpPr>
          <p:nvPr userDrawn="1"/>
        </p:nvCxnSpPr>
        <p:spPr>
          <a:xfrm flipH="1">
            <a:off x="394447" y="6380104"/>
            <a:ext cx="4017533"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F7385E-AA6F-9A4E-80FD-C8ADE721A4A0}"/>
              </a:ext>
            </a:extLst>
          </p:cNvPr>
          <p:cNvCxnSpPr>
            <a:cxnSpLocks/>
          </p:cNvCxnSpPr>
          <p:nvPr userDrawn="1"/>
        </p:nvCxnSpPr>
        <p:spPr>
          <a:xfrm flipH="1">
            <a:off x="6320790" y="6380104"/>
            <a:ext cx="5581849"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654D1B0-04D6-7542-B4A4-F2899690BD0E}"/>
              </a:ext>
            </a:extLst>
          </p:cNvPr>
          <p:cNvSpPr/>
          <p:nvPr userDrawn="1"/>
        </p:nvSpPr>
        <p:spPr>
          <a:xfrm>
            <a:off x="10701606" y="6446551"/>
            <a:ext cx="1231107" cy="169277"/>
          </a:xfrm>
          <a:prstGeom prst="rect">
            <a:avLst/>
          </a:prstGeom>
        </p:spPr>
        <p:txBody>
          <a:bodyPr wrap="none" lIns="0" tIns="0" rIns="0" bIns="0">
            <a:spAutoFit/>
          </a:bodyPr>
          <a:lstStyle/>
          <a:p>
            <a:pPr marL="0" marR="0" lvl="0" indent="0" algn="r" rtl="0">
              <a:spcBef>
                <a:spcPts val="0"/>
              </a:spcBef>
              <a:spcAft>
                <a:spcPts val="0"/>
              </a:spcAft>
              <a:buClr>
                <a:schemeClr val="dk1"/>
              </a:buClr>
              <a:buSzPts val="900"/>
              <a:buFont typeface="Cabin"/>
              <a:buNone/>
            </a:pPr>
            <a:r>
              <a:rPr lang="en-GB" sz="1100" b="1" i="0" u="none" strike="noStrike" cap="none">
                <a:solidFill>
                  <a:schemeClr val="tx2"/>
                </a:solidFill>
                <a:latin typeface="Arial" panose="020B0604020202020204" pitchFamily="34" charset="0"/>
                <a:ea typeface="Cabin"/>
                <a:cs typeface="Arial" panose="020B0604020202020204" pitchFamily="34" charset="0"/>
                <a:sym typeface="Cabin"/>
              </a:rPr>
              <a:t>#GatesheadHealth</a:t>
            </a:r>
            <a:endParaRPr lang="en-GB" sz="1100" b="1" i="0" u="none" strike="noStrike" cap="none">
              <a:solidFill>
                <a:schemeClr val="tx2"/>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422633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 Bensham">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490D6C1-6873-D441-B0C9-BACE40C5D7C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406140" y="2461921"/>
            <a:ext cx="8785860" cy="3633646"/>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397430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397430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3958868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 Blaydon Leisure &amp; Primary Care Cent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517EBC-828C-344E-9D6F-C8FBBF2381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9010" y="2707608"/>
            <a:ext cx="8682990" cy="3648923"/>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40314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40314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274794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 Pathology Cent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060B399-E508-E64D-8F61-444B1123E7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611636"/>
            <a:ext cx="6552097" cy="4630252"/>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5729767" y="3667605"/>
            <a:ext cx="57015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5729767" y="3999075"/>
            <a:ext cx="57015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573225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573225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1489014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 Peter Smith Surgery Cent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5DFCFE-60D1-1B42-A9C5-B5459554A1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7780" y="1663734"/>
            <a:ext cx="6936495" cy="4670682"/>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470333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470333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470333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470333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868809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 Emergency Care Centre">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529EACC9-0F95-1946-BC74-342EE1C728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17670" y="2168872"/>
            <a:ext cx="7974330" cy="4081624"/>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11475820"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11475820"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71239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11508192"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3625435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 Care at Home">
    <p:spTree>
      <p:nvGrpSpPr>
        <p:cNvPr id="1" name=""/>
        <p:cNvGrpSpPr/>
        <p:nvPr/>
      </p:nvGrpSpPr>
      <p:grpSpPr>
        <a:xfrm>
          <a:off x="0" y="0"/>
          <a:ext cx="0" cy="0"/>
          <a:chOff x="0" y="0"/>
          <a:chExt cx="0" cy="0"/>
        </a:xfrm>
      </p:grpSpPr>
      <p:pic>
        <p:nvPicPr>
          <p:cNvPr id="5" name="Picture 4" descr="Diagram, engineering drawing&#10;&#10;Description automatically generated">
            <a:extLst>
              <a:ext uri="{FF2B5EF4-FFF2-40B4-BE49-F238E27FC236}">
                <a16:creationId xmlns:a16="http://schemas.microsoft.com/office/drawing/2014/main" id="{36DA3607-5418-3E4B-3743-99E89133281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4779"/>
          <a:stretch/>
        </p:blipFill>
        <p:spPr>
          <a:xfrm>
            <a:off x="182880" y="217170"/>
            <a:ext cx="6000749" cy="6080759"/>
          </a:xfrm>
          <a:prstGeom prst="rect">
            <a:avLst/>
          </a:prstGeom>
        </p:spPr>
      </p:pic>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572976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FBBF3287-8AB0-0C02-E3C9-F674DC7E7550}"/>
              </a:ext>
            </a:extLst>
          </p:cNvPr>
          <p:cNvSpPr>
            <a:spLocks noGrp="1"/>
          </p:cNvSpPr>
          <p:nvPr>
            <p:ph type="body" idx="1" hasCustomPrompt="1"/>
          </p:nvPr>
        </p:nvSpPr>
        <p:spPr>
          <a:xfrm>
            <a:off x="5729767" y="3667605"/>
            <a:ext cx="57015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0" name="Text Placeholder 2">
            <a:extLst>
              <a:ext uri="{FF2B5EF4-FFF2-40B4-BE49-F238E27FC236}">
                <a16:creationId xmlns:a16="http://schemas.microsoft.com/office/drawing/2014/main" id="{5F79112D-8EF3-38CC-6CD6-DC09BC9AC809}"/>
              </a:ext>
            </a:extLst>
          </p:cNvPr>
          <p:cNvSpPr>
            <a:spLocks noGrp="1"/>
          </p:cNvSpPr>
          <p:nvPr>
            <p:ph type="body" idx="12" hasCustomPrompt="1"/>
          </p:nvPr>
        </p:nvSpPr>
        <p:spPr>
          <a:xfrm>
            <a:off x="5729767" y="3999075"/>
            <a:ext cx="57015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sp>
        <p:nvSpPr>
          <p:cNvPr id="12" name="Title 1">
            <a:extLst>
              <a:ext uri="{FF2B5EF4-FFF2-40B4-BE49-F238E27FC236}">
                <a16:creationId xmlns:a16="http://schemas.microsoft.com/office/drawing/2014/main" id="{0B6BF3C6-9D00-3058-EB94-1513FE7F4827}"/>
              </a:ext>
            </a:extLst>
          </p:cNvPr>
          <p:cNvSpPr>
            <a:spLocks noGrp="1"/>
          </p:cNvSpPr>
          <p:nvPr>
            <p:ph type="title"/>
          </p:nvPr>
        </p:nvSpPr>
        <p:spPr>
          <a:xfrm>
            <a:off x="573225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3650520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 St Bedes Un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1FDC53-BDBD-2944-8876-CDED36A102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76109" y="1701121"/>
            <a:ext cx="6526530" cy="4595907"/>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4967649"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4967649"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4981662"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4981662"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106716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out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097530"/>
            <a:ext cx="11475820" cy="308718"/>
          </a:xfrm>
        </p:spPr>
        <p:txBody>
          <a:bodyPr/>
          <a:lstStyle>
            <a:lvl1pPr marL="0" indent="0">
              <a:buNone/>
              <a:defRPr sz="1800" b="1">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429000"/>
            <a:ext cx="11475820" cy="308718"/>
          </a:xfrm>
        </p:spPr>
        <p:txBody>
          <a:bodyPr/>
          <a:lstStyle>
            <a:lvl1pPr marL="0" indent="0">
              <a:buNone/>
              <a:defRPr sz="1800" b="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Department</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005019"/>
            <a:ext cx="78757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4BF170B-5079-334C-82BC-874C3F04EEB7}"/>
              </a:ext>
            </a:extLst>
          </p:cNvPr>
          <p:cNvSpPr>
            <a:spLocks noGrp="1"/>
          </p:cNvSpPr>
          <p:nvPr>
            <p:ph type="title"/>
          </p:nvPr>
        </p:nvSpPr>
        <p:spPr>
          <a:xfrm>
            <a:off x="394447" y="1362635"/>
            <a:ext cx="11508192" cy="1553282"/>
          </a:xfrm>
        </p:spPr>
        <p:txBody>
          <a:bodyPr anchor="b">
            <a:normAutofit/>
          </a:bodyPr>
          <a:lstStyle>
            <a:lvl1pPr>
              <a:defRPr sz="4000">
                <a:solidFill>
                  <a:schemeClr val="tx2"/>
                </a:solidFill>
              </a:defRPr>
            </a:lvl1pPr>
          </a:lstStyle>
          <a:p>
            <a:r>
              <a:rPr lang="en-US"/>
              <a:t>Click to edit Master title style</a:t>
            </a:r>
          </a:p>
        </p:txBody>
      </p:sp>
    </p:spTree>
    <p:extLst>
      <p:ext uri="{BB962C8B-B14F-4D97-AF65-F5344CB8AC3E}">
        <p14:creationId xmlns:p14="http://schemas.microsoft.com/office/powerpoint/2010/main" val="1122260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mp; Content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FF15F-B2F5-0B49-AB84-E13028E28E9F}"/>
              </a:ext>
            </a:extLst>
          </p:cNvPr>
          <p:cNvSpPr>
            <a:spLocks noGrp="1"/>
          </p:cNvSpPr>
          <p:nvPr>
            <p:ph idx="1"/>
          </p:nvPr>
        </p:nvSpPr>
        <p:spPr>
          <a:xfrm>
            <a:off x="394447" y="1574603"/>
            <a:ext cx="11508192" cy="48065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0B6991EF-5B0D-C544-A46A-B5D8B04E83A2}"/>
              </a:ext>
            </a:extLst>
          </p:cNvPr>
          <p:cNvSpPr>
            <a:spLocks noGrp="1"/>
          </p:cNvSpPr>
          <p:nvPr>
            <p:ph type="title"/>
          </p:nvPr>
        </p:nvSpPr>
        <p:spPr>
          <a:xfrm>
            <a:off x="394447" y="288108"/>
            <a:ext cx="8199719" cy="993027"/>
          </a:xfrm>
          <a:prstGeom prst="rect">
            <a:avLst/>
          </a:prstGeom>
        </p:spPr>
        <p:txBody>
          <a:bodyPr vert="horz" lIns="0" tIns="0" rIns="91440" bIns="46800" rtlCol="0" anchor="b" anchorCtr="0">
            <a:normAutofit/>
          </a:bodyPr>
          <a:lstStyle/>
          <a:p>
            <a:r>
              <a:rPr lang="en-US"/>
              <a:t>Click to edit Master title style</a:t>
            </a:r>
          </a:p>
        </p:txBody>
      </p:sp>
    </p:spTree>
    <p:extLst>
      <p:ext uri="{BB962C8B-B14F-4D97-AF65-F5344CB8AC3E}">
        <p14:creationId xmlns:p14="http://schemas.microsoft.com/office/powerpoint/2010/main" val="1629083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0B6991EF-5B0D-C544-A46A-B5D8B04E83A2}"/>
              </a:ext>
            </a:extLst>
          </p:cNvPr>
          <p:cNvSpPr>
            <a:spLocks noGrp="1"/>
          </p:cNvSpPr>
          <p:nvPr>
            <p:ph type="title"/>
          </p:nvPr>
        </p:nvSpPr>
        <p:spPr>
          <a:xfrm>
            <a:off x="394447" y="288108"/>
            <a:ext cx="8199719" cy="993027"/>
          </a:xfrm>
          <a:prstGeom prst="rect">
            <a:avLst/>
          </a:prstGeom>
        </p:spPr>
        <p:txBody>
          <a:bodyPr vert="horz" lIns="0" tIns="0" rIns="91440" bIns="46800" rtlCol="0" anchor="b" anchorCtr="0">
            <a:normAutofit/>
          </a:bodyPr>
          <a:lstStyle/>
          <a:p>
            <a:r>
              <a:rPr lang="en-US"/>
              <a:t>Click to edit Master title style</a:t>
            </a:r>
          </a:p>
        </p:txBody>
      </p:sp>
    </p:spTree>
    <p:extLst>
      <p:ext uri="{BB962C8B-B14F-4D97-AF65-F5344CB8AC3E}">
        <p14:creationId xmlns:p14="http://schemas.microsoft.com/office/powerpoint/2010/main" val="2007156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352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76673"/>
            <a:ext cx="10363200" cy="1470025"/>
          </a:xfrm>
        </p:spPr>
        <p:txBody>
          <a:bodyPr>
            <a:noAutofit/>
          </a:bodyPr>
          <a:lstStyle>
            <a:lvl1pPr>
              <a:defRPr sz="6000">
                <a:solidFill>
                  <a:srgbClr val="000066"/>
                </a:solidFill>
                <a:latin typeface="Arial" pitchFamily="34" charset="0"/>
                <a:cs typeface="Arial" pitchFamily="34" charset="0"/>
              </a:defRPr>
            </a:lvl1pPr>
          </a:lstStyle>
          <a:p>
            <a:r>
              <a:rPr lang="en-US"/>
              <a:t>Click to edit Master title style</a:t>
            </a:r>
            <a:endParaRPr lang="en-GB"/>
          </a:p>
        </p:txBody>
      </p:sp>
      <p:sp>
        <p:nvSpPr>
          <p:cNvPr id="3" name="Subtitle 2"/>
          <p:cNvSpPr>
            <a:spLocks noGrp="1"/>
          </p:cNvSpPr>
          <p:nvPr>
            <p:ph type="subTitle" idx="1"/>
          </p:nvPr>
        </p:nvSpPr>
        <p:spPr>
          <a:xfrm>
            <a:off x="1828800" y="5060776"/>
            <a:ext cx="8534400" cy="1752600"/>
          </a:xfrm>
        </p:spPr>
        <p:txBody>
          <a:bodyPr>
            <a:normAutofit/>
          </a:bodyPr>
          <a:lstStyle>
            <a:lvl1pPr marL="0" indent="0" algn="ctr">
              <a:buNone/>
              <a:defRPr sz="4000">
                <a:solidFill>
                  <a:srgbClr val="000099"/>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3B6124D7-E701-49B2-B7E2-2D026BBB433C}" type="datetimeFigureOut">
              <a:rPr lang="en-GB"/>
              <a:pPr>
                <a:defRPr/>
              </a:pPr>
              <a:t>19/10/2026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AE8F5C38-F9A3-4D74-9B53-E61A70E3972A}" type="slidenum">
              <a:rPr lang="en-GB" altLang="en-US"/>
              <a:pPr/>
              <a:t>‹#›</a:t>
            </a:fld>
            <a:endParaRPr lang="en-GB" altLang="en-US"/>
          </a:p>
        </p:txBody>
      </p:sp>
    </p:spTree>
    <p:extLst>
      <p:ext uri="{BB962C8B-B14F-4D97-AF65-F5344CB8AC3E}">
        <p14:creationId xmlns:p14="http://schemas.microsoft.com/office/powerpoint/2010/main" val="3239175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GB"/>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78903E73-0F58-4466-88FB-B02212796D8D}" type="datetimeFigureOut">
              <a:rPr lang="en-GB"/>
              <a:pPr>
                <a:defRPr/>
              </a:pPr>
              <a:t>19/10/2026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8D405979-D4D5-4FB6-B090-40A43B9E04FD}" type="slidenum">
              <a:rPr lang="en-GB" altLang="en-US"/>
              <a:pPr/>
              <a:t>‹#›</a:t>
            </a:fld>
            <a:endParaRPr lang="en-GB" altLang="en-US"/>
          </a:p>
        </p:txBody>
      </p:sp>
    </p:spTree>
    <p:extLst>
      <p:ext uri="{BB962C8B-B14F-4D97-AF65-F5344CB8AC3E}">
        <p14:creationId xmlns:p14="http://schemas.microsoft.com/office/powerpoint/2010/main" val="103195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27833B-1D78-504E-BA07-D45F5B1C2F3F}"/>
              </a:ext>
            </a:extLst>
          </p:cNvPr>
          <p:cNvSpPr>
            <a:spLocks noGrp="1"/>
          </p:cNvSpPr>
          <p:nvPr>
            <p:ph type="title"/>
          </p:nvPr>
        </p:nvSpPr>
        <p:spPr>
          <a:xfrm>
            <a:off x="394447" y="288108"/>
            <a:ext cx="8199719" cy="993027"/>
          </a:xfrm>
          <a:prstGeom prst="rect">
            <a:avLst/>
          </a:prstGeom>
        </p:spPr>
        <p:txBody>
          <a:bodyPr vert="horz" lIns="0" tIns="0" rIns="91440" bIns="4680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E6B8E973-1FF7-3A4A-8A49-CEE48886E8AB}"/>
              </a:ext>
            </a:extLst>
          </p:cNvPr>
          <p:cNvSpPr>
            <a:spLocks noGrp="1"/>
          </p:cNvSpPr>
          <p:nvPr>
            <p:ph type="body" idx="1"/>
          </p:nvPr>
        </p:nvSpPr>
        <p:spPr>
          <a:xfrm>
            <a:off x="394447" y="1574603"/>
            <a:ext cx="11508192" cy="4796460"/>
          </a:xfrm>
          <a:prstGeom prst="rect">
            <a:avLst/>
          </a:prstGeom>
        </p:spPr>
        <p:txBody>
          <a:bodyPr vert="horz" lIns="0" tIns="4680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2" descr="Focusing on continuous improvement | NHS Gateshead">
            <a:extLst>
              <a:ext uri="{FF2B5EF4-FFF2-40B4-BE49-F238E27FC236}">
                <a16:creationId xmlns:a16="http://schemas.microsoft.com/office/drawing/2014/main" id="{9809C776-1A9F-C847-BF16-FE1C2940EA5F}"/>
              </a:ext>
            </a:extLst>
          </p:cNvPr>
          <p:cNvPicPr>
            <a:picLocks noChangeAspect="1" noChangeArrowheads="1"/>
          </p:cNvPicPr>
          <p:nvPr userDrawn="1"/>
        </p:nvPicPr>
        <p:blipFill rotWithShape="1">
          <a:blip r:embed="rId16" cstate="screen">
            <a:extLst>
              <a:ext uri="{28A0092B-C50C-407E-A947-70E740481C1C}">
                <a14:useLocalDpi xmlns:a14="http://schemas.microsoft.com/office/drawing/2010/main"/>
              </a:ext>
            </a:extLst>
          </a:blip>
          <a:srcRect/>
          <a:stretch/>
        </p:blipFill>
        <p:spPr bwMode="auto">
          <a:xfrm>
            <a:off x="10148259" y="365126"/>
            <a:ext cx="1720930" cy="7417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1D736F6-3842-6242-8002-5500053FA752}"/>
              </a:ext>
            </a:extLst>
          </p:cNvPr>
          <p:cNvSpPr/>
          <p:nvPr userDrawn="1"/>
        </p:nvSpPr>
        <p:spPr>
          <a:xfrm>
            <a:off x="0" y="0"/>
            <a:ext cx="12192000"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A472EB4-FAFB-124D-A0CC-F4ED2A6D07D4}"/>
              </a:ext>
            </a:extLst>
          </p:cNvPr>
          <p:cNvSpPr/>
          <p:nvPr userDrawn="1"/>
        </p:nvSpPr>
        <p:spPr>
          <a:xfrm>
            <a:off x="394447" y="6446551"/>
            <a:ext cx="2330766" cy="153888"/>
          </a:xfrm>
          <a:prstGeom prst="rect">
            <a:avLst/>
          </a:prstGeom>
        </p:spPr>
        <p:txBody>
          <a:bodyPr wrap="none" lIns="0" tIns="0" rIns="0" bIns="0">
            <a:spAutoFit/>
          </a:bodyPr>
          <a:lstStyle/>
          <a:p>
            <a:pPr marL="0" marR="0" lvl="0" indent="0" algn="l" rtl="0">
              <a:spcBef>
                <a:spcPts val="0"/>
              </a:spcBef>
              <a:spcAft>
                <a:spcPts val="0"/>
              </a:spcAft>
              <a:buClr>
                <a:schemeClr val="dk1"/>
              </a:buClr>
              <a:buSzPts val="900"/>
              <a:buFont typeface="Cabin"/>
              <a:buNone/>
            </a:pPr>
            <a:r>
              <a:rPr lang="en-GB" sz="1000" b="0" i="0" u="none" strike="noStrike" cap="none">
                <a:solidFill>
                  <a:srgbClr val="747778"/>
                </a:solidFill>
                <a:latin typeface="Arial" panose="020B0604020202020204" pitchFamily="34" charset="0"/>
                <a:ea typeface="Cabin"/>
                <a:cs typeface="Arial" panose="020B0604020202020204" pitchFamily="34" charset="0"/>
                <a:sym typeface="Cabin"/>
              </a:rPr>
              <a:t>Gateshead Health NHS Foundation Trust</a:t>
            </a:r>
            <a:endParaRPr lang="en-GB" sz="1000" b="0" i="0" u="none" strike="noStrike" cap="none">
              <a:solidFill>
                <a:srgbClr val="747778"/>
              </a:solidFill>
              <a:latin typeface="Arial" panose="020B0604020202020204" pitchFamily="34" charset="0"/>
              <a:ea typeface="Calibri"/>
              <a:cs typeface="Arial" panose="020B0604020202020204" pitchFamily="34" charset="0"/>
              <a:sym typeface="Calibri"/>
            </a:endParaRPr>
          </a:p>
        </p:txBody>
      </p:sp>
      <p:sp>
        <p:nvSpPr>
          <p:cNvPr id="10" name="Rectangle 9">
            <a:extLst>
              <a:ext uri="{FF2B5EF4-FFF2-40B4-BE49-F238E27FC236}">
                <a16:creationId xmlns:a16="http://schemas.microsoft.com/office/drawing/2014/main" id="{6ACF7E8C-4B04-0546-99DE-0B804665EE19}"/>
              </a:ext>
            </a:extLst>
          </p:cNvPr>
          <p:cNvSpPr/>
          <p:nvPr userDrawn="1"/>
        </p:nvSpPr>
        <p:spPr>
          <a:xfrm>
            <a:off x="10701606" y="6446551"/>
            <a:ext cx="1231107" cy="169277"/>
          </a:xfrm>
          <a:prstGeom prst="rect">
            <a:avLst/>
          </a:prstGeom>
        </p:spPr>
        <p:txBody>
          <a:bodyPr wrap="none" lIns="0" tIns="0" rIns="0" bIns="0">
            <a:spAutoFit/>
          </a:bodyPr>
          <a:lstStyle/>
          <a:p>
            <a:pPr marL="0" marR="0" lvl="0" indent="0" algn="r" rtl="0">
              <a:spcBef>
                <a:spcPts val="0"/>
              </a:spcBef>
              <a:spcAft>
                <a:spcPts val="0"/>
              </a:spcAft>
              <a:buClr>
                <a:schemeClr val="dk1"/>
              </a:buClr>
              <a:buSzPts val="900"/>
              <a:buFont typeface="Cabin"/>
              <a:buNone/>
            </a:pPr>
            <a:r>
              <a:rPr lang="en-GB" sz="1100" b="1" i="0" u="none" strike="noStrike" cap="none">
                <a:solidFill>
                  <a:schemeClr val="tx2"/>
                </a:solidFill>
                <a:latin typeface="Arial" panose="020B0604020202020204" pitchFamily="34" charset="0"/>
                <a:ea typeface="Cabin"/>
                <a:cs typeface="Arial" panose="020B0604020202020204" pitchFamily="34" charset="0"/>
                <a:sym typeface="Cabin"/>
              </a:rPr>
              <a:t>#GatesheadHealth</a:t>
            </a:r>
            <a:endParaRPr lang="en-GB" sz="1100" b="1" i="0" u="none" strike="noStrike" cap="none">
              <a:solidFill>
                <a:schemeClr val="tx2"/>
              </a:solidFill>
              <a:latin typeface="Arial" panose="020B0604020202020204" pitchFamily="34" charset="0"/>
              <a:ea typeface="Calibri"/>
              <a:cs typeface="Arial" panose="020B0604020202020204" pitchFamily="34" charset="0"/>
              <a:sym typeface="Calibri"/>
            </a:endParaRPr>
          </a:p>
        </p:txBody>
      </p:sp>
      <p:cxnSp>
        <p:nvCxnSpPr>
          <p:cNvPr id="11" name="Straight Connector 10">
            <a:extLst>
              <a:ext uri="{FF2B5EF4-FFF2-40B4-BE49-F238E27FC236}">
                <a16:creationId xmlns:a16="http://schemas.microsoft.com/office/drawing/2014/main" id="{B35F1A95-2DD6-F84B-9F0B-4960AAA94C28}"/>
              </a:ext>
            </a:extLst>
          </p:cNvPr>
          <p:cNvCxnSpPr/>
          <p:nvPr userDrawn="1"/>
        </p:nvCxnSpPr>
        <p:spPr>
          <a:xfrm flipH="1">
            <a:off x="394447" y="6380104"/>
            <a:ext cx="11508192"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724465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7" r:id="rId7"/>
    <p:sldLayoutId id="2147483692" r:id="rId8"/>
    <p:sldLayoutId id="2147483693" r:id="rId9"/>
    <p:sldLayoutId id="2147483694" r:id="rId10"/>
    <p:sldLayoutId id="2147483695" r:id="rId11"/>
    <p:sldLayoutId id="2147483696" r:id="rId12"/>
    <p:sldLayoutId id="2147483698" r:id="rId13"/>
    <p:sldLayoutId id="2147483699" r:id="rId14"/>
  </p:sldLayoutIdLst>
  <p:hf sldNum="0" hdr="0" ftr="0" dt="0"/>
  <p:txStyles>
    <p:titleStyle>
      <a:lvl1pPr algn="l" defTabSz="685800" rtl="0" eaLnBrk="1" latinLnBrk="0" hangingPunct="1">
        <a:lnSpc>
          <a:spcPct val="90000"/>
        </a:lnSpc>
        <a:spcBef>
          <a:spcPct val="0"/>
        </a:spcBef>
        <a:buNone/>
        <a:defRPr sz="3300" kern="1200">
          <a:solidFill>
            <a:schemeClr val="tx2"/>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2.xml"/><Relationship Id="rId7" Type="http://schemas.openxmlformats.org/officeDocument/2006/relationships/slide" Target="slide15.xm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slide" Target="slide13.xml"/><Relationship Id="rId5" Type="http://schemas.openxmlformats.org/officeDocument/2006/relationships/slide" Target="slide11.xml"/><Relationship Id="rId4" Type="http://schemas.openxmlformats.org/officeDocument/2006/relationships/slide" Target="slide6.xml"/><Relationship Id="rId9" Type="http://schemas.openxmlformats.org/officeDocument/2006/relationships/slide" Target="slide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2.xml"/><Relationship Id="rId7" Type="http://schemas.openxmlformats.org/officeDocument/2006/relationships/slide" Target="slide18.xml"/><Relationship Id="rId2" Type="http://schemas.openxmlformats.org/officeDocument/2006/relationships/slide" Target="slide9.xml"/><Relationship Id="rId1" Type="http://schemas.openxmlformats.org/officeDocument/2006/relationships/slideLayout" Target="../slideLayouts/slideLayout14.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4.xml"/></Relationships>
</file>

<file path=ppt/slides/_rels/slide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2.xml"/><Relationship Id="rId7" Type="http://schemas.openxmlformats.org/officeDocument/2006/relationships/slide" Target="slide18.xml"/><Relationship Id="rId2" Type="http://schemas.openxmlformats.org/officeDocument/2006/relationships/slide" Target="slide8.xml"/><Relationship Id="rId1" Type="http://schemas.openxmlformats.org/officeDocument/2006/relationships/slideLayout" Target="../slideLayouts/slideLayout14.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4.xml"/></Relationships>
</file>

<file path=ppt/slides/_rels/slide9.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2.xml"/><Relationship Id="rId7" Type="http://schemas.openxmlformats.org/officeDocument/2006/relationships/slide" Target="slide18.xml"/><Relationship Id="rId2" Type="http://schemas.openxmlformats.org/officeDocument/2006/relationships/slide" Target="slide8.xml"/><Relationship Id="rId1" Type="http://schemas.openxmlformats.org/officeDocument/2006/relationships/slideLayout" Target="../slideLayouts/slideLayout14.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4.xml"/></Relationships>
</file>

<file path=ppt/slides/_rels/slide10.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12.xml"/><Relationship Id="rId7" Type="http://schemas.openxmlformats.org/officeDocument/2006/relationships/slide" Target="slide18.xml"/><Relationship Id="rId2" Type="http://schemas.openxmlformats.org/officeDocument/2006/relationships/slide" Target="slide9.xml"/><Relationship Id="rId1" Type="http://schemas.openxmlformats.org/officeDocument/2006/relationships/slideLayout" Target="../slideLayouts/slideLayout14.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4.xml"/></Relationships>
</file>

<file path=ppt/slides/_rels/slide11.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9.xml"/><Relationship Id="rId7" Type="http://schemas.openxmlformats.org/officeDocument/2006/relationships/slide" Target="slide16.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slide" Target="slide14.xml"/><Relationship Id="rId5" Type="http://schemas.openxmlformats.org/officeDocument/2006/relationships/slide" Target="slide12.xml"/><Relationship Id="rId10" Type="http://schemas.openxmlformats.org/officeDocument/2006/relationships/slide" Target="slide2.xml"/><Relationship Id="rId4" Type="http://schemas.openxmlformats.org/officeDocument/2006/relationships/slide" Target="slide11.xml"/><Relationship Id="rId9" Type="http://schemas.openxmlformats.org/officeDocument/2006/relationships/slide" Target="slide18.xml"/></Relationships>
</file>

<file path=ppt/slides/_rels/slide12.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9.xml"/><Relationship Id="rId7" Type="http://schemas.openxmlformats.org/officeDocument/2006/relationships/slide" Target="slide17.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slide" Target="slide16.xml"/><Relationship Id="rId5" Type="http://schemas.openxmlformats.org/officeDocument/2006/relationships/slide" Target="slide14.xml"/><Relationship Id="rId4" Type="http://schemas.openxmlformats.org/officeDocument/2006/relationships/slide" Target="slide12.xml"/><Relationship Id="rId9"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9.xml"/><Relationship Id="rId7" Type="http://schemas.openxmlformats.org/officeDocument/2006/relationships/slide" Target="slide18.xm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slide" Target="slide17.xml"/><Relationship Id="rId5" Type="http://schemas.openxmlformats.org/officeDocument/2006/relationships/slide" Target="slide14.xml"/><Relationship Id="rId10" Type="http://schemas.openxmlformats.org/officeDocument/2006/relationships/image" Target="../media/image10.png"/><Relationship Id="rId4" Type="http://schemas.openxmlformats.org/officeDocument/2006/relationships/slide" Target="slide12.xml"/><Relationship Id="rId9" Type="http://schemas.openxmlformats.org/officeDocument/2006/relationships/slide" Target="slide2.xml"/></Relationships>
</file>

<file path=ppt/slides/_rels/slide15.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9.xml"/><Relationship Id="rId7" Type="http://schemas.openxmlformats.org/officeDocument/2006/relationships/slide" Target="slide17.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slide" Target="slide15.xml"/><Relationship Id="rId5" Type="http://schemas.openxmlformats.org/officeDocument/2006/relationships/slide" Target="slide14.xml"/><Relationship Id="rId10" Type="http://schemas.openxmlformats.org/officeDocument/2006/relationships/image" Target="../media/image11.png"/><Relationship Id="rId4" Type="http://schemas.openxmlformats.org/officeDocument/2006/relationships/slide" Target="slide12.xml"/><Relationship Id="rId9" Type="http://schemas.openxmlformats.org/officeDocument/2006/relationships/slide" Target="slide2.xml"/></Relationships>
</file>

<file path=ppt/slides/_rels/slide1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9.xml"/><Relationship Id="rId7" Type="http://schemas.openxmlformats.org/officeDocument/2006/relationships/slide" Target="slide18.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slide" Target="slide16.xml"/><Relationship Id="rId5" Type="http://schemas.openxmlformats.org/officeDocument/2006/relationships/slide" Target="slide14.xml"/><Relationship Id="rId4" Type="http://schemas.openxmlformats.org/officeDocument/2006/relationships/slide" Target="slide12.xml"/><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9.xml"/><Relationship Id="rId7" Type="http://schemas.openxmlformats.org/officeDocument/2006/relationships/slide" Target="slide17.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slide" Target="slide16.xml"/><Relationship Id="rId5" Type="http://schemas.openxmlformats.org/officeDocument/2006/relationships/slide" Target="slide14.xml"/><Relationship Id="rId10" Type="http://schemas.openxmlformats.org/officeDocument/2006/relationships/image" Target="../media/image13.png"/><Relationship Id="rId4" Type="http://schemas.openxmlformats.org/officeDocument/2006/relationships/slide" Target="slide12.xml"/><Relationship Id="rId9" Type="http://schemas.openxmlformats.org/officeDocument/2006/relationships/slide" Target="slide2.xml"/></Relationships>
</file>

<file path=ppt/slides/_rels/slide18.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9.xml"/><Relationship Id="rId7" Type="http://schemas.openxmlformats.org/officeDocument/2006/relationships/slide" Target="slide17.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slide" Target="slide16.xml"/><Relationship Id="rId5" Type="http://schemas.openxmlformats.org/officeDocument/2006/relationships/slide" Target="slide14.xml"/><Relationship Id="rId10" Type="http://schemas.openxmlformats.org/officeDocument/2006/relationships/image" Target="../media/image14.png"/><Relationship Id="rId4" Type="http://schemas.openxmlformats.org/officeDocument/2006/relationships/slide" Target="slide12.xml"/><Relationship Id="rId9" Type="http://schemas.openxmlformats.org/officeDocument/2006/relationships/slide" Target="sl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5CAC3CC-4038-534F-A5E4-BC24B4AF81B7}"/>
              </a:ext>
            </a:extLst>
          </p:cNvPr>
          <p:cNvSpPr>
            <a:spLocks noGrp="1"/>
          </p:cNvSpPr>
          <p:nvPr>
            <p:ph type="title"/>
          </p:nvPr>
        </p:nvSpPr>
        <p:spPr/>
        <p:txBody>
          <a:bodyPr>
            <a:normAutofit fontScale="90000"/>
          </a:bodyPr>
          <a:lstStyle/>
          <a:p>
            <a:r>
              <a:rPr lang="en-GB"/>
              <a:t>WRES (Workforce Race Equality Standard) Report 2025 - 2026</a:t>
            </a:r>
          </a:p>
        </p:txBody>
      </p:sp>
    </p:spTree>
    <p:extLst>
      <p:ext uri="{BB962C8B-B14F-4D97-AF65-F5344CB8AC3E}">
        <p14:creationId xmlns:p14="http://schemas.microsoft.com/office/powerpoint/2010/main" val="83097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186A6-2B7F-0428-ACEC-EEDCA7F9E3A1}"/>
            </a:ext>
          </a:extLst>
        </p:cNvPr>
        <p:cNvGrpSpPr/>
        <p:nvPr/>
      </p:nvGrpSpPr>
      <p:grpSpPr>
        <a:xfrm>
          <a:off x="0" y="0"/>
          <a:ext cx="0" cy="0"/>
          <a:chOff x="0" y="0"/>
          <a:chExt cx="0" cy="0"/>
        </a:xfrm>
      </p:grpSpPr>
      <p:sp>
        <p:nvSpPr>
          <p:cNvPr id="3076" name="Text Box 4">
            <a:extLst>
              <a:ext uri="{FF2B5EF4-FFF2-40B4-BE49-F238E27FC236}">
                <a16:creationId xmlns:a16="http://schemas.microsoft.com/office/drawing/2014/main" id="{CB5A4911-0E25-C53F-4A06-56C7A005E9A2}"/>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10" name="TextBox 9">
            <a:extLst>
              <a:ext uri="{FF2B5EF4-FFF2-40B4-BE49-F238E27FC236}">
                <a16:creationId xmlns:a16="http://schemas.microsoft.com/office/drawing/2014/main" id="{8E9D5DB1-1334-CFCE-5835-D14D260A916F}"/>
              </a:ext>
            </a:extLst>
          </p:cNvPr>
          <p:cNvSpPr txBox="1"/>
          <p:nvPr/>
        </p:nvSpPr>
        <p:spPr>
          <a:xfrm>
            <a:off x="474791" y="665538"/>
            <a:ext cx="9412162" cy="369332"/>
          </a:xfrm>
          <a:prstGeom prst="rect">
            <a:avLst/>
          </a:prstGeom>
          <a:noFill/>
        </p:spPr>
        <p:txBody>
          <a:bodyPr wrap="square" lIns="91440" tIns="45720" rIns="91440" bIns="45720" rtlCol="0" anchor="t">
            <a:spAutoFit/>
          </a:bodyPr>
          <a:lstStyle/>
          <a:p>
            <a:r>
              <a:rPr lang="en-GB" b="1">
                <a:solidFill>
                  <a:srgbClr val="0070C0"/>
                </a:solidFill>
                <a:latin typeface="Arial"/>
                <a:cs typeface="Arial"/>
              </a:rPr>
              <a:t>Contents</a:t>
            </a:r>
          </a:p>
        </p:txBody>
      </p:sp>
      <p:graphicFrame>
        <p:nvGraphicFramePr>
          <p:cNvPr id="2" name="Table 1">
            <a:extLst>
              <a:ext uri="{FF2B5EF4-FFF2-40B4-BE49-F238E27FC236}">
                <a16:creationId xmlns:a16="http://schemas.microsoft.com/office/drawing/2014/main" id="{00F7206A-8E64-3946-0AD8-F588B744F7E4}"/>
              </a:ext>
            </a:extLst>
          </p:cNvPr>
          <p:cNvGraphicFramePr>
            <a:graphicFrameLocks noGrp="1"/>
          </p:cNvGraphicFramePr>
          <p:nvPr>
            <p:extLst>
              <p:ext uri="{D42A27DB-BD31-4B8C-83A1-F6EECF244321}">
                <p14:modId xmlns:p14="http://schemas.microsoft.com/office/powerpoint/2010/main" val="59837700"/>
              </p:ext>
            </p:extLst>
          </p:nvPr>
        </p:nvGraphicFramePr>
        <p:xfrm>
          <a:off x="546099" y="1216333"/>
          <a:ext cx="11274425" cy="3770630"/>
        </p:xfrm>
        <a:graphic>
          <a:graphicData uri="http://schemas.openxmlformats.org/drawingml/2006/table">
            <a:tbl>
              <a:tblPr firstRow="1" bandRow="1">
                <a:tableStyleId>{5C22544A-7EE6-4342-B048-85BDC9FD1C3A}</a:tableStyleId>
              </a:tblPr>
              <a:tblGrid>
                <a:gridCol w="1620699">
                  <a:extLst>
                    <a:ext uri="{9D8B030D-6E8A-4147-A177-3AD203B41FA5}">
                      <a16:colId xmlns:a16="http://schemas.microsoft.com/office/drawing/2014/main" val="1222280065"/>
                    </a:ext>
                  </a:extLst>
                </a:gridCol>
                <a:gridCol w="9653726">
                  <a:extLst>
                    <a:ext uri="{9D8B030D-6E8A-4147-A177-3AD203B41FA5}">
                      <a16:colId xmlns:a16="http://schemas.microsoft.com/office/drawing/2014/main" val="3954083392"/>
                    </a:ext>
                  </a:extLst>
                </a:gridCol>
              </a:tblGrid>
              <a:tr h="370840">
                <a:tc>
                  <a:txBody>
                    <a:bodyPr/>
                    <a:lstStyle/>
                    <a:p>
                      <a:pPr algn="l" fontAlgn="ctr"/>
                      <a:r>
                        <a:rPr lang="en-GB" sz="1400" i="0" u="none" strike="noStrike">
                          <a:solidFill>
                            <a:schemeClr val="bg1"/>
                          </a:solidFill>
                          <a:effectLst/>
                          <a:latin typeface="Arial"/>
                          <a:cs typeface="Arial"/>
                          <a:hlinkClick r:id="rId3" action="ppaction://hlinksldjump">
                            <a:extLst>
                              <a:ext uri="{A12FA001-AC4F-418D-AE19-62706E023703}">
                                <ahyp:hlinkClr xmlns:ahyp="http://schemas.microsoft.com/office/drawing/2018/hyperlinkcolor" val="tx"/>
                              </a:ext>
                            </a:extLst>
                          </a:hlinkClick>
                        </a:rPr>
                        <a:t>Introduction</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Executive Director of People and Organisation Development</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2260277472"/>
                  </a:ext>
                </a:extLst>
              </a:tr>
              <a:tr h="370840">
                <a:tc>
                  <a:txBody>
                    <a:bodyPr/>
                    <a:lstStyle/>
                    <a:p>
                      <a:pPr algn="l" fontAlgn="ctr"/>
                      <a:r>
                        <a:rPr lang="en-GB" sz="1400" i="0" u="none" strike="noStrike">
                          <a:solidFill>
                            <a:schemeClr val="bg1"/>
                          </a:solidFill>
                          <a:effectLst/>
                          <a:latin typeface="Arial"/>
                          <a:cs typeface="Arial"/>
                          <a:hlinkClick r:id="rId4" action="ppaction://hlinksldjump">
                            <a:extLst>
                              <a:ext uri="{A12FA001-AC4F-418D-AE19-62706E023703}">
                                <ahyp:hlinkClr xmlns:ahyp="http://schemas.microsoft.com/office/drawing/2018/hyperlinkcolor" val="tx"/>
                              </a:ext>
                            </a:extLst>
                          </a:hlinkClick>
                        </a:rPr>
                        <a:t>WRES Indicator 1</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Headcount: Clinical and Non Clinical</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3069971218"/>
                  </a:ext>
                </a:extLst>
              </a:tr>
              <a:tr h="370840">
                <a:tc>
                  <a:txBody>
                    <a:bodyPr/>
                    <a:lstStyle/>
                    <a:p>
                      <a:pPr algn="l" fontAlgn="ctr"/>
                      <a:r>
                        <a:rPr lang="en-GB" sz="1400" i="0" u="none" strike="noStrike">
                          <a:solidFill>
                            <a:schemeClr val="bg1"/>
                          </a:solidFill>
                          <a:effectLst/>
                          <a:latin typeface="Arial"/>
                          <a:cs typeface="Arial"/>
                          <a:hlinkClick r:id="rId5" action="ppaction://hlinksldjump">
                            <a:extLst>
                              <a:ext uri="{A12FA001-AC4F-418D-AE19-62706E023703}">
                                <ahyp:hlinkClr xmlns:ahyp="http://schemas.microsoft.com/office/drawing/2018/hyperlinkcolor" val="tx"/>
                              </a:ext>
                            </a:extLst>
                          </a:hlinkClick>
                        </a:rPr>
                        <a:t>WRES Indicator 2</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Recruitment: Appointments from Shortlisting</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1219071258"/>
                  </a:ext>
                </a:extLst>
              </a:tr>
              <a:tr h="370840">
                <a:tc>
                  <a:txBody>
                    <a:bodyPr/>
                    <a:lstStyle/>
                    <a:p>
                      <a:pPr algn="l" fontAlgn="ctr"/>
                      <a:r>
                        <a:rPr lang="en-GB" sz="1400" i="0" u="none" strike="noStrike">
                          <a:solidFill>
                            <a:schemeClr val="bg1"/>
                          </a:solidFill>
                          <a:effectLst/>
                          <a:latin typeface="Arial"/>
                          <a:cs typeface="Arial"/>
                          <a:hlinkClick r:id="rId5" action="ppaction://hlinksldjump">
                            <a:extLst>
                              <a:ext uri="{A12FA001-AC4F-418D-AE19-62706E023703}">
                                <ahyp:hlinkClr xmlns:ahyp="http://schemas.microsoft.com/office/drawing/2018/hyperlinkcolor" val="tx"/>
                              </a:ext>
                            </a:extLst>
                          </a:hlinkClick>
                        </a:rPr>
                        <a:t>WRES Indicator 3</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Disciplinary </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2526561159"/>
                  </a:ext>
                </a:extLst>
              </a:tr>
              <a:tr h="370840">
                <a:tc>
                  <a:txBody>
                    <a:bodyPr/>
                    <a:lstStyle/>
                    <a:p>
                      <a:pPr algn="l" fontAlgn="ctr"/>
                      <a:r>
                        <a:rPr lang="en-GB" sz="1400" i="0" u="none" strike="noStrike">
                          <a:solidFill>
                            <a:schemeClr val="bg1"/>
                          </a:solidFill>
                          <a:effectLst/>
                          <a:latin typeface="Arial"/>
                          <a:cs typeface="Arial"/>
                          <a:hlinkClick r:id="rId6" action="ppaction://hlinksldjump">
                            <a:extLst>
                              <a:ext uri="{A12FA001-AC4F-418D-AE19-62706E023703}">
                                <ahyp:hlinkClr xmlns:ahyp="http://schemas.microsoft.com/office/drawing/2018/hyperlinkcolor" val="tx"/>
                              </a:ext>
                            </a:extLst>
                          </a:hlinkClick>
                        </a:rPr>
                        <a:t>WRES Indicator 4</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Non-Mandatory Training</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2882146032"/>
                  </a:ext>
                </a:extLst>
              </a:tr>
              <a:tr h="370840">
                <a:tc>
                  <a:txBody>
                    <a:bodyPr/>
                    <a:lstStyle/>
                    <a:p>
                      <a:pPr algn="l" fontAlgn="ctr"/>
                      <a:r>
                        <a:rPr lang="en-GB" sz="1400" i="0" u="none" strike="noStrike">
                          <a:solidFill>
                            <a:schemeClr val="bg1"/>
                          </a:solidFill>
                          <a:effectLst/>
                          <a:latin typeface="Arial"/>
                          <a:cs typeface="Arial"/>
                          <a:hlinkClick r:id="rId6" action="ppaction://hlinksldjump">
                            <a:extLst>
                              <a:ext uri="{A12FA001-AC4F-418D-AE19-62706E023703}">
                                <ahyp:hlinkClr xmlns:ahyp="http://schemas.microsoft.com/office/drawing/2018/hyperlinkcolor" val="tx"/>
                              </a:ext>
                            </a:extLst>
                          </a:hlinkClick>
                        </a:rPr>
                        <a:t>WRES Indicator 5</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Percentage of staff experiencing harassment, bullying or abuse from patient’s relatives or public in the last 12 months</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3480623481"/>
                  </a:ext>
                </a:extLst>
              </a:tr>
              <a:tr h="370840">
                <a:tc>
                  <a:txBody>
                    <a:bodyPr/>
                    <a:lstStyle/>
                    <a:p>
                      <a:pPr algn="l" fontAlgn="ctr"/>
                      <a:r>
                        <a:rPr lang="en-GB" sz="1400" i="0" u="none" strike="noStrike">
                          <a:solidFill>
                            <a:schemeClr val="bg1"/>
                          </a:solidFill>
                          <a:effectLst/>
                          <a:latin typeface="Arial"/>
                          <a:cs typeface="Arial"/>
                          <a:hlinkClick r:id="rId7" action="ppaction://hlinksldjump">
                            <a:extLst>
                              <a:ext uri="{A12FA001-AC4F-418D-AE19-62706E023703}">
                                <ahyp:hlinkClr xmlns:ahyp="http://schemas.microsoft.com/office/drawing/2018/hyperlinkcolor" val="tx"/>
                              </a:ext>
                            </a:extLst>
                          </a:hlinkClick>
                        </a:rPr>
                        <a:t>WRES Indicator 6</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Percentage of staff experiencing harassment, bullying or abuse from staff in the last 12 months</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2713700677"/>
                  </a:ext>
                </a:extLst>
              </a:tr>
              <a:tr h="370840">
                <a:tc>
                  <a:txBody>
                    <a:bodyPr/>
                    <a:lstStyle/>
                    <a:p>
                      <a:pPr algn="l" fontAlgn="ctr"/>
                      <a:r>
                        <a:rPr lang="en-GB" sz="1400" i="0" u="none" strike="noStrike">
                          <a:solidFill>
                            <a:schemeClr val="bg1"/>
                          </a:solidFill>
                          <a:effectLst/>
                          <a:latin typeface="Arial"/>
                          <a:cs typeface="Arial"/>
                          <a:hlinkClick r:id="rId8" action="ppaction://hlinksldjump">
                            <a:extLst>
                              <a:ext uri="{A12FA001-AC4F-418D-AE19-62706E023703}">
                                <ahyp:hlinkClr xmlns:ahyp="http://schemas.microsoft.com/office/drawing/2018/hyperlinkcolor" val="tx"/>
                              </a:ext>
                            </a:extLst>
                          </a:hlinkClick>
                        </a:rPr>
                        <a:t>WRES Indicator 7</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Percentage of staff experiencing discrimination at work from a manager / team leader or other colleagues</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1341769082"/>
                  </a:ext>
                </a:extLst>
              </a:tr>
              <a:tr h="370840">
                <a:tc>
                  <a:txBody>
                    <a:bodyPr/>
                    <a:lstStyle/>
                    <a:p>
                      <a:pPr algn="l" fontAlgn="ctr"/>
                      <a:r>
                        <a:rPr lang="en-GB" sz="1400" i="0" u="none" strike="noStrike">
                          <a:solidFill>
                            <a:schemeClr val="bg1"/>
                          </a:solidFill>
                          <a:effectLst/>
                          <a:latin typeface="Arial"/>
                          <a:cs typeface="Arial"/>
                          <a:hlinkClick r:id="rId9" action="ppaction://hlinksldjump">
                            <a:extLst>
                              <a:ext uri="{A12FA001-AC4F-418D-AE19-62706E023703}">
                                <ahyp:hlinkClr xmlns:ahyp="http://schemas.microsoft.com/office/drawing/2018/hyperlinkcolor" val="tx"/>
                              </a:ext>
                            </a:extLst>
                          </a:hlinkClick>
                        </a:rPr>
                        <a:t>WRES Indicator 8</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u="none" strike="noStrike">
                          <a:solidFill>
                            <a:schemeClr val="tx1"/>
                          </a:solidFill>
                          <a:effectLst/>
                          <a:latin typeface="Arial"/>
                          <a:cs typeface="Arial"/>
                        </a:rPr>
                        <a:t>Percentage of staff believing that the trust provides equal opportunities for career progression or promotion</a:t>
                      </a:r>
                      <a:endParaRPr lang="en-GB" sz="1400" b="0" i="0" u="none" strike="noStrike">
                        <a:solidFill>
                          <a:schemeClr val="tx1"/>
                        </a:solidFill>
                        <a:effectLst/>
                        <a:latin typeface="Arial"/>
                        <a:cs typeface="Arial"/>
                      </a:endParaRPr>
                    </a:p>
                  </a:txBody>
                  <a:tcPr marL="6350" marR="6350" marT="6350" marB="0" anchor="ctr">
                    <a:solidFill>
                      <a:schemeClr val="tx2">
                        <a:lumMod val="20000"/>
                        <a:lumOff val="80000"/>
                      </a:schemeClr>
                    </a:solidFill>
                  </a:tcPr>
                </a:tc>
                <a:extLst>
                  <a:ext uri="{0D108BD9-81ED-4DB2-BD59-A6C34878D82A}">
                    <a16:rowId xmlns:a16="http://schemas.microsoft.com/office/drawing/2014/main" val="2125896805"/>
                  </a:ext>
                </a:extLst>
              </a:tr>
              <a:tr h="370840">
                <a:tc>
                  <a:txBody>
                    <a:bodyPr/>
                    <a:lstStyle/>
                    <a:p>
                      <a:pPr algn="l" fontAlgn="ctr"/>
                      <a:r>
                        <a:rPr lang="en-GB" sz="1400" b="0" i="0" u="none" strike="noStrike">
                          <a:solidFill>
                            <a:schemeClr val="bg1"/>
                          </a:solidFill>
                          <a:effectLst/>
                          <a:latin typeface="Arial"/>
                          <a:cs typeface="Arial"/>
                          <a:hlinkClick r:id="rId9" action="ppaction://hlinksldjump">
                            <a:extLst>
                              <a:ext uri="{A12FA001-AC4F-418D-AE19-62706E023703}">
                                <ahyp:hlinkClr xmlns:ahyp="http://schemas.microsoft.com/office/drawing/2018/hyperlinkcolor" val="tx"/>
                              </a:ext>
                            </a:extLst>
                          </a:hlinkClick>
                        </a:rPr>
                        <a:t>WRES Indicator 9</a:t>
                      </a:r>
                      <a:endParaRPr lang="en-GB" sz="1400" b="0" i="0" u="none" strike="noStrike">
                        <a:solidFill>
                          <a:schemeClr val="bg1"/>
                        </a:solidFill>
                        <a:effectLst/>
                        <a:latin typeface="Arial"/>
                        <a:cs typeface="Arial"/>
                      </a:endParaRPr>
                    </a:p>
                  </a:txBody>
                  <a:tcPr marL="6350" marR="6350" marT="6350" marB="0" anchor="ctr">
                    <a:solidFill>
                      <a:schemeClr val="tx2"/>
                    </a:solidFill>
                  </a:tcPr>
                </a:tc>
                <a:tc>
                  <a:txBody>
                    <a:bodyPr/>
                    <a:lstStyle/>
                    <a:p>
                      <a:pPr algn="l" fontAlgn="ctr"/>
                      <a:r>
                        <a:rPr lang="en-GB" sz="1400" b="0">
                          <a:solidFill>
                            <a:schemeClr val="tx1"/>
                          </a:solidFill>
                          <a:latin typeface="Arial"/>
                          <a:cs typeface="Arial"/>
                        </a:rPr>
                        <a:t>Percentage difference between the organisations’ Board membership and its overall workforce disaggregated, by voting membership of the Board and executive membership of the Board</a:t>
                      </a:r>
                    </a:p>
                  </a:txBody>
                  <a:tcPr marL="6350" marR="6350" marT="6350" marB="0" anchor="ctr">
                    <a:solidFill>
                      <a:schemeClr val="tx2">
                        <a:lumMod val="20000"/>
                        <a:lumOff val="80000"/>
                      </a:schemeClr>
                    </a:solidFill>
                  </a:tcPr>
                </a:tc>
                <a:extLst>
                  <a:ext uri="{0D108BD9-81ED-4DB2-BD59-A6C34878D82A}">
                    <a16:rowId xmlns:a16="http://schemas.microsoft.com/office/drawing/2014/main" val="2795919124"/>
                  </a:ext>
                </a:extLst>
              </a:tr>
            </a:tbl>
          </a:graphicData>
        </a:graphic>
      </p:graphicFrame>
    </p:spTree>
    <p:extLst>
      <p:ext uri="{BB962C8B-B14F-4D97-AF65-F5344CB8AC3E}">
        <p14:creationId xmlns:p14="http://schemas.microsoft.com/office/powerpoint/2010/main" val="2773401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0395-F7D5-61B8-199A-B20FFE22CDA1}"/>
            </a:ext>
          </a:extLst>
        </p:cNvPr>
        <p:cNvGrpSpPr/>
        <p:nvPr/>
      </p:nvGrpSpPr>
      <p:grpSpPr>
        <a:xfrm>
          <a:off x="0" y="0"/>
          <a:ext cx="0" cy="0"/>
          <a:chOff x="0" y="0"/>
          <a:chExt cx="0" cy="0"/>
        </a:xfrm>
      </p:grpSpPr>
      <p:sp>
        <p:nvSpPr>
          <p:cNvPr id="3076" name="Text Box 4">
            <a:extLst>
              <a:ext uri="{FF2B5EF4-FFF2-40B4-BE49-F238E27FC236}">
                <a16:creationId xmlns:a16="http://schemas.microsoft.com/office/drawing/2014/main" id="{1F3B7E89-32D4-70F3-011E-40D5CD74AE7A}"/>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6" name="TextBox 5">
            <a:extLst>
              <a:ext uri="{FF2B5EF4-FFF2-40B4-BE49-F238E27FC236}">
                <a16:creationId xmlns:a16="http://schemas.microsoft.com/office/drawing/2014/main" id="{848D4A85-B66B-4858-65D1-C615D1B65257}"/>
              </a:ext>
            </a:extLst>
          </p:cNvPr>
          <p:cNvSpPr txBox="1"/>
          <p:nvPr/>
        </p:nvSpPr>
        <p:spPr>
          <a:xfrm>
            <a:off x="394447" y="250008"/>
            <a:ext cx="8199719" cy="546151"/>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r>
              <a:rPr lang="en-US" sz="2400" b="1">
                <a:solidFill>
                  <a:schemeClr val="tx2"/>
                </a:solidFill>
                <a:latin typeface="Arial" panose="020B0604020202020204" pitchFamily="34" charset="0"/>
                <a:ea typeface="+mj-ea"/>
                <a:cs typeface="Arial" panose="020B0604020202020204" pitchFamily="34" charset="0"/>
              </a:rPr>
              <a:t>We know there is more to do.</a:t>
            </a:r>
          </a:p>
        </p:txBody>
      </p:sp>
      <p:sp>
        <p:nvSpPr>
          <p:cNvPr id="3" name="TextBox 2">
            <a:extLst>
              <a:ext uri="{FF2B5EF4-FFF2-40B4-BE49-F238E27FC236}">
                <a16:creationId xmlns:a16="http://schemas.microsoft.com/office/drawing/2014/main" id="{43C65DC3-E60D-DCCB-3283-B68262C2D117}"/>
              </a:ext>
            </a:extLst>
          </p:cNvPr>
          <p:cNvSpPr txBox="1"/>
          <p:nvPr/>
        </p:nvSpPr>
        <p:spPr>
          <a:xfrm>
            <a:off x="248892" y="1132213"/>
            <a:ext cx="5499348" cy="5098466"/>
          </a:xfrm>
          <a:prstGeom prst="rect">
            <a:avLst/>
          </a:prstGeom>
          <a:solidFill>
            <a:schemeClr val="tx2">
              <a:lumMod val="20000"/>
              <a:lumOff val="80000"/>
            </a:schemeClr>
          </a:solidFill>
          <a:ln w="6350">
            <a:solidFill>
              <a:schemeClr val="accent1"/>
            </a:solidFill>
          </a:ln>
        </p:spPr>
        <p:txBody>
          <a:bodyPr wrap="square" lIns="120000" tIns="100000" rIns="120000" bIns="90000" rtlCol="0" anchor="t">
            <a:noAutofit/>
          </a:bodyPr>
          <a:lstStyle/>
          <a:p>
            <a:pPr algn="l">
              <a:lnSpc>
                <a:spcPct val="105000"/>
              </a:lnSpc>
              <a:spcBef>
                <a:spcPts val="0"/>
              </a:spcBef>
              <a:spcAft>
                <a:spcPts val="1000"/>
              </a:spcAft>
            </a:pPr>
            <a:r>
              <a:rPr lang="en-GB" sz="1600" b="1">
                <a:solidFill>
                  <a:srgbClr val="231F20"/>
                </a:solidFill>
                <a:latin typeface="Arial"/>
              </a:rPr>
              <a:t>I want to be open: staff from a Global Ethnic Majority do not always have positive experiences of fairness, safety or opportunity at Gateshead Health.  </a:t>
            </a:r>
            <a:endParaRPr lang="en-GB" sz="1600"/>
          </a:p>
          <a:p>
            <a:pPr algn="l">
              <a:lnSpc>
                <a:spcPct val="105000"/>
              </a:lnSpc>
              <a:spcBef>
                <a:spcPts val="0"/>
              </a:spcBef>
              <a:spcAft>
                <a:spcPts val="1000"/>
              </a:spcAft>
            </a:pPr>
            <a:r>
              <a:rPr lang="en-GB" sz="1600" b="0">
                <a:solidFill>
                  <a:srgbClr val="231F20"/>
                </a:solidFill>
                <a:latin typeface="Arial"/>
              </a:rPr>
              <a:t>Our workforce data and colleague feedback matter. They show that barriers, bias and unequal outcomes remain. We need to acknowledge this honestly and respond with focus, care and sustained action.</a:t>
            </a:r>
          </a:p>
          <a:p>
            <a:pPr algn="l">
              <a:lnSpc>
                <a:spcPct val="105000"/>
              </a:lnSpc>
              <a:spcBef>
                <a:spcPts val="0"/>
              </a:spcBef>
              <a:spcAft>
                <a:spcPts val="0"/>
              </a:spcAft>
            </a:pPr>
            <a:r>
              <a:rPr lang="en-GB" sz="1600" b="0">
                <a:solidFill>
                  <a:srgbClr val="231F20"/>
                </a:solidFill>
                <a:latin typeface="Arial"/>
              </a:rPr>
              <a:t>I want every colleague to feel they belong, can speak up safely and have the same opportunity to progress. There is more to do, and we are committed to doing it.</a:t>
            </a:r>
          </a:p>
          <a:p>
            <a:pPr>
              <a:lnSpc>
                <a:spcPct val="105000"/>
              </a:lnSpc>
              <a:spcAft>
                <a:spcPts val="1000"/>
              </a:spcAft>
            </a:pPr>
            <a:endParaRPr lang="en-GB" sz="1600">
              <a:solidFill>
                <a:srgbClr val="231F20"/>
              </a:solidFill>
            </a:endParaRPr>
          </a:p>
          <a:p>
            <a:pPr>
              <a:lnSpc>
                <a:spcPct val="105000"/>
              </a:lnSpc>
              <a:spcAft>
                <a:spcPts val="1000"/>
              </a:spcAft>
            </a:pPr>
            <a:r>
              <a:rPr lang="en-GB" sz="1600">
                <a:solidFill>
                  <a:srgbClr val="231F20"/>
                </a:solidFill>
              </a:rPr>
              <a:t>Every leader and every team must reflect honestly on what is happening, take responsibility for improvements within their control and work together to make a difference. </a:t>
            </a:r>
            <a:endParaRPr lang="en-GB" sz="1600" b="1">
              <a:solidFill>
                <a:srgbClr val="231F20"/>
              </a:solidFill>
            </a:endParaRPr>
          </a:p>
          <a:p>
            <a:pPr algn="l">
              <a:lnSpc>
                <a:spcPct val="105000"/>
              </a:lnSpc>
              <a:spcBef>
                <a:spcPts val="0"/>
              </a:spcBef>
              <a:spcAft>
                <a:spcPts val="0"/>
              </a:spcAft>
            </a:pPr>
            <a:endParaRPr lang="en-GB" sz="1600" b="0">
              <a:solidFill>
                <a:srgbClr val="231F20"/>
              </a:solidFill>
              <a:latin typeface="Arial"/>
            </a:endParaRPr>
          </a:p>
        </p:txBody>
      </p:sp>
      <p:sp>
        <p:nvSpPr>
          <p:cNvPr id="4" name="TextBox 3">
            <a:extLst>
              <a:ext uri="{FF2B5EF4-FFF2-40B4-BE49-F238E27FC236}">
                <a16:creationId xmlns:a16="http://schemas.microsoft.com/office/drawing/2014/main" id="{F6EC35C2-B02A-3E77-B0F4-27FC3C5A6CDE}"/>
              </a:ext>
            </a:extLst>
          </p:cNvPr>
          <p:cNvSpPr txBox="1"/>
          <p:nvPr/>
        </p:nvSpPr>
        <p:spPr>
          <a:xfrm>
            <a:off x="6272785" y="1132213"/>
            <a:ext cx="5499348" cy="5098465"/>
          </a:xfrm>
          <a:prstGeom prst="rect">
            <a:avLst/>
          </a:prstGeom>
          <a:solidFill>
            <a:schemeClr val="tx2">
              <a:lumMod val="20000"/>
              <a:lumOff val="80000"/>
            </a:schemeClr>
          </a:solidFill>
          <a:ln>
            <a:solidFill>
              <a:schemeClr val="accent1"/>
            </a:solidFill>
          </a:ln>
        </p:spPr>
        <p:txBody>
          <a:bodyPr wrap="square" lIns="120000" tIns="100000" rIns="120000" bIns="90000" rtlCol="0" anchor="t">
            <a:noAutofit/>
          </a:bodyPr>
          <a:lstStyle/>
          <a:p>
            <a:pPr>
              <a:lnSpc>
                <a:spcPct val="105000"/>
              </a:lnSpc>
              <a:spcAft>
                <a:spcPts val="1000"/>
              </a:spcAft>
            </a:pPr>
            <a:r>
              <a:rPr lang="en-GB" sz="1600" b="1">
                <a:solidFill>
                  <a:srgbClr val="231F20"/>
                </a:solidFill>
              </a:rPr>
              <a:t>We must all;</a:t>
            </a:r>
          </a:p>
          <a:p>
            <a:pPr marL="285750" indent="-285750">
              <a:lnSpc>
                <a:spcPct val="105000"/>
              </a:lnSpc>
              <a:spcAft>
                <a:spcPts val="1000"/>
              </a:spcAft>
              <a:buFont typeface="Arial" panose="020B0604020202020204" pitchFamily="34" charset="0"/>
              <a:buChar char="•"/>
            </a:pPr>
            <a:r>
              <a:rPr lang="en-GB" sz="1600" b="1">
                <a:solidFill>
                  <a:srgbClr val="231F20"/>
                </a:solidFill>
              </a:rPr>
              <a:t>Challenge racism and discrimination. </a:t>
            </a:r>
          </a:p>
          <a:p>
            <a:pPr marL="285750" indent="-285750">
              <a:lnSpc>
                <a:spcPct val="105000"/>
              </a:lnSpc>
              <a:spcAft>
                <a:spcPts val="1000"/>
              </a:spcAft>
              <a:buFont typeface="Arial" panose="020B0604020202020204" pitchFamily="34" charset="0"/>
              <a:buChar char="•"/>
            </a:pPr>
            <a:r>
              <a:rPr lang="en-GB" sz="1600" b="1">
                <a:solidFill>
                  <a:srgbClr val="231F20"/>
                </a:solidFill>
              </a:rPr>
              <a:t>Remove barriers in our systems.</a:t>
            </a:r>
          </a:p>
          <a:p>
            <a:pPr marL="285750" indent="-285750">
              <a:lnSpc>
                <a:spcPct val="105000"/>
              </a:lnSpc>
              <a:spcAft>
                <a:spcPts val="1000"/>
              </a:spcAft>
              <a:buFont typeface="Arial" panose="020B0604020202020204" pitchFamily="34" charset="0"/>
              <a:buChar char="•"/>
            </a:pPr>
            <a:r>
              <a:rPr lang="en-GB" sz="1600" b="1">
                <a:solidFill>
                  <a:srgbClr val="231F20"/>
                </a:solidFill>
              </a:rPr>
              <a:t> Act on what staff tell us.</a:t>
            </a:r>
          </a:p>
          <a:p>
            <a:pPr algn="l">
              <a:lnSpc>
                <a:spcPct val="105000"/>
              </a:lnSpc>
              <a:spcBef>
                <a:spcPts val="0"/>
              </a:spcBef>
              <a:spcAft>
                <a:spcPts val="1000"/>
              </a:spcAft>
            </a:pPr>
            <a:endParaRPr lang="en-GB" sz="1600" b="0">
              <a:solidFill>
                <a:srgbClr val="231F20"/>
              </a:solidFill>
              <a:latin typeface="Arial"/>
            </a:endParaRPr>
          </a:p>
          <a:p>
            <a:pPr algn="l">
              <a:lnSpc>
                <a:spcPct val="105000"/>
              </a:lnSpc>
              <a:spcBef>
                <a:spcPts val="0"/>
              </a:spcBef>
              <a:spcAft>
                <a:spcPts val="1000"/>
              </a:spcAft>
            </a:pPr>
            <a:r>
              <a:rPr lang="en-GB" sz="1600" b="0">
                <a:solidFill>
                  <a:srgbClr val="231F20"/>
                </a:solidFill>
                <a:latin typeface="Arial"/>
              </a:rPr>
              <a:t>Measure whether our actions improve people’s experiences — and keep learning as we go.</a:t>
            </a:r>
          </a:p>
          <a:p>
            <a:pPr algn="l">
              <a:lnSpc>
                <a:spcPct val="105000"/>
              </a:lnSpc>
              <a:spcBef>
                <a:spcPts val="0"/>
              </a:spcBef>
              <a:spcAft>
                <a:spcPts val="1000"/>
              </a:spcAft>
            </a:pPr>
            <a:r>
              <a:rPr lang="en-GB" sz="1600" b="1">
                <a:solidFill>
                  <a:srgbClr val="231F20"/>
                </a:solidFill>
                <a:latin typeface="Arial"/>
              </a:rPr>
              <a:t>Our colleagues deserve fairness, respect and opportunity. Together, we can and must keep improving.</a:t>
            </a:r>
          </a:p>
          <a:p>
            <a:pPr algn="l">
              <a:lnSpc>
                <a:spcPct val="105000"/>
              </a:lnSpc>
              <a:spcBef>
                <a:spcPts val="0"/>
              </a:spcBef>
              <a:spcAft>
                <a:spcPts val="1000"/>
              </a:spcAft>
            </a:pPr>
            <a:endParaRPr lang="en-GB" sz="1600" b="1">
              <a:solidFill>
                <a:srgbClr val="231F20"/>
              </a:solidFill>
              <a:latin typeface="Arial"/>
            </a:endParaRPr>
          </a:p>
          <a:p>
            <a:pPr algn="l">
              <a:lnSpc>
                <a:spcPct val="105000"/>
              </a:lnSpc>
              <a:spcBef>
                <a:spcPts val="0"/>
              </a:spcBef>
              <a:spcAft>
                <a:spcPts val="0"/>
              </a:spcAft>
            </a:pPr>
            <a:r>
              <a:rPr lang="en-GB" sz="1600" b="1">
                <a:solidFill>
                  <a:srgbClr val="231F20"/>
                </a:solidFill>
                <a:latin typeface="Arial"/>
              </a:rPr>
              <a:t>Amanda Venner, Executive Director of People and OD
Gateshead Health NHS Foundation Trust</a:t>
            </a:r>
          </a:p>
        </p:txBody>
      </p:sp>
    </p:spTree>
    <p:extLst>
      <p:ext uri="{BB962C8B-B14F-4D97-AF65-F5344CB8AC3E}">
        <p14:creationId xmlns:p14="http://schemas.microsoft.com/office/powerpoint/2010/main" val="2290332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CBF09-588E-8F46-4EBF-2B21C412831B}"/>
              </a:ext>
            </a:extLst>
          </p:cNvPr>
          <p:cNvSpPr>
            <a:spLocks noGrp="1"/>
          </p:cNvSpPr>
          <p:nvPr>
            <p:ph type="title"/>
          </p:nvPr>
        </p:nvSpPr>
        <p:spPr>
          <a:xfrm>
            <a:off x="394447" y="288109"/>
            <a:ext cx="8199719" cy="754308"/>
          </a:xfrm>
        </p:spPr>
        <p:txBody>
          <a:bodyPr>
            <a:normAutofit/>
          </a:bodyPr>
          <a:lstStyle/>
          <a:p>
            <a:r>
              <a:rPr lang="en-GB" sz="2400"/>
              <a:t>WRES indicators</a:t>
            </a:r>
          </a:p>
        </p:txBody>
      </p:sp>
      <p:sp>
        <p:nvSpPr>
          <p:cNvPr id="3" name="Content Placeholder 2">
            <a:extLst>
              <a:ext uri="{FF2B5EF4-FFF2-40B4-BE49-F238E27FC236}">
                <a16:creationId xmlns:a16="http://schemas.microsoft.com/office/drawing/2014/main" id="{6B6C6A5F-9236-7EC1-2EC2-7FB1B56F4B92}"/>
              </a:ext>
            </a:extLst>
          </p:cNvPr>
          <p:cNvSpPr>
            <a:spLocks noGrp="1"/>
          </p:cNvSpPr>
          <p:nvPr>
            <p:ph idx="1"/>
          </p:nvPr>
        </p:nvSpPr>
        <p:spPr>
          <a:xfrm>
            <a:off x="394447" y="1143000"/>
            <a:ext cx="11325840" cy="5111496"/>
          </a:xfrm>
          <a:solidFill>
            <a:schemeClr val="tx2">
              <a:lumMod val="20000"/>
              <a:lumOff val="80000"/>
            </a:schemeClr>
          </a:solidFill>
          <a:ln>
            <a:solidFill>
              <a:schemeClr val="tx1"/>
            </a:solidFill>
          </a:ln>
        </p:spPr>
        <p:txBody>
          <a:bodyPr vert="horz" lIns="0" tIns="46800" rIns="0" bIns="45720" rtlCol="0" anchor="t">
            <a:noAutofit/>
          </a:bodyPr>
          <a:lstStyle/>
          <a:p>
            <a:pPr marL="357188" indent="-174625">
              <a:buNone/>
            </a:pPr>
            <a:r>
              <a:rPr lang="en-GB" sz="1200" i="0" u="none" strike="noStrike" baseline="0">
                <a:solidFill>
                  <a:srgbClr val="000000"/>
                </a:solidFill>
                <a:latin typeface="Arial"/>
                <a:ea typeface="Calibri" panose="020F0502020204030204" pitchFamily="34" charset="0"/>
                <a:cs typeface="Arial"/>
              </a:rPr>
              <a:t>There are </a:t>
            </a:r>
            <a:r>
              <a:rPr lang="en-GB" sz="1200" b="1" i="0" u="none" strike="noStrike" baseline="0">
                <a:solidFill>
                  <a:srgbClr val="000000"/>
                </a:solidFill>
                <a:latin typeface="Arial"/>
                <a:ea typeface="Calibri" panose="020F0502020204030204" pitchFamily="34" charset="0"/>
                <a:cs typeface="Arial"/>
              </a:rPr>
              <a:t>nine</a:t>
            </a:r>
            <a:r>
              <a:rPr lang="en-GB" sz="1200" i="0" u="none" strike="noStrike" baseline="0">
                <a:solidFill>
                  <a:srgbClr val="000000"/>
                </a:solidFill>
                <a:latin typeface="Arial"/>
                <a:ea typeface="Calibri" panose="020F0502020204030204" pitchFamily="34" charset="0"/>
                <a:cs typeface="Arial"/>
              </a:rPr>
              <a:t> WRES indicators. </a:t>
            </a:r>
          </a:p>
          <a:p>
            <a:pPr marL="357188" indent="-174625"/>
            <a:r>
              <a:rPr lang="en-GB" sz="1200" b="1" i="0" u="none" strike="noStrike" baseline="0">
                <a:solidFill>
                  <a:srgbClr val="000000"/>
                </a:solidFill>
                <a:latin typeface="Arial"/>
                <a:ea typeface="Calibri" panose="020F0502020204030204" pitchFamily="34" charset="0"/>
                <a:cs typeface="Arial"/>
              </a:rPr>
              <a:t>Four</a:t>
            </a:r>
            <a:r>
              <a:rPr lang="en-GB" sz="1200" i="0" u="none" strike="noStrike" baseline="0">
                <a:solidFill>
                  <a:srgbClr val="000000"/>
                </a:solidFill>
                <a:latin typeface="Arial"/>
                <a:ea typeface="Calibri" panose="020F0502020204030204" pitchFamily="34" charset="0"/>
                <a:cs typeface="Arial"/>
              </a:rPr>
              <a:t> of the indicators focus on workforce data</a:t>
            </a:r>
          </a:p>
          <a:p>
            <a:pPr marL="754063" lvl="1" indent="-228600">
              <a:buFont typeface="+mj-lt"/>
              <a:buAutoNum type="arabicPeriod"/>
            </a:pPr>
            <a:r>
              <a:rPr lang="en-GB" sz="1200">
                <a:solidFill>
                  <a:srgbClr val="000000"/>
                </a:solidFill>
                <a:latin typeface="Arial"/>
                <a:ea typeface="Calibri" panose="020F0502020204030204" pitchFamily="34" charset="0"/>
                <a:cs typeface="Arial"/>
              </a:rPr>
              <a:t>Percentage of staff in each of the </a:t>
            </a:r>
            <a:r>
              <a:rPr lang="en-GB" sz="1200" err="1">
                <a:solidFill>
                  <a:srgbClr val="000000"/>
                </a:solidFill>
                <a:latin typeface="Arial"/>
                <a:ea typeface="Calibri" panose="020F0502020204030204" pitchFamily="34" charset="0"/>
                <a:cs typeface="Arial"/>
              </a:rPr>
              <a:t>AfC</a:t>
            </a:r>
            <a:r>
              <a:rPr lang="en-GB" sz="1200">
                <a:solidFill>
                  <a:srgbClr val="000000"/>
                </a:solidFill>
                <a:latin typeface="Arial"/>
                <a:ea typeface="Calibri" panose="020F0502020204030204" pitchFamily="34" charset="0"/>
                <a:cs typeface="Arial"/>
              </a:rPr>
              <a:t> Bands 1-9, VSM, Medical and Dental and other staff , compared with the percentage of staff in the overall workforce</a:t>
            </a:r>
          </a:p>
          <a:p>
            <a:pPr marL="754063" lvl="1" indent="-228600">
              <a:buFont typeface="+mj-lt"/>
              <a:buAutoNum type="arabicPeriod"/>
            </a:pPr>
            <a:r>
              <a:rPr lang="en-GB" sz="1200"/>
              <a:t>Relative likelihood of staff being appointed from shortlisting across all posts (both external and internal posts).  </a:t>
            </a:r>
          </a:p>
          <a:p>
            <a:pPr marL="754063" lvl="1" indent="-228600">
              <a:buFont typeface="+mj-lt"/>
              <a:buAutoNum type="arabicPeriod"/>
            </a:pPr>
            <a:r>
              <a:rPr lang="en-GB" sz="1200"/>
              <a:t>Relative likelihood of staff entering the formal disciplinary process, as measured by entry into a formal disciplinary investigation</a:t>
            </a:r>
          </a:p>
          <a:p>
            <a:pPr marL="754063" lvl="1" indent="-228600">
              <a:buFont typeface="+mj-lt"/>
              <a:buAutoNum type="arabicPeriod"/>
            </a:pPr>
            <a:r>
              <a:rPr lang="en-GB" sz="1200"/>
              <a:t>Relative likelihood of staff accessing non-mandatory training and CPD</a:t>
            </a:r>
          </a:p>
          <a:p>
            <a:pPr marL="182563" indent="0">
              <a:buNone/>
            </a:pPr>
            <a:endParaRPr lang="en-GB" sz="1200">
              <a:solidFill>
                <a:srgbClr val="000000"/>
              </a:solidFill>
              <a:latin typeface="Arial"/>
              <a:ea typeface="Calibri" panose="020F0502020204030204" pitchFamily="34" charset="0"/>
              <a:cs typeface="Arial"/>
            </a:endParaRPr>
          </a:p>
          <a:p>
            <a:pPr marL="357188" indent="-174625"/>
            <a:r>
              <a:rPr lang="en-GB" sz="1200" b="1" i="0" u="none" strike="noStrike" baseline="0">
                <a:solidFill>
                  <a:srgbClr val="000000"/>
                </a:solidFill>
                <a:latin typeface="Arial"/>
                <a:ea typeface="Calibri" panose="020F0502020204030204" pitchFamily="34" charset="0"/>
                <a:cs typeface="Arial"/>
              </a:rPr>
              <a:t>Four</a:t>
            </a:r>
            <a:r>
              <a:rPr lang="en-GB" sz="1200" i="0" u="none" strike="noStrike" baseline="0">
                <a:solidFill>
                  <a:srgbClr val="000000"/>
                </a:solidFill>
                <a:latin typeface="Arial"/>
                <a:ea typeface="Calibri" panose="020F0502020204030204" pitchFamily="34" charset="0"/>
                <a:cs typeface="Arial"/>
              </a:rPr>
              <a:t> are based on data from the national NHS Staff Survey questions and </a:t>
            </a:r>
          </a:p>
          <a:p>
            <a:pPr marL="715963" lvl="1" indent="-174625">
              <a:buFont typeface="+mj-lt"/>
              <a:buAutoNum type="arabicPeriod" startAt="5"/>
            </a:pPr>
            <a:r>
              <a:rPr lang="en-GB" sz="1200">
                <a:solidFill>
                  <a:srgbClr val="000000"/>
                </a:solidFill>
                <a:latin typeface="Arial"/>
                <a:ea typeface="Calibri" panose="020F0502020204030204" pitchFamily="34" charset="0"/>
                <a:cs typeface="Arial"/>
              </a:rPr>
              <a:t>Percentage of staff experiencing harassment, bullying or abuse from patients, relatives or the public in last 12 months	</a:t>
            </a:r>
          </a:p>
          <a:p>
            <a:pPr marL="715963" lvl="1" indent="-174625">
              <a:buFont typeface="+mj-lt"/>
              <a:buAutoNum type="arabicPeriod" startAt="5"/>
            </a:pPr>
            <a:r>
              <a:rPr lang="en-GB" sz="1200">
                <a:solidFill>
                  <a:srgbClr val="000000"/>
                </a:solidFill>
                <a:latin typeface="Arial"/>
                <a:ea typeface="Calibri" panose="020F0502020204030204" pitchFamily="34" charset="0"/>
                <a:cs typeface="Arial"/>
              </a:rPr>
              <a:t>Percentage of staff experiencing harassment, bullying or abuse from staff in last 12 months	</a:t>
            </a:r>
          </a:p>
          <a:p>
            <a:pPr marL="715963" lvl="1" indent="-174625">
              <a:buFont typeface="+mj-lt"/>
              <a:buAutoNum type="arabicPeriod" startAt="5"/>
            </a:pPr>
            <a:r>
              <a:rPr lang="en-GB" sz="1200">
                <a:solidFill>
                  <a:srgbClr val="000000"/>
                </a:solidFill>
                <a:latin typeface="Arial"/>
                <a:ea typeface="Calibri" panose="020F0502020204030204" pitchFamily="34" charset="0"/>
                <a:cs typeface="Arial"/>
              </a:rPr>
              <a:t>Percentage of staff believing that the trust provides equal opportunities for career progression or promotion</a:t>
            </a:r>
          </a:p>
          <a:p>
            <a:pPr marL="715963" lvl="1" indent="-174625">
              <a:buFont typeface="+mj-lt"/>
              <a:buAutoNum type="arabicPeriod" startAt="5"/>
            </a:pPr>
            <a:r>
              <a:rPr lang="en-GB" sz="1200">
                <a:solidFill>
                  <a:srgbClr val="000000"/>
                </a:solidFill>
                <a:latin typeface="Arial"/>
                <a:ea typeface="Calibri" panose="020F0502020204030204" pitchFamily="34" charset="0"/>
                <a:cs typeface="Arial"/>
              </a:rPr>
              <a:t>In the last 12 months have you personally experienced discrimination at work from any of the following- Manager/team leader or other colleagues	</a:t>
            </a:r>
          </a:p>
          <a:p>
            <a:pPr marL="357188" indent="-174625"/>
            <a:endParaRPr lang="en-GB" sz="1200" i="0" u="none" strike="noStrike" baseline="0">
              <a:solidFill>
                <a:srgbClr val="000000"/>
              </a:solidFill>
              <a:latin typeface="Arial"/>
              <a:ea typeface="Calibri" panose="020F0502020204030204" pitchFamily="34" charset="0"/>
              <a:cs typeface="Arial"/>
            </a:endParaRPr>
          </a:p>
          <a:p>
            <a:pPr marL="357188" indent="-174625"/>
            <a:r>
              <a:rPr lang="en-GB" sz="1200" b="1" i="0" u="none" strike="noStrike" baseline="0">
                <a:solidFill>
                  <a:srgbClr val="000000"/>
                </a:solidFill>
                <a:latin typeface="Arial"/>
                <a:ea typeface="Calibri" panose="020F0502020204030204" pitchFamily="34" charset="0"/>
                <a:cs typeface="Arial"/>
              </a:rPr>
              <a:t>One</a:t>
            </a:r>
            <a:r>
              <a:rPr lang="en-GB" sz="1200" i="0" u="none" strike="noStrike" baseline="0">
                <a:solidFill>
                  <a:srgbClr val="000000"/>
                </a:solidFill>
                <a:latin typeface="Arial"/>
                <a:ea typeface="Calibri" panose="020F0502020204030204" pitchFamily="34" charset="0"/>
                <a:cs typeface="Arial"/>
              </a:rPr>
              <a:t> indicator focuses upon BME representation on boards. </a:t>
            </a:r>
          </a:p>
          <a:p>
            <a:pPr marL="753745" lvl="1" indent="-228600">
              <a:buFont typeface="+mj-lt"/>
              <a:buAutoNum type="arabicPeriod" startAt="9"/>
            </a:pPr>
            <a:r>
              <a:rPr lang="en-GB" sz="1200">
                <a:solidFill>
                  <a:srgbClr val="000000"/>
                </a:solidFill>
                <a:latin typeface="Arial"/>
                <a:ea typeface="Calibri" panose="020F0502020204030204" pitchFamily="34" charset="0"/>
                <a:cs typeface="Arial"/>
              </a:rPr>
              <a:t>Percentage difference between the organisations’ Board membership and its overall workforce </a:t>
            </a:r>
            <a:endParaRPr lang="en-GB" sz="1200" i="0" u="none" strike="noStrike" baseline="0">
              <a:solidFill>
                <a:srgbClr val="000000"/>
              </a:solidFill>
              <a:latin typeface="Arial"/>
              <a:ea typeface="Calibri"/>
              <a:cs typeface="Arial"/>
            </a:endParaRPr>
          </a:p>
          <a:p>
            <a:pPr marL="356870" indent="-174625"/>
            <a:endParaRPr lang="en-GB" sz="1100" i="0" u="none" strike="noStrike" baseline="0">
              <a:solidFill>
                <a:srgbClr val="000000"/>
              </a:solidFill>
              <a:latin typeface="Arial"/>
              <a:ea typeface="Calibri"/>
              <a:cs typeface="Arial"/>
            </a:endParaRPr>
          </a:p>
          <a:p>
            <a:pPr marL="182245" indent="0">
              <a:buNone/>
            </a:pPr>
            <a:r>
              <a:rPr lang="en-GB" sz="1200" i="0" u="none" strike="noStrike" baseline="0">
                <a:solidFill>
                  <a:srgbClr val="000000"/>
                </a:solidFill>
                <a:latin typeface="Arial"/>
                <a:ea typeface="Calibri"/>
                <a:cs typeface="Arial"/>
              </a:rPr>
              <a:t>Based on the requirement from the National team, the Trust submitted the WRES data for Indicators 1 -</a:t>
            </a:r>
            <a:r>
              <a:rPr lang="en-GB" sz="1200">
                <a:solidFill>
                  <a:srgbClr val="000000"/>
                </a:solidFill>
                <a:latin typeface="Arial"/>
                <a:ea typeface="Calibri"/>
                <a:cs typeface="Arial"/>
              </a:rPr>
              <a:t> </a:t>
            </a:r>
            <a:r>
              <a:rPr lang="en-GB" sz="1200" i="0" u="none" strike="noStrike" baseline="0">
                <a:solidFill>
                  <a:srgbClr val="000000"/>
                </a:solidFill>
                <a:latin typeface="Arial"/>
                <a:ea typeface="Calibri"/>
                <a:cs typeface="Arial"/>
              </a:rPr>
              <a:t>4 and indicator 9 on the National Data Collection Framework (DCF) </a:t>
            </a:r>
            <a:r>
              <a:rPr lang="en-GB" sz="1200">
                <a:solidFill>
                  <a:srgbClr val="000000"/>
                </a:solidFill>
                <a:latin typeface="Arial"/>
                <a:ea typeface="Calibri"/>
                <a:cs typeface="Arial"/>
              </a:rPr>
              <a:t>before the end of </a:t>
            </a:r>
            <a:r>
              <a:rPr lang="en-GB" sz="1200" i="0" u="none" strike="noStrike" baseline="0">
                <a:solidFill>
                  <a:srgbClr val="000000"/>
                </a:solidFill>
                <a:latin typeface="Arial"/>
                <a:ea typeface="Calibri"/>
                <a:cs typeface="Arial"/>
              </a:rPr>
              <a:t>31</a:t>
            </a:r>
            <a:r>
              <a:rPr lang="en-GB" sz="1200" i="0" u="none" strike="noStrike" baseline="30000">
                <a:solidFill>
                  <a:srgbClr val="000000"/>
                </a:solidFill>
                <a:latin typeface="Arial"/>
                <a:ea typeface="Calibri"/>
                <a:cs typeface="Arial"/>
              </a:rPr>
              <a:t>st</a:t>
            </a:r>
            <a:r>
              <a:rPr lang="en-GB" sz="1200" i="0" u="none" strike="noStrike" baseline="0">
                <a:solidFill>
                  <a:srgbClr val="000000"/>
                </a:solidFill>
                <a:latin typeface="Arial"/>
                <a:ea typeface="Calibri"/>
                <a:cs typeface="Arial"/>
              </a:rPr>
              <a:t> May 2026. The staff survey results for Indicators 5 to 8, are taken directly from the WRES publications available on the NHS Staff Survey website.</a:t>
            </a:r>
            <a:endParaRPr lang="en-GB" sz="1200">
              <a:solidFill>
                <a:srgbClr val="000000"/>
              </a:solidFill>
              <a:latin typeface="Arial"/>
              <a:ea typeface="Calibri"/>
              <a:cs typeface="Arial"/>
            </a:endParaRPr>
          </a:p>
          <a:p>
            <a:pPr marL="357188" indent="-174625"/>
            <a:endParaRPr lang="en-GB" sz="1200">
              <a:solidFill>
                <a:srgbClr val="000000"/>
              </a:solidFill>
              <a:latin typeface="Arial"/>
              <a:ea typeface="Calibri" panose="020F0502020204030204" pitchFamily="34" charset="0"/>
              <a:cs typeface="Arial"/>
            </a:endParaRPr>
          </a:p>
          <a:p>
            <a:pPr marL="182563" indent="0">
              <a:buNone/>
            </a:pPr>
            <a:r>
              <a:rPr lang="en-GB" sz="1200">
                <a:solidFill>
                  <a:srgbClr val="000000"/>
                </a:solidFill>
                <a:latin typeface="Arial"/>
                <a:ea typeface="Calibri" panose="020F0502020204030204" pitchFamily="34" charset="0"/>
                <a:cs typeface="Arial"/>
              </a:rPr>
              <a:t>In the previous years there was information that was included within the indicators captured from the National Benchmarking report produced for the Trust.  The next Benchmarking report (2025/ 2026) will not be available until October / November 2026 and as such this information is not included. </a:t>
            </a:r>
          </a:p>
          <a:p>
            <a:pPr marL="182563" indent="0">
              <a:buNone/>
            </a:pPr>
            <a:endParaRPr lang="en-GB" sz="1200">
              <a:solidFill>
                <a:srgbClr val="000000"/>
              </a:solidFill>
              <a:latin typeface="Arial"/>
              <a:ea typeface="Calibri" panose="020F0502020204030204" pitchFamily="34" charset="0"/>
              <a:cs typeface="Arial"/>
            </a:endParaRPr>
          </a:p>
        </p:txBody>
      </p:sp>
    </p:spTree>
    <p:extLst>
      <p:ext uri="{BB962C8B-B14F-4D97-AF65-F5344CB8AC3E}">
        <p14:creationId xmlns:p14="http://schemas.microsoft.com/office/powerpoint/2010/main" val="2857598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9E160-957E-AB13-B239-179C3B9D701D}"/>
              </a:ext>
            </a:extLst>
          </p:cNvPr>
          <p:cNvSpPr>
            <a:spLocks noGrp="1"/>
          </p:cNvSpPr>
          <p:nvPr>
            <p:ph type="title"/>
          </p:nvPr>
        </p:nvSpPr>
        <p:spPr>
          <a:xfrm>
            <a:off x="394447" y="594812"/>
            <a:ext cx="9583417" cy="403252"/>
          </a:xfrm>
          <a:noFill/>
        </p:spPr>
        <p:txBody>
          <a:bodyPr>
            <a:normAutofit/>
          </a:bodyPr>
          <a:lstStyle/>
          <a:p>
            <a:r>
              <a:rPr lang="en-GB" sz="2000">
                <a:latin typeface="Arial"/>
                <a:cs typeface="Arial"/>
              </a:rPr>
              <a:t>Definitions</a:t>
            </a:r>
          </a:p>
        </p:txBody>
      </p:sp>
      <p:graphicFrame>
        <p:nvGraphicFramePr>
          <p:cNvPr id="6" name="Table 5">
            <a:extLst>
              <a:ext uri="{FF2B5EF4-FFF2-40B4-BE49-F238E27FC236}">
                <a16:creationId xmlns:a16="http://schemas.microsoft.com/office/drawing/2014/main" id="{3873AEB0-546C-A195-11CB-F4A3CA66C107}"/>
              </a:ext>
            </a:extLst>
          </p:cNvPr>
          <p:cNvGraphicFramePr>
            <a:graphicFrameLocks noGrp="1"/>
          </p:cNvGraphicFramePr>
          <p:nvPr>
            <p:extLst>
              <p:ext uri="{D42A27DB-BD31-4B8C-83A1-F6EECF244321}">
                <p14:modId xmlns:p14="http://schemas.microsoft.com/office/powerpoint/2010/main" val="533016614"/>
              </p:ext>
            </p:extLst>
          </p:nvPr>
        </p:nvGraphicFramePr>
        <p:xfrm>
          <a:off x="394447" y="1257249"/>
          <a:ext cx="11332116" cy="4331944"/>
        </p:xfrm>
        <a:graphic>
          <a:graphicData uri="http://schemas.openxmlformats.org/drawingml/2006/table">
            <a:tbl>
              <a:tblPr firstRow="1" bandRow="1">
                <a:tableStyleId>{5C22544A-7EE6-4342-B048-85BDC9FD1C3A}</a:tableStyleId>
              </a:tblPr>
              <a:tblGrid>
                <a:gridCol w="3263154">
                  <a:extLst>
                    <a:ext uri="{9D8B030D-6E8A-4147-A177-3AD203B41FA5}">
                      <a16:colId xmlns:a16="http://schemas.microsoft.com/office/drawing/2014/main" val="1468923006"/>
                    </a:ext>
                  </a:extLst>
                </a:gridCol>
                <a:gridCol w="8068962">
                  <a:extLst>
                    <a:ext uri="{9D8B030D-6E8A-4147-A177-3AD203B41FA5}">
                      <a16:colId xmlns:a16="http://schemas.microsoft.com/office/drawing/2014/main" val="484059612"/>
                    </a:ext>
                  </a:extLst>
                </a:gridCol>
              </a:tblGrid>
              <a:tr h="755326">
                <a:tc>
                  <a:txBody>
                    <a:bodyPr/>
                    <a:lstStyle/>
                    <a:p>
                      <a:pPr algn="ctr"/>
                      <a:r>
                        <a:rPr lang="en-GB" sz="1600">
                          <a:latin typeface="Arial"/>
                          <a:cs typeface="Arial"/>
                        </a:rPr>
                        <a:t>Term</a:t>
                      </a:r>
                    </a:p>
                  </a:txBody>
                  <a:tcPr/>
                </a:tc>
                <a:tc>
                  <a:txBody>
                    <a:bodyPr/>
                    <a:lstStyle/>
                    <a:p>
                      <a:pPr algn="ctr"/>
                      <a:r>
                        <a:rPr lang="en-GB" sz="1600">
                          <a:latin typeface="Arial"/>
                          <a:cs typeface="Arial"/>
                        </a:rPr>
                        <a:t>Definitions as per Technical Guidance by NHS England WRES Team.</a:t>
                      </a:r>
                    </a:p>
                  </a:txBody>
                  <a:tcPr/>
                </a:tc>
                <a:extLst>
                  <a:ext uri="{0D108BD9-81ED-4DB2-BD59-A6C34878D82A}">
                    <a16:rowId xmlns:a16="http://schemas.microsoft.com/office/drawing/2014/main" val="4033082455"/>
                  </a:ext>
                </a:extLst>
              </a:tr>
              <a:tr h="755326">
                <a:tc>
                  <a:txBody>
                    <a:bodyPr/>
                    <a:lstStyle/>
                    <a:p>
                      <a:pPr algn="ctr"/>
                      <a:r>
                        <a:rPr lang="en-GB" sz="1600">
                          <a:latin typeface="Arial"/>
                          <a:cs typeface="Arial"/>
                        </a:rPr>
                        <a:t>White Staff</a:t>
                      </a:r>
                    </a:p>
                  </a:txBody>
                  <a:tcPr/>
                </a:tc>
                <a:tc>
                  <a:txBody>
                    <a:bodyPr/>
                    <a:lstStyle/>
                    <a:p>
                      <a:pPr algn="ctr"/>
                      <a:r>
                        <a:rPr lang="en-GB" sz="1600">
                          <a:latin typeface="Arial"/>
                          <a:cs typeface="Arial"/>
                        </a:rPr>
                        <a:t>Includes White British, Irish and Eastern European and any “White other”. </a:t>
                      </a:r>
                    </a:p>
                  </a:txBody>
                  <a:tcPr/>
                </a:tc>
                <a:extLst>
                  <a:ext uri="{0D108BD9-81ED-4DB2-BD59-A6C34878D82A}">
                    <a16:rowId xmlns:a16="http://schemas.microsoft.com/office/drawing/2014/main" val="1148175919"/>
                  </a:ext>
                </a:extLst>
              </a:tr>
              <a:tr h="755326">
                <a:tc>
                  <a:txBody>
                    <a:bodyPr/>
                    <a:lstStyle/>
                    <a:p>
                      <a:pPr algn="ctr"/>
                      <a:r>
                        <a:rPr lang="en-GB" sz="1600">
                          <a:latin typeface="Arial"/>
                          <a:cs typeface="Arial"/>
                        </a:rPr>
                        <a:t>BME Staff</a:t>
                      </a:r>
                    </a:p>
                  </a:txBody>
                  <a:tcPr/>
                </a:tc>
                <a:tc>
                  <a:txBody>
                    <a:bodyPr/>
                    <a:lstStyle/>
                    <a:p>
                      <a:pPr algn="ctr"/>
                      <a:r>
                        <a:rPr lang="en-GB" sz="1600">
                          <a:latin typeface="Arial"/>
                          <a:cs typeface="Arial"/>
                        </a:rPr>
                        <a:t>Staff that are from a Black or Minority Ethnic background that are not white. </a:t>
                      </a:r>
                    </a:p>
                    <a:p>
                      <a:pPr algn="ctr"/>
                      <a:r>
                        <a:rPr lang="en-GB" sz="1600" i="1">
                          <a:latin typeface="Arial"/>
                          <a:cs typeface="Arial"/>
                        </a:rPr>
                        <a:t>Internally we use the term Global Ethnic Majority - GEM </a:t>
                      </a:r>
                    </a:p>
                  </a:txBody>
                  <a:tcPr/>
                </a:tc>
                <a:extLst>
                  <a:ext uri="{0D108BD9-81ED-4DB2-BD59-A6C34878D82A}">
                    <a16:rowId xmlns:a16="http://schemas.microsoft.com/office/drawing/2014/main" val="3324938697"/>
                  </a:ext>
                </a:extLst>
              </a:tr>
              <a:tr h="755326">
                <a:tc>
                  <a:txBody>
                    <a:bodyPr/>
                    <a:lstStyle/>
                    <a:p>
                      <a:pPr algn="ctr"/>
                      <a:r>
                        <a:rPr lang="en-GB" sz="1600">
                          <a:latin typeface="Arial"/>
                          <a:cs typeface="Arial"/>
                        </a:rPr>
                        <a:t>Unknown</a:t>
                      </a:r>
                    </a:p>
                  </a:txBody>
                  <a:tcPr/>
                </a:tc>
                <a:tc>
                  <a:txBody>
                    <a:bodyPr/>
                    <a:lstStyle/>
                    <a:p>
                      <a:pPr algn="ctr"/>
                      <a:r>
                        <a:rPr lang="en-GB" sz="1600">
                          <a:latin typeface="Arial"/>
                          <a:cs typeface="Arial"/>
                        </a:rPr>
                        <a:t>Refers to anyone who has not declared ethnicity.</a:t>
                      </a:r>
                    </a:p>
                  </a:txBody>
                  <a:tcPr/>
                </a:tc>
                <a:extLst>
                  <a:ext uri="{0D108BD9-81ED-4DB2-BD59-A6C34878D82A}">
                    <a16:rowId xmlns:a16="http://schemas.microsoft.com/office/drawing/2014/main" val="2284025476"/>
                  </a:ext>
                </a:extLst>
              </a:tr>
              <a:tr h="755326">
                <a:tc>
                  <a:txBody>
                    <a:bodyPr/>
                    <a:lstStyle/>
                    <a:p>
                      <a:pPr algn="ctr"/>
                      <a:r>
                        <a:rPr lang="en-GB" sz="1600">
                          <a:latin typeface="Arial"/>
                          <a:cs typeface="Arial"/>
                        </a:rPr>
                        <a:t>Non-Mandatory Training</a:t>
                      </a:r>
                    </a:p>
                  </a:txBody>
                  <a:tcPr/>
                </a:tc>
                <a:tc>
                  <a:txBody>
                    <a:bodyPr/>
                    <a:lstStyle/>
                    <a:p>
                      <a:pPr algn="ctr"/>
                      <a:r>
                        <a:rPr lang="en-GB" sz="1600">
                          <a:latin typeface="Arial"/>
                          <a:cs typeface="Arial"/>
                        </a:rPr>
                        <a:t>Any learning, education, training, or staff development activity undertaken by an employee, the completion of which is neither a statutory requirement (e.g. fire safety training) or mandated by the organisation. Accessing non-mandatory training and CPD, in this context refers to courses and developmental opportunities for which places were offered and accepted.</a:t>
                      </a:r>
                    </a:p>
                  </a:txBody>
                  <a:tcPr/>
                </a:tc>
                <a:extLst>
                  <a:ext uri="{0D108BD9-81ED-4DB2-BD59-A6C34878D82A}">
                    <a16:rowId xmlns:a16="http://schemas.microsoft.com/office/drawing/2014/main" val="3153877790"/>
                  </a:ext>
                </a:extLst>
              </a:tr>
            </a:tbl>
          </a:graphicData>
        </a:graphic>
      </p:graphicFrame>
    </p:spTree>
    <p:extLst>
      <p:ext uri="{BB962C8B-B14F-4D97-AF65-F5344CB8AC3E}">
        <p14:creationId xmlns:p14="http://schemas.microsoft.com/office/powerpoint/2010/main" val="2530098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401CD-DC95-BAC9-C562-2971C5962514}"/>
              </a:ext>
            </a:extLst>
          </p:cNvPr>
          <p:cNvSpPr>
            <a:spLocks noGrp="1"/>
          </p:cNvSpPr>
          <p:nvPr>
            <p:ph type="title"/>
          </p:nvPr>
        </p:nvSpPr>
        <p:spPr>
          <a:xfrm>
            <a:off x="403874" y="705561"/>
            <a:ext cx="8762426" cy="329938"/>
          </a:xfrm>
        </p:spPr>
        <p:txBody>
          <a:bodyPr>
            <a:noAutofit/>
          </a:bodyPr>
          <a:lstStyle/>
          <a:p>
            <a:r>
              <a:rPr lang="en-GB" sz="2400" b="1">
                <a:latin typeface="Arial"/>
                <a:cs typeface="Arial"/>
              </a:rPr>
              <a:t>Key achievements from last 12 months</a:t>
            </a:r>
          </a:p>
        </p:txBody>
      </p:sp>
      <p:sp>
        <p:nvSpPr>
          <p:cNvPr id="5" name="TextBox 4">
            <a:extLst>
              <a:ext uri="{FF2B5EF4-FFF2-40B4-BE49-F238E27FC236}">
                <a16:creationId xmlns:a16="http://schemas.microsoft.com/office/drawing/2014/main" id="{22EDBA25-4118-1679-B9F8-EE70D8154108}"/>
              </a:ext>
            </a:extLst>
          </p:cNvPr>
          <p:cNvSpPr txBox="1"/>
          <p:nvPr/>
        </p:nvSpPr>
        <p:spPr>
          <a:xfrm>
            <a:off x="340479" y="1135706"/>
            <a:ext cx="11511041" cy="5170646"/>
          </a:xfrm>
          <a:prstGeom prst="rect">
            <a:avLst/>
          </a:prstGeom>
          <a:solidFill>
            <a:schemeClr val="tx2">
              <a:lumMod val="20000"/>
              <a:lumOff val="80000"/>
            </a:schemeClr>
          </a:solidFill>
        </p:spPr>
        <p:txBody>
          <a:bodyPr wrap="square" lIns="91440" tIns="45720" rIns="91440" bIns="45720" anchor="t">
            <a:spAutoFit/>
          </a:bodyPr>
          <a:lstStyle/>
          <a:p>
            <a:pPr marL="285750" indent="-285750" algn="just">
              <a:lnSpc>
                <a:spcPct val="150000"/>
              </a:lnSpc>
              <a:buFont typeface="Arial"/>
              <a:buChar char="•"/>
            </a:pPr>
            <a:r>
              <a:rPr lang="en-GB" sz="1500">
                <a:latin typeface="Arial"/>
                <a:cs typeface="Arial"/>
              </a:rPr>
              <a:t>R</a:t>
            </a:r>
            <a:r>
              <a:rPr lang="en-GB" sz="1500">
                <a:effectLst/>
                <a:latin typeface="Arial"/>
                <a:cs typeface="Arial"/>
              </a:rPr>
              <a:t>ecruitment and Selection programme revised </a:t>
            </a:r>
            <a:r>
              <a:rPr lang="en-GB" sz="1500">
                <a:latin typeface="Arial"/>
                <a:cs typeface="Arial"/>
              </a:rPr>
              <a:t>with an enhanced focus on inclusive recruitment practices.</a:t>
            </a:r>
            <a:endParaRPr lang="en-US" sz="1500">
              <a:latin typeface="Arial"/>
              <a:cs typeface="Arial"/>
            </a:endParaRPr>
          </a:p>
          <a:p>
            <a:pPr marL="285750" indent="-285750" algn="just">
              <a:lnSpc>
                <a:spcPct val="150000"/>
              </a:lnSpc>
              <a:buFont typeface="Arial"/>
              <a:buChar char="•"/>
            </a:pPr>
            <a:r>
              <a:rPr lang="en-GB" sz="1500">
                <a:latin typeface="Arial"/>
                <a:cs typeface="Arial"/>
              </a:rPr>
              <a:t>Culture and Experience Day introduced as a core leadership development programme, covering civility, discrimination, bullying and harassment, sexual safety, and inclusive leadership.</a:t>
            </a:r>
          </a:p>
          <a:p>
            <a:pPr marL="285750" indent="-285750" algn="just">
              <a:lnSpc>
                <a:spcPct val="150000"/>
              </a:lnSpc>
              <a:buFont typeface="Arial"/>
              <a:buChar char="•"/>
            </a:pPr>
            <a:r>
              <a:rPr lang="en-GB" sz="1500">
                <a:latin typeface="Arial"/>
                <a:cs typeface="Arial"/>
              </a:rPr>
              <a:t>Inclusivity training available to all staff to increase awareness and understanding of equality, diversity and inclusion.</a:t>
            </a:r>
          </a:p>
          <a:p>
            <a:pPr marL="285750" indent="-285750" algn="just">
              <a:lnSpc>
                <a:spcPct val="150000"/>
              </a:lnSpc>
              <a:buFont typeface="Arial"/>
              <a:buChar char="•"/>
            </a:pPr>
            <a:r>
              <a:rPr lang="en-GB" sz="1500">
                <a:latin typeface="Arial"/>
                <a:cs typeface="Arial"/>
              </a:rPr>
              <a:t>Civility Awareness Training available to all staff to support respectful workplace behaviours and challenge incivility.</a:t>
            </a:r>
          </a:p>
          <a:p>
            <a:pPr marL="285750" indent="-285750" algn="just">
              <a:lnSpc>
                <a:spcPct val="150000"/>
              </a:lnSpc>
              <a:buFont typeface="Arial"/>
              <a:buChar char="•"/>
            </a:pPr>
            <a:r>
              <a:rPr lang="en-GB" sz="1500">
                <a:latin typeface="Arial"/>
                <a:cs typeface="Arial"/>
              </a:rPr>
              <a:t>Staff Experience and Inclusion Group established, with staff network representation helping shape culture and EDI initiatives.</a:t>
            </a:r>
          </a:p>
          <a:p>
            <a:pPr marL="285750" indent="-285750" algn="just">
              <a:lnSpc>
                <a:spcPct val="150000"/>
              </a:lnSpc>
              <a:buFont typeface="Arial"/>
              <a:buChar char="•"/>
            </a:pPr>
            <a:r>
              <a:rPr lang="en-GB" sz="1500">
                <a:latin typeface="Arial"/>
                <a:cs typeface="Arial"/>
              </a:rPr>
              <a:t>Culture, Insight and Triangulation Meeting introduced to review EDI concerns alongside workforce and Freedom To Speak Up data and escalate issues where required.</a:t>
            </a:r>
          </a:p>
          <a:p>
            <a:pPr marL="285750" indent="-285750" algn="just">
              <a:lnSpc>
                <a:spcPct val="150000"/>
              </a:lnSpc>
              <a:buFont typeface="Arial"/>
              <a:buChar char="•"/>
            </a:pPr>
            <a:r>
              <a:rPr lang="en-GB" sz="1500">
                <a:latin typeface="Arial"/>
                <a:cs typeface="Arial"/>
              </a:rPr>
              <a:t>EDI </a:t>
            </a:r>
            <a:r>
              <a:rPr lang="en-GB" sz="1500">
                <a:effectLst/>
                <a:latin typeface="Arial"/>
                <a:cs typeface="Arial"/>
              </a:rPr>
              <a:t>Dashboard</a:t>
            </a:r>
            <a:r>
              <a:rPr lang="en-GB" sz="1500">
                <a:latin typeface="Arial"/>
                <a:cs typeface="Arial"/>
              </a:rPr>
              <a:t> developed and regularly reported through the Trust's governance structure.</a:t>
            </a:r>
          </a:p>
          <a:p>
            <a:pPr marL="285750" indent="-285750" algn="just">
              <a:lnSpc>
                <a:spcPct val="150000"/>
              </a:lnSpc>
              <a:buFont typeface="Arial"/>
              <a:buChar char="•"/>
            </a:pPr>
            <a:r>
              <a:rPr lang="en-GB" sz="1500">
                <a:latin typeface="Arial"/>
                <a:cs typeface="Arial"/>
              </a:rPr>
              <a:t>First E</a:t>
            </a:r>
            <a:r>
              <a:rPr lang="en-GB" sz="1500">
                <a:effectLst/>
                <a:latin typeface="Arial"/>
                <a:cs typeface="Arial"/>
              </a:rPr>
              <a:t>thnicity</a:t>
            </a:r>
            <a:r>
              <a:rPr lang="en-GB" sz="1500">
                <a:latin typeface="Arial"/>
                <a:cs typeface="Arial"/>
              </a:rPr>
              <a:t> Pay Gap Report produced and presented to a Tier 1 Committee.</a:t>
            </a:r>
          </a:p>
          <a:p>
            <a:pPr marL="285750" indent="-285750" algn="just">
              <a:lnSpc>
                <a:spcPct val="150000"/>
              </a:lnSpc>
              <a:buFont typeface="Arial"/>
              <a:buChar char="•"/>
            </a:pPr>
            <a:r>
              <a:rPr lang="en-GB" sz="1500">
                <a:latin typeface="Arial"/>
                <a:cs typeface="Arial"/>
              </a:rPr>
              <a:t>Bespoke EDI awareness sessions delivered in response to local team needs.</a:t>
            </a:r>
          </a:p>
          <a:p>
            <a:pPr marL="285750" indent="-285750" algn="just">
              <a:lnSpc>
                <a:spcPct val="150000"/>
              </a:lnSpc>
              <a:buFont typeface="Arial"/>
              <a:buChar char="•"/>
            </a:pPr>
            <a:r>
              <a:rPr lang="en-GB" sz="1500">
                <a:latin typeface="Arial"/>
                <a:cs typeface="Arial"/>
              </a:rPr>
              <a:t>South Asian Heritage Month, Black History Month and other EDI initiatives actively promoted in partnership with the GEM</a:t>
            </a:r>
            <a:r>
              <a:rPr lang="en-GB" sz="1500">
                <a:effectLst/>
                <a:latin typeface="Arial"/>
                <a:cs typeface="Arial"/>
              </a:rPr>
              <a:t> </a:t>
            </a:r>
            <a:r>
              <a:rPr lang="en-GB" sz="1500">
                <a:latin typeface="Arial"/>
                <a:cs typeface="Arial"/>
              </a:rPr>
              <a:t>Network</a:t>
            </a:r>
            <a:r>
              <a:rPr lang="en-GB" sz="1500">
                <a:effectLst/>
                <a:latin typeface="Arial"/>
                <a:cs typeface="Arial"/>
              </a:rPr>
              <a:t>.</a:t>
            </a:r>
            <a:endParaRPr lang="en-GB" sz="1500">
              <a:latin typeface="Arial"/>
              <a:cs typeface="Arial"/>
            </a:endParaRPr>
          </a:p>
          <a:p>
            <a:pPr marL="285750" indent="-285750" algn="just">
              <a:lnSpc>
                <a:spcPct val="150000"/>
              </a:lnSpc>
              <a:buFont typeface="Arial"/>
              <a:buChar char="•"/>
            </a:pPr>
            <a:r>
              <a:rPr lang="en-GB" sz="1500">
                <a:latin typeface="Arial"/>
                <a:cs typeface="Arial"/>
              </a:rPr>
              <a:t>ESR self-service functionality promoted to improve the recording of protected characteristic data.</a:t>
            </a:r>
          </a:p>
          <a:p>
            <a:pPr marL="285750" indent="-285750" algn="just">
              <a:lnSpc>
                <a:spcPct val="150000"/>
              </a:lnSpc>
              <a:buFont typeface="Arial"/>
              <a:buChar char="•"/>
            </a:pPr>
            <a:r>
              <a:rPr lang="en-GB" sz="1500">
                <a:latin typeface="Arial"/>
                <a:cs typeface="Arial"/>
              </a:rPr>
              <a:t>Cultural Ambassador Programme reviewed to strengthen its future impact and effectiveness.</a:t>
            </a:r>
          </a:p>
          <a:p>
            <a:endParaRPr lang="en-GB" sz="1500">
              <a:latin typeface="Arial"/>
              <a:cs typeface="Arial"/>
            </a:endParaRPr>
          </a:p>
        </p:txBody>
      </p:sp>
    </p:spTree>
    <p:extLst>
      <p:ext uri="{BB962C8B-B14F-4D97-AF65-F5344CB8AC3E}">
        <p14:creationId xmlns:p14="http://schemas.microsoft.com/office/powerpoint/2010/main" val="3048883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5ACBD-9DE2-7A87-23C7-93E964277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71699-E6A4-845E-836D-338BA82533D8}"/>
              </a:ext>
            </a:extLst>
          </p:cNvPr>
          <p:cNvSpPr>
            <a:spLocks noGrp="1"/>
          </p:cNvSpPr>
          <p:nvPr>
            <p:ph type="title"/>
          </p:nvPr>
        </p:nvSpPr>
        <p:spPr>
          <a:xfrm>
            <a:off x="394447" y="422805"/>
            <a:ext cx="9711087" cy="408414"/>
          </a:xfrm>
        </p:spPr>
        <p:txBody>
          <a:bodyPr vert="horz" lIns="0" tIns="0" rIns="91440" bIns="46800" rtlCol="0" anchor="b" anchorCtr="0">
            <a:noAutofit/>
          </a:bodyPr>
          <a:lstStyle/>
          <a:p>
            <a:r>
              <a:rPr lang="en-GB" sz="2400">
                <a:latin typeface="Arial"/>
                <a:cs typeface="Arial"/>
              </a:rPr>
              <a:t>Key WRES findings 2025 – 2026</a:t>
            </a:r>
          </a:p>
        </p:txBody>
      </p:sp>
      <p:sp>
        <p:nvSpPr>
          <p:cNvPr id="4" name="Rectangle 3">
            <a:extLst>
              <a:ext uri="{FF2B5EF4-FFF2-40B4-BE49-F238E27FC236}">
                <a16:creationId xmlns:a16="http://schemas.microsoft.com/office/drawing/2014/main" id="{C935AC1C-A441-54D7-6845-58108A081B4E}"/>
              </a:ext>
            </a:extLst>
          </p:cNvPr>
          <p:cNvSpPr/>
          <p:nvPr/>
        </p:nvSpPr>
        <p:spPr>
          <a:xfrm>
            <a:off x="353304" y="918260"/>
            <a:ext cx="4656494" cy="197059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1300" b="1">
                <a:solidFill>
                  <a:schemeClr val="tx1"/>
                </a:solidFill>
                <a:latin typeface="Arial"/>
                <a:cs typeface="Arial"/>
              </a:rPr>
              <a:t>Workforce representation </a:t>
            </a:r>
          </a:p>
          <a:p>
            <a:pPr algn="just"/>
            <a:r>
              <a:rPr lang="en-GB" sz="1300">
                <a:solidFill>
                  <a:schemeClr val="tx1"/>
                </a:solidFill>
                <a:latin typeface="Arial"/>
                <a:cs typeface="Arial"/>
              </a:rPr>
              <a:t>- There was a 0.29% increase of BME staff, rising from 10.28% in 2024/25 to 11.18% in 2025/26.</a:t>
            </a:r>
          </a:p>
          <a:p>
            <a:pPr algn="just"/>
            <a:r>
              <a:rPr lang="en-GB" sz="1300">
                <a:solidFill>
                  <a:schemeClr val="tx1"/>
                </a:solidFill>
                <a:latin typeface="Arial"/>
                <a:cs typeface="Arial"/>
              </a:rPr>
              <a:t>- No representation at Very Senior Managers. </a:t>
            </a:r>
          </a:p>
          <a:p>
            <a:pPr algn="just"/>
            <a:r>
              <a:rPr lang="en-GB" sz="1300">
                <a:solidFill>
                  <a:schemeClr val="tx1"/>
                </a:solidFill>
                <a:latin typeface="Arial"/>
                <a:cs typeface="Arial"/>
              </a:rPr>
              <a:t>- Of the total 353 members of Medical staff, 59.49% are White and 35.98% are BME, </a:t>
            </a:r>
          </a:p>
          <a:p>
            <a:pPr algn="just"/>
            <a:r>
              <a:rPr lang="en-GB" sz="1300">
                <a:solidFill>
                  <a:schemeClr val="tx1"/>
                </a:solidFill>
                <a:latin typeface="Arial"/>
                <a:cs typeface="Arial"/>
              </a:rPr>
              <a:t>- 4.53% have not declared their ethnicity.</a:t>
            </a:r>
          </a:p>
          <a:p>
            <a:pPr algn="just"/>
            <a:r>
              <a:rPr lang="en-GB" sz="1300" i="0" u="none" strike="noStrike" baseline="0">
                <a:solidFill>
                  <a:schemeClr val="tx1"/>
                </a:solidFill>
                <a:latin typeface="Arial"/>
                <a:cs typeface="Arial"/>
              </a:rPr>
              <a:t>- BME </a:t>
            </a:r>
            <a:r>
              <a:rPr lang="en-GB" sz="1300">
                <a:solidFill>
                  <a:schemeClr val="tx1"/>
                </a:solidFill>
                <a:latin typeface="Arial"/>
                <a:cs typeface="Arial"/>
              </a:rPr>
              <a:t>representation was nearly half across all Medical roles, compared with White Staff</a:t>
            </a:r>
          </a:p>
        </p:txBody>
      </p:sp>
      <p:sp>
        <p:nvSpPr>
          <p:cNvPr id="6" name="Rectangle 5">
            <a:extLst>
              <a:ext uri="{FF2B5EF4-FFF2-40B4-BE49-F238E27FC236}">
                <a16:creationId xmlns:a16="http://schemas.microsoft.com/office/drawing/2014/main" id="{844DEC8E-9F96-AE9A-4059-D414F9A65829}"/>
              </a:ext>
            </a:extLst>
          </p:cNvPr>
          <p:cNvSpPr/>
          <p:nvPr/>
        </p:nvSpPr>
        <p:spPr>
          <a:xfrm>
            <a:off x="5202936" y="918260"/>
            <a:ext cx="3763974" cy="107083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Recruitment </a:t>
            </a:r>
          </a:p>
          <a:p>
            <a:pPr marL="171450" indent="-171450" algn="just">
              <a:buFontTx/>
              <a:buChar char="-"/>
              <a:defRPr/>
            </a:pPr>
            <a:r>
              <a:rPr lang="en-GB" sz="1300">
                <a:solidFill>
                  <a:schemeClr val="tx1"/>
                </a:solidFill>
                <a:latin typeface="Arial"/>
                <a:ea typeface="Calibri"/>
                <a:cs typeface="Arial"/>
              </a:rPr>
              <a:t>The relative likelihood of appointment for White staff has increased  to 2.7. </a:t>
            </a:r>
          </a:p>
          <a:p>
            <a:pPr marL="171450" indent="-171450" algn="just">
              <a:buFontTx/>
              <a:buChar char="-"/>
              <a:defRPr/>
            </a:pPr>
            <a:r>
              <a:rPr lang="en-GB" sz="1300">
                <a:solidFill>
                  <a:schemeClr val="dk1"/>
                </a:solidFill>
                <a:latin typeface="Arial"/>
                <a:ea typeface="Calibri"/>
                <a:cs typeface="Arial"/>
              </a:rPr>
              <a:t>The Ethnicity disparity for  BME groups  is 1.3. </a:t>
            </a:r>
          </a:p>
        </p:txBody>
      </p:sp>
      <p:sp>
        <p:nvSpPr>
          <p:cNvPr id="7" name="Rectangle 6">
            <a:extLst>
              <a:ext uri="{FF2B5EF4-FFF2-40B4-BE49-F238E27FC236}">
                <a16:creationId xmlns:a16="http://schemas.microsoft.com/office/drawing/2014/main" id="{1CF83E3B-B7DD-FAD1-B934-D838F3716520}"/>
              </a:ext>
            </a:extLst>
          </p:cNvPr>
          <p:cNvSpPr/>
          <p:nvPr/>
        </p:nvSpPr>
        <p:spPr>
          <a:xfrm>
            <a:off x="5201854" y="2213679"/>
            <a:ext cx="3763974" cy="1545677"/>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ea typeface="Calibri"/>
                <a:cs typeface="Arial"/>
              </a:rPr>
              <a:t>Formal Disciplinary </a:t>
            </a:r>
          </a:p>
          <a:p>
            <a:pPr algn="just"/>
            <a:r>
              <a:rPr lang="en-GB" sz="1300">
                <a:solidFill>
                  <a:schemeClr val="dk1"/>
                </a:solidFill>
                <a:latin typeface="Arial"/>
                <a:ea typeface="Calibri"/>
                <a:cs typeface="Arial"/>
              </a:rPr>
              <a:t>The data indicates that whilst the disciplinary headcount for White staff stands at 60, for BME staff this figure is 7. In terms of ratios, for this KPI, the BME ratio has increased from 1.1 to 1.2 This figure has been on an increase since 2023/24.</a:t>
            </a:r>
            <a:endParaRPr lang="en-GB" sz="1300">
              <a:solidFill>
                <a:schemeClr val="dk1"/>
              </a:solidFill>
              <a:latin typeface="Arial"/>
              <a:ea typeface="Calibri" panose="020F0502020204030204" pitchFamily="34" charset="0"/>
              <a:cs typeface="Arial"/>
            </a:endParaRPr>
          </a:p>
        </p:txBody>
      </p:sp>
      <p:sp>
        <p:nvSpPr>
          <p:cNvPr id="8" name="Rectangle 7">
            <a:extLst>
              <a:ext uri="{FF2B5EF4-FFF2-40B4-BE49-F238E27FC236}">
                <a16:creationId xmlns:a16="http://schemas.microsoft.com/office/drawing/2014/main" id="{971F0C3A-D217-E833-6604-F1D5040FC838}"/>
              </a:ext>
            </a:extLst>
          </p:cNvPr>
          <p:cNvSpPr/>
          <p:nvPr/>
        </p:nvSpPr>
        <p:spPr>
          <a:xfrm>
            <a:off x="5201854" y="3910545"/>
            <a:ext cx="3763974" cy="212135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GB" sz="1300" b="1">
              <a:solidFill>
                <a:schemeClr val="tx1"/>
              </a:solidFill>
              <a:latin typeface="Arial"/>
              <a:cs typeface="Arial"/>
            </a:endParaRPr>
          </a:p>
          <a:p>
            <a:pPr algn="just"/>
            <a:r>
              <a:rPr lang="en-GB" sz="1300" b="1">
                <a:solidFill>
                  <a:schemeClr val="tx1"/>
                </a:solidFill>
                <a:latin typeface="Arial"/>
                <a:cs typeface="Arial"/>
              </a:rPr>
              <a:t>Career Progression </a:t>
            </a:r>
          </a:p>
          <a:p>
            <a:pPr algn="just"/>
            <a:r>
              <a:rPr lang="en-GB" sz="1300">
                <a:solidFill>
                  <a:schemeClr val="tx1"/>
                </a:solidFill>
                <a:latin typeface="Arial"/>
                <a:cs typeface="Arial"/>
              </a:rPr>
              <a:t>- Percentage of staff believing that the trust provides equal, opportunities for Career Progression or Promotion</a:t>
            </a:r>
          </a:p>
          <a:p>
            <a:pPr marL="171450" indent="-171450" algn="just">
              <a:buFontTx/>
              <a:buChar char="-"/>
            </a:pPr>
            <a:r>
              <a:rPr lang="en-GB" sz="1300">
                <a:solidFill>
                  <a:schemeClr val="tx1"/>
                </a:solidFill>
                <a:latin typeface="Arial"/>
                <a:ea typeface="Calibri"/>
                <a:cs typeface="Arial"/>
              </a:rPr>
              <a:t>In comparison with Data from last year, opportunities for  BME staff have decreased by 6.2% and </a:t>
            </a:r>
          </a:p>
          <a:p>
            <a:pPr marL="171450" indent="-171450" algn="just">
              <a:buFontTx/>
              <a:buChar char="-"/>
            </a:pPr>
            <a:r>
              <a:rPr lang="en-GB" sz="1300">
                <a:solidFill>
                  <a:schemeClr val="tx1"/>
                </a:solidFill>
                <a:latin typeface="Arial"/>
                <a:cs typeface="Arial"/>
              </a:rPr>
              <a:t>For White Staff this figure has also decreased by 9.7%</a:t>
            </a:r>
            <a:endParaRPr lang="en-GB" sz="1300" b="1">
              <a:solidFill>
                <a:schemeClr val="tx1"/>
              </a:solidFill>
              <a:latin typeface="Calibri" panose="020F0502020204030204" pitchFamily="34" charset="0"/>
              <a:cs typeface="Calibri" panose="020F0502020204030204" pitchFamily="34" charset="0"/>
            </a:endParaRPr>
          </a:p>
          <a:p>
            <a:pPr algn="just"/>
            <a:endParaRPr lang="en-GB" sz="1300">
              <a:solidFill>
                <a:schemeClr val="tx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21EE732C-C9DF-A6CD-FECF-06DC26301DD4}"/>
              </a:ext>
            </a:extLst>
          </p:cNvPr>
          <p:cNvSpPr/>
          <p:nvPr/>
        </p:nvSpPr>
        <p:spPr>
          <a:xfrm>
            <a:off x="9151251" y="2464162"/>
            <a:ext cx="2804909" cy="1441416"/>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1300" b="1">
                <a:solidFill>
                  <a:sysClr val="windowText" lastClr="000000"/>
                </a:solidFill>
                <a:latin typeface="Arial"/>
                <a:cs typeface="Arial"/>
              </a:rPr>
              <a:t>Board Representation </a:t>
            </a:r>
          </a:p>
          <a:p>
            <a:pPr algn="just"/>
            <a:r>
              <a:rPr lang="en-GB" sz="1300">
                <a:solidFill>
                  <a:sysClr val="windowText" lastClr="000000"/>
                </a:solidFill>
                <a:latin typeface="Arial"/>
                <a:cs typeface="Arial"/>
              </a:rPr>
              <a:t>Out of the total 15 White Board members, 7 are Executive Board members and </a:t>
            </a:r>
            <a:r>
              <a:rPr lang="en-GB" sz="1300" dirty="0">
                <a:solidFill>
                  <a:sysClr val="windowText" lastClr="000000"/>
                </a:solidFill>
                <a:latin typeface="Arial"/>
                <a:cs typeface="Arial"/>
              </a:rPr>
              <a:t>8 </a:t>
            </a:r>
            <a:r>
              <a:rPr lang="en-GB" sz="1300">
                <a:solidFill>
                  <a:sysClr val="windowText" lastClr="000000"/>
                </a:solidFill>
                <a:latin typeface="Arial"/>
                <a:cs typeface="Arial"/>
              </a:rPr>
              <a:t>Non- Exec Board Members. </a:t>
            </a:r>
          </a:p>
          <a:p>
            <a:r>
              <a:rPr lang="en-GB" sz="1300">
                <a:solidFill>
                  <a:sysClr val="windowText" lastClr="000000"/>
                </a:solidFill>
                <a:latin typeface="Arial"/>
                <a:cs typeface="Arial"/>
              </a:rPr>
              <a:t>There is no BME representative</a:t>
            </a:r>
          </a:p>
        </p:txBody>
      </p:sp>
      <p:grpSp>
        <p:nvGrpSpPr>
          <p:cNvPr id="3" name="Group 2">
            <a:extLst>
              <a:ext uri="{FF2B5EF4-FFF2-40B4-BE49-F238E27FC236}">
                <a16:creationId xmlns:a16="http://schemas.microsoft.com/office/drawing/2014/main" id="{F7F0C137-460B-5EB3-9186-7F82D7238CA1}"/>
              </a:ext>
            </a:extLst>
          </p:cNvPr>
          <p:cNvGrpSpPr/>
          <p:nvPr/>
        </p:nvGrpSpPr>
        <p:grpSpPr>
          <a:xfrm>
            <a:off x="0" y="6183086"/>
            <a:ext cx="12122332" cy="660522"/>
            <a:chOff x="-1" y="5947953"/>
            <a:chExt cx="12192001" cy="895655"/>
          </a:xfrm>
        </p:grpSpPr>
        <p:sp>
          <p:nvSpPr>
            <p:cNvPr id="14" name="Rectangle 13">
              <a:hlinkClick r:id="rId2" action="ppaction://hlinksldjump"/>
              <a:extLst>
                <a:ext uri="{FF2B5EF4-FFF2-40B4-BE49-F238E27FC236}">
                  <a16:creationId xmlns:a16="http://schemas.microsoft.com/office/drawing/2014/main" id="{A07DC240-6274-8B2B-F3FF-B4CC8AD62B6E}"/>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1</a:t>
              </a:r>
            </a:p>
          </p:txBody>
        </p:sp>
        <p:sp>
          <p:nvSpPr>
            <p:cNvPr id="15" name="Rectangle 14">
              <a:hlinkClick r:id="rId3" action="ppaction://hlinksldjump"/>
              <a:extLst>
                <a:ext uri="{FF2B5EF4-FFF2-40B4-BE49-F238E27FC236}">
                  <a16:creationId xmlns:a16="http://schemas.microsoft.com/office/drawing/2014/main" id="{09CCC43E-2042-5D07-30FD-D271E276A7D1}"/>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2</a:t>
              </a:r>
            </a:p>
          </p:txBody>
        </p:sp>
        <p:sp>
          <p:nvSpPr>
            <p:cNvPr id="16" name="Rectangle 15">
              <a:hlinkClick r:id="rId3" action="ppaction://hlinksldjump"/>
              <a:extLst>
                <a:ext uri="{FF2B5EF4-FFF2-40B4-BE49-F238E27FC236}">
                  <a16:creationId xmlns:a16="http://schemas.microsoft.com/office/drawing/2014/main" id="{54296C4D-F8BA-68E8-7BE7-A60014586061}"/>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3</a:t>
              </a:r>
            </a:p>
          </p:txBody>
        </p:sp>
        <p:sp>
          <p:nvSpPr>
            <p:cNvPr id="17" name="Rectangle 16">
              <a:hlinkClick r:id="rId4" action="ppaction://hlinksldjump"/>
              <a:extLst>
                <a:ext uri="{FF2B5EF4-FFF2-40B4-BE49-F238E27FC236}">
                  <a16:creationId xmlns:a16="http://schemas.microsoft.com/office/drawing/2014/main" id="{F89E709C-916A-1DD6-3C72-DA374EC5FC08}"/>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4</a:t>
              </a:r>
            </a:p>
          </p:txBody>
        </p:sp>
        <p:sp>
          <p:nvSpPr>
            <p:cNvPr id="18" name="Rectangle 17">
              <a:hlinkClick r:id="rId4" action="ppaction://hlinksldjump"/>
              <a:extLst>
                <a:ext uri="{FF2B5EF4-FFF2-40B4-BE49-F238E27FC236}">
                  <a16:creationId xmlns:a16="http://schemas.microsoft.com/office/drawing/2014/main" id="{3427C882-6A28-DCD3-0D91-81BB6E495868}"/>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5</a:t>
              </a:r>
            </a:p>
          </p:txBody>
        </p:sp>
        <p:sp>
          <p:nvSpPr>
            <p:cNvPr id="19" name="Rectangle 18">
              <a:hlinkClick r:id="rId5" action="ppaction://hlinksldjump"/>
              <a:extLst>
                <a:ext uri="{FF2B5EF4-FFF2-40B4-BE49-F238E27FC236}">
                  <a16:creationId xmlns:a16="http://schemas.microsoft.com/office/drawing/2014/main" id="{727EF5F0-5572-946E-A807-14197356FDC3}"/>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6</a:t>
              </a:r>
            </a:p>
          </p:txBody>
        </p:sp>
        <p:sp>
          <p:nvSpPr>
            <p:cNvPr id="20" name="Rectangle 19">
              <a:hlinkClick r:id="rId6" action="ppaction://hlinksldjump"/>
              <a:extLst>
                <a:ext uri="{FF2B5EF4-FFF2-40B4-BE49-F238E27FC236}">
                  <a16:creationId xmlns:a16="http://schemas.microsoft.com/office/drawing/2014/main" id="{9A6172A2-AEF0-3E97-62A1-56D7554DCA4D}"/>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7</a:t>
              </a:r>
            </a:p>
          </p:txBody>
        </p:sp>
        <p:sp>
          <p:nvSpPr>
            <p:cNvPr id="21" name="Rectangle 20">
              <a:hlinkClick r:id="rId7" action="ppaction://hlinksldjump"/>
              <a:extLst>
                <a:ext uri="{FF2B5EF4-FFF2-40B4-BE49-F238E27FC236}">
                  <a16:creationId xmlns:a16="http://schemas.microsoft.com/office/drawing/2014/main" id="{AD6D41C0-AF67-63F2-3931-CCF0E9BFAF0F}"/>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8</a:t>
              </a:r>
            </a:p>
          </p:txBody>
        </p:sp>
        <p:sp>
          <p:nvSpPr>
            <p:cNvPr id="22" name="Rectangle 21">
              <a:hlinkClick r:id="rId7" action="ppaction://hlinksldjump"/>
              <a:extLst>
                <a:ext uri="{FF2B5EF4-FFF2-40B4-BE49-F238E27FC236}">
                  <a16:creationId xmlns:a16="http://schemas.microsoft.com/office/drawing/2014/main" id="{5742E75F-4374-46B2-47BA-7150670A4A7D}"/>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9</a:t>
              </a:r>
            </a:p>
          </p:txBody>
        </p:sp>
        <p:sp>
          <p:nvSpPr>
            <p:cNvPr id="23" name="Rectangle 22">
              <a:hlinkClick r:id="rId8" action="ppaction://hlinksldjump"/>
              <a:extLst>
                <a:ext uri="{FF2B5EF4-FFF2-40B4-BE49-F238E27FC236}">
                  <a16:creationId xmlns:a16="http://schemas.microsoft.com/office/drawing/2014/main" id="{209DFC8B-55D7-C736-6D1E-81C7A2A88576}"/>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Contents Page</a:t>
              </a:r>
            </a:p>
          </p:txBody>
        </p:sp>
      </p:grpSp>
      <p:sp>
        <p:nvSpPr>
          <p:cNvPr id="10" name="Rectangle 9">
            <a:extLst>
              <a:ext uri="{FF2B5EF4-FFF2-40B4-BE49-F238E27FC236}">
                <a16:creationId xmlns:a16="http://schemas.microsoft.com/office/drawing/2014/main" id="{43AB6750-8897-49CB-06F3-51E23EDB39C3}"/>
              </a:ext>
            </a:extLst>
          </p:cNvPr>
          <p:cNvSpPr/>
          <p:nvPr/>
        </p:nvSpPr>
        <p:spPr>
          <a:xfrm>
            <a:off x="359937" y="3073571"/>
            <a:ext cx="4656494" cy="2958327"/>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1300" b="1">
                <a:solidFill>
                  <a:schemeClr val="tx1"/>
                </a:solidFill>
                <a:latin typeface="Arial"/>
                <a:cs typeface="Arial"/>
              </a:rPr>
              <a:t>Harassment and Bullying</a:t>
            </a:r>
          </a:p>
          <a:p>
            <a:pPr algn="just"/>
            <a:r>
              <a:rPr lang="en-GB" sz="1300">
                <a:solidFill>
                  <a:schemeClr val="tx1"/>
                </a:solidFill>
                <a:latin typeface="Arial"/>
                <a:ea typeface="Calibri"/>
                <a:cs typeface="Arial"/>
              </a:rPr>
              <a:t>- BME Staff  experiencing harassment, bullying or abuse from patients' relatives or public has decreased by 1.4% to 24.4%. Similarly, a small decrease for White staff but still around 19% - 25% across all the reporting years for both groups.</a:t>
            </a:r>
          </a:p>
          <a:p>
            <a:pPr algn="just"/>
            <a:r>
              <a:rPr lang="en-GB" sz="1300">
                <a:solidFill>
                  <a:schemeClr val="tx1"/>
                </a:solidFill>
                <a:latin typeface="Arial"/>
                <a:ea typeface="Calibri"/>
                <a:cs typeface="Arial"/>
              </a:rPr>
              <a:t>- Harassment, bullying or abuse from staff for both BME and White staff  decreased (0.2% and 0.5% respectively). However, the figures are virtually the same as the above metric</a:t>
            </a:r>
          </a:p>
          <a:p>
            <a:pPr algn="just"/>
            <a:r>
              <a:rPr lang="en-GB" sz="1300">
                <a:solidFill>
                  <a:schemeClr val="tx1"/>
                </a:solidFill>
                <a:latin typeface="Arial"/>
                <a:ea typeface="Calibri"/>
                <a:cs typeface="Arial"/>
              </a:rPr>
              <a:t>- Harassment bullying or abuse from Managers / team leader or other colleagues  for BME groups has increased by 0.2% up from 17.1%. For White staff, this figure has not changed, and still sits at  5.8% over the same period.</a:t>
            </a:r>
          </a:p>
        </p:txBody>
      </p:sp>
    </p:spTree>
    <p:extLst>
      <p:ext uri="{BB962C8B-B14F-4D97-AF65-F5344CB8AC3E}">
        <p14:creationId xmlns:p14="http://schemas.microsoft.com/office/powerpoint/2010/main" val="969456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EC26F-0D4E-54F6-867D-D2B1047238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4F235-1893-3FDE-F0A0-130E62A98D68}"/>
              </a:ext>
            </a:extLst>
          </p:cNvPr>
          <p:cNvSpPr>
            <a:spLocks noGrp="1"/>
          </p:cNvSpPr>
          <p:nvPr>
            <p:ph type="title"/>
          </p:nvPr>
        </p:nvSpPr>
        <p:spPr>
          <a:xfrm>
            <a:off x="378270" y="358393"/>
            <a:ext cx="9599594" cy="519499"/>
          </a:xfrm>
          <a:solidFill>
            <a:srgbClr val="002060"/>
          </a:solidFill>
        </p:spPr>
        <p:txBody>
          <a:bodyPr>
            <a:noAutofit/>
          </a:bodyPr>
          <a:lstStyle/>
          <a:p>
            <a:r>
              <a:rPr lang="en-GB" sz="1400">
                <a:solidFill>
                  <a:schemeClr val="bg1"/>
                </a:solidFill>
                <a:latin typeface="Arial"/>
                <a:cs typeface="Arial"/>
              </a:rPr>
              <a:t>WRES Indicator 1 (1 of 3)</a:t>
            </a:r>
            <a:br>
              <a:rPr lang="en-GB" sz="1400" b="0">
                <a:latin typeface="Arial"/>
                <a:cs typeface="Arial"/>
              </a:rPr>
            </a:br>
            <a:r>
              <a:rPr lang="en-GB" sz="1400" b="0">
                <a:solidFill>
                  <a:schemeClr val="bg1"/>
                </a:solidFill>
                <a:latin typeface="Arial"/>
                <a:cs typeface="Arial"/>
              </a:rPr>
              <a:t>Percentage of BME staff vs VSM  AFC Non-Clinical (headcount)</a:t>
            </a:r>
          </a:p>
        </p:txBody>
      </p:sp>
      <p:sp>
        <p:nvSpPr>
          <p:cNvPr id="6" name="TextBox 5">
            <a:extLst>
              <a:ext uri="{FF2B5EF4-FFF2-40B4-BE49-F238E27FC236}">
                <a16:creationId xmlns:a16="http://schemas.microsoft.com/office/drawing/2014/main" id="{C9126B7C-922C-AAFD-0A77-9152480277DB}"/>
              </a:ext>
            </a:extLst>
          </p:cNvPr>
          <p:cNvSpPr txBox="1"/>
          <p:nvPr/>
        </p:nvSpPr>
        <p:spPr>
          <a:xfrm>
            <a:off x="7110805" y="1117191"/>
            <a:ext cx="4702924" cy="4662815"/>
          </a:xfrm>
          <a:prstGeom prst="rect">
            <a:avLst/>
          </a:prstGeom>
          <a:solidFill>
            <a:schemeClr val="bg1"/>
          </a:solidFill>
          <a:ln>
            <a:solidFill>
              <a:schemeClr val="bg1"/>
            </a:solidFill>
          </a:ln>
        </p:spPr>
        <p:txBody>
          <a:bodyPr wrap="square" lIns="91440" tIns="45720" rIns="91440" bIns="45720" anchor="t">
            <a:spAutoFit/>
          </a:bodyPr>
          <a:lstStyle/>
          <a:p>
            <a:pPr algn="l"/>
            <a:r>
              <a:rPr lang="en-GB" sz="1100" b="0" i="0" u="none" strike="noStrike" baseline="0">
                <a:solidFill>
                  <a:sysClr val="windowText" lastClr="000000"/>
                </a:solidFill>
                <a:latin typeface="Arial"/>
                <a:ea typeface="Calibri"/>
                <a:cs typeface="Arial"/>
              </a:rPr>
              <a:t>As of 31</a:t>
            </a:r>
            <a:r>
              <a:rPr lang="en-GB" sz="1100" b="0" i="0" u="none" strike="noStrike" baseline="30000">
                <a:solidFill>
                  <a:sysClr val="windowText" lastClr="000000"/>
                </a:solidFill>
                <a:latin typeface="Arial"/>
                <a:ea typeface="Calibri"/>
                <a:cs typeface="Arial"/>
              </a:rPr>
              <a:t>st</a:t>
            </a:r>
            <a:r>
              <a:rPr lang="en-GB" sz="1100" b="0" i="0" u="none" strike="noStrike" baseline="0">
                <a:solidFill>
                  <a:sysClr val="windowText" lastClr="000000"/>
                </a:solidFill>
                <a:latin typeface="Arial"/>
                <a:ea typeface="Calibri"/>
                <a:cs typeface="Arial"/>
              </a:rPr>
              <a:t> March 2026, the total Headcount of </a:t>
            </a:r>
            <a:r>
              <a:rPr lang="en-GB" sz="1100" i="0" u="none" strike="noStrike" baseline="0">
                <a:solidFill>
                  <a:sysClr val="windowText" lastClr="000000"/>
                </a:solidFill>
                <a:latin typeface="Arial"/>
                <a:ea typeface="Calibri"/>
                <a:cs typeface="Arial"/>
              </a:rPr>
              <a:t>BME staff </a:t>
            </a:r>
            <a:r>
              <a:rPr lang="en-GB" sz="1100" b="0" i="0" u="none" strike="noStrike" baseline="0">
                <a:solidFill>
                  <a:sysClr val="windowText" lastClr="000000"/>
                </a:solidFill>
                <a:latin typeface="Arial"/>
                <a:ea typeface="Calibri"/>
                <a:cs typeface="Arial"/>
              </a:rPr>
              <a:t>represented </a:t>
            </a:r>
            <a:r>
              <a:rPr lang="en-GB" sz="1100" b="1" i="0" u="none" strike="noStrike" baseline="0">
                <a:solidFill>
                  <a:sysClr val="windowText" lastClr="000000"/>
                </a:solidFill>
                <a:latin typeface="Arial"/>
                <a:ea typeface="Calibri"/>
                <a:cs typeface="Arial"/>
              </a:rPr>
              <a:t>5.0 %</a:t>
            </a:r>
            <a:r>
              <a:rPr lang="en-GB" sz="1100" b="0" i="0" u="none" strike="noStrike" baseline="0">
                <a:solidFill>
                  <a:sysClr val="windowText" lastClr="000000"/>
                </a:solidFill>
                <a:latin typeface="Arial"/>
                <a:ea typeface="Calibri"/>
                <a:cs typeface="Arial"/>
              </a:rPr>
              <a:t>  compared with </a:t>
            </a:r>
            <a:r>
              <a:rPr lang="en-GB" sz="1100" b="1" i="0" u="none" strike="noStrike" baseline="0">
                <a:solidFill>
                  <a:sysClr val="windowText" lastClr="000000"/>
                </a:solidFill>
                <a:latin typeface="Arial"/>
                <a:ea typeface="Calibri"/>
                <a:cs typeface="Arial"/>
              </a:rPr>
              <a:t>93%</a:t>
            </a:r>
            <a:r>
              <a:rPr lang="en-GB" sz="1100" b="0" i="0" u="none" strike="noStrike" baseline="0">
                <a:solidFill>
                  <a:sysClr val="windowText" lastClr="000000"/>
                </a:solidFill>
                <a:latin typeface="Arial"/>
                <a:ea typeface="Calibri"/>
                <a:cs typeface="Arial"/>
              </a:rPr>
              <a:t>  White staff across all </a:t>
            </a:r>
            <a:r>
              <a:rPr lang="en-GB" sz="1100" b="1" i="0" u="none" strike="noStrike" baseline="0">
                <a:solidFill>
                  <a:sysClr val="windowText" lastClr="000000"/>
                </a:solidFill>
                <a:latin typeface="Arial"/>
                <a:ea typeface="Calibri"/>
                <a:cs typeface="Arial"/>
              </a:rPr>
              <a:t>Non-Clinical </a:t>
            </a:r>
            <a:r>
              <a:rPr lang="en-GB" sz="1100" b="1" i="0" u="none" strike="noStrike" baseline="0" err="1">
                <a:solidFill>
                  <a:sysClr val="windowText" lastClr="000000"/>
                </a:solidFill>
                <a:latin typeface="Arial"/>
                <a:ea typeface="Calibri"/>
                <a:cs typeface="Arial"/>
              </a:rPr>
              <a:t>AfC</a:t>
            </a:r>
            <a:r>
              <a:rPr lang="en-GB" sz="1100" b="1" i="0" u="none" strike="noStrike" baseline="0">
                <a:solidFill>
                  <a:sysClr val="windowText" lastClr="000000"/>
                </a:solidFill>
                <a:latin typeface="Arial"/>
                <a:ea typeface="Calibri"/>
                <a:cs typeface="Arial"/>
              </a:rPr>
              <a:t> roles</a:t>
            </a:r>
            <a:r>
              <a:rPr lang="en-GB" sz="1100" b="1">
                <a:solidFill>
                  <a:sysClr val="windowText" lastClr="000000"/>
                </a:solidFill>
                <a:latin typeface="Arial"/>
                <a:ea typeface="Calibri"/>
                <a:cs typeface="Arial"/>
              </a:rPr>
              <a:t>.</a:t>
            </a:r>
          </a:p>
          <a:p>
            <a:pPr algn="l"/>
            <a:endParaRPr lang="en-GB" sz="1100">
              <a:solidFill>
                <a:sysClr val="windowText" lastClr="000000"/>
              </a:solidFill>
              <a:latin typeface="Arial"/>
              <a:cs typeface="Arial"/>
            </a:endParaRPr>
          </a:p>
          <a:p>
            <a:pPr algn="l"/>
            <a:r>
              <a:rPr lang="en-GB" sz="1100" b="1" i="0" u="none" strike="noStrike" baseline="0">
                <a:solidFill>
                  <a:sysClr val="windowText" lastClr="000000"/>
                </a:solidFill>
                <a:latin typeface="Arial"/>
                <a:cs typeface="Arial"/>
              </a:rPr>
              <a:t>Cluster Bands - 1 to 4 </a:t>
            </a:r>
            <a:r>
              <a:rPr lang="en-GB" sz="1100" b="0" i="0" u="none" strike="noStrike" baseline="0">
                <a:solidFill>
                  <a:sysClr val="windowText" lastClr="000000"/>
                </a:solidFill>
                <a:latin typeface="Arial"/>
                <a:cs typeface="Arial"/>
              </a:rPr>
              <a:t>and under (administrative and technical support roles, estates office) show that:</a:t>
            </a:r>
          </a:p>
          <a:p>
            <a:pPr marL="171450" indent="-171450" algn="l">
              <a:buFontTx/>
              <a:buChar char="-"/>
            </a:pPr>
            <a:r>
              <a:rPr lang="en-GB" sz="1100" b="0" i="0" u="none" strike="noStrike" baseline="0">
                <a:solidFill>
                  <a:sysClr val="windowText" lastClr="000000"/>
                </a:solidFill>
                <a:latin typeface="Arial"/>
                <a:cs typeface="Arial"/>
              </a:rPr>
              <a:t>BME representation  was </a:t>
            </a:r>
            <a:r>
              <a:rPr lang="en-GB" sz="1100" b="1" i="0" u="none" strike="noStrike" baseline="0">
                <a:solidFill>
                  <a:sysClr val="windowText" lastClr="000000"/>
                </a:solidFill>
                <a:latin typeface="Arial"/>
                <a:cs typeface="Arial"/>
              </a:rPr>
              <a:t>5.0% </a:t>
            </a:r>
            <a:r>
              <a:rPr lang="en-GB" sz="1100">
                <a:solidFill>
                  <a:sysClr val="windowText" lastClr="000000"/>
                </a:solidFill>
                <a:latin typeface="Arial"/>
                <a:cs typeface="Arial"/>
              </a:rPr>
              <a:t>and </a:t>
            </a:r>
            <a:r>
              <a:rPr lang="en-GB" sz="1100" b="0" i="0" u="none" strike="noStrike" baseline="0">
                <a:solidFill>
                  <a:sysClr val="windowText" lastClr="000000"/>
                </a:solidFill>
                <a:latin typeface="Arial"/>
                <a:cs typeface="Arial"/>
              </a:rPr>
              <a:t>White </a:t>
            </a:r>
            <a:r>
              <a:rPr lang="en-GB" sz="1100" b="1" i="0" u="none" strike="noStrike" baseline="0">
                <a:solidFill>
                  <a:sysClr val="windowText" lastClr="000000"/>
                </a:solidFill>
                <a:latin typeface="Arial"/>
                <a:cs typeface="Arial"/>
              </a:rPr>
              <a:t>93%</a:t>
            </a:r>
          </a:p>
          <a:p>
            <a:pPr marL="171450" indent="-171450" algn="l">
              <a:buFontTx/>
              <a:buChar char="-"/>
            </a:pPr>
            <a:r>
              <a:rPr lang="en-GB" sz="1100" b="1">
                <a:solidFill>
                  <a:sysClr val="windowText" lastClr="000000"/>
                </a:solidFill>
                <a:latin typeface="Arial"/>
                <a:cs typeface="Arial"/>
              </a:rPr>
              <a:t>2% </a:t>
            </a:r>
            <a:r>
              <a:rPr lang="en-GB" sz="1100">
                <a:solidFill>
                  <a:sysClr val="windowText" lastClr="000000"/>
                </a:solidFill>
                <a:latin typeface="Arial"/>
                <a:cs typeface="Arial"/>
              </a:rPr>
              <a:t>of staff personnels ethnicity is unknown</a:t>
            </a:r>
            <a:endParaRPr lang="en-GB" sz="1100" i="0" u="none" strike="noStrike" baseline="0">
              <a:solidFill>
                <a:sysClr val="windowText" lastClr="000000"/>
              </a:solidFill>
              <a:latin typeface="Arial"/>
              <a:cs typeface="Arial"/>
            </a:endParaRPr>
          </a:p>
          <a:p>
            <a:pPr algn="l"/>
            <a:endParaRPr lang="en-GB" sz="1100" b="1" i="0" u="none" strike="noStrike" baseline="0">
              <a:solidFill>
                <a:sysClr val="windowText" lastClr="000000"/>
              </a:solidFill>
              <a:latin typeface="Arial"/>
              <a:cs typeface="Arial"/>
            </a:endParaRPr>
          </a:p>
          <a:p>
            <a:pPr algn="l"/>
            <a:r>
              <a:rPr lang="en-GB" sz="1100" b="1" i="0" u="none" strike="noStrike" baseline="0">
                <a:solidFill>
                  <a:sysClr val="windowText" lastClr="000000"/>
                </a:solidFill>
                <a:latin typeface="Arial"/>
                <a:cs typeface="Arial"/>
              </a:rPr>
              <a:t>Cluster 2 - Band 5 to 7 </a:t>
            </a:r>
            <a:r>
              <a:rPr lang="en-GB" sz="1100" b="0" i="0" u="none" strike="noStrike" baseline="0">
                <a:solidFill>
                  <a:sysClr val="windowText" lastClr="000000"/>
                </a:solidFill>
                <a:latin typeface="Arial"/>
                <a:cs typeface="Arial"/>
              </a:rPr>
              <a:t>(graduate and management level roles) shows: </a:t>
            </a:r>
          </a:p>
          <a:p>
            <a:pPr marL="171450" indent="-171450" algn="l">
              <a:buFontTx/>
              <a:buChar char="-"/>
            </a:pPr>
            <a:r>
              <a:rPr lang="en-GB" sz="1100" b="0" i="0" u="none" strike="noStrike" baseline="0">
                <a:solidFill>
                  <a:sysClr val="windowText" lastClr="000000"/>
                </a:solidFill>
                <a:latin typeface="Arial"/>
                <a:cs typeface="Arial"/>
              </a:rPr>
              <a:t>BME representation was </a:t>
            </a:r>
            <a:r>
              <a:rPr lang="en-GB" sz="1100" b="1">
                <a:solidFill>
                  <a:sysClr val="windowText" lastClr="000000"/>
                </a:solidFill>
                <a:latin typeface="Arial"/>
                <a:cs typeface="Arial"/>
              </a:rPr>
              <a:t>3.8% and </a:t>
            </a:r>
            <a:r>
              <a:rPr lang="en-GB" sz="1100" b="1" i="0" u="none" strike="noStrike" baseline="0">
                <a:solidFill>
                  <a:sysClr val="windowText" lastClr="000000"/>
                </a:solidFill>
                <a:latin typeface="Arial"/>
                <a:cs typeface="Arial"/>
              </a:rPr>
              <a:t> </a:t>
            </a:r>
            <a:r>
              <a:rPr lang="en-GB" sz="1100" b="0" i="0" u="none" strike="noStrike" baseline="0">
                <a:solidFill>
                  <a:sysClr val="windowText" lastClr="000000"/>
                </a:solidFill>
                <a:latin typeface="Arial"/>
                <a:cs typeface="Arial"/>
              </a:rPr>
              <a:t>White was </a:t>
            </a:r>
            <a:r>
              <a:rPr lang="en-GB" sz="1100" b="1" i="0" u="none" strike="noStrike" baseline="0">
                <a:solidFill>
                  <a:sysClr val="windowText" lastClr="000000"/>
                </a:solidFill>
                <a:latin typeface="Arial"/>
                <a:cs typeface="Arial"/>
              </a:rPr>
              <a:t>94%%</a:t>
            </a:r>
          </a:p>
          <a:p>
            <a:pPr marL="171450" indent="-171450">
              <a:buFontTx/>
              <a:buChar char="-"/>
            </a:pPr>
            <a:r>
              <a:rPr lang="en-GB" sz="1100" b="1">
                <a:solidFill>
                  <a:sysClr val="windowText" lastClr="000000"/>
                </a:solidFill>
                <a:latin typeface="Arial"/>
                <a:cs typeface="Arial"/>
              </a:rPr>
              <a:t>2.2% </a:t>
            </a:r>
            <a:r>
              <a:rPr lang="en-GB" sz="1100">
                <a:solidFill>
                  <a:sysClr val="windowText" lastClr="000000"/>
                </a:solidFill>
                <a:latin typeface="Arial"/>
                <a:cs typeface="Arial"/>
              </a:rPr>
              <a:t>of staff personnels ethnicity is unknown</a:t>
            </a:r>
          </a:p>
          <a:p>
            <a:pPr algn="l"/>
            <a:endParaRPr lang="en-GB" sz="1100" b="1" i="0" u="none" strike="noStrike" baseline="0">
              <a:solidFill>
                <a:sysClr val="windowText" lastClr="000000"/>
              </a:solidFill>
              <a:latin typeface="Arial"/>
              <a:cs typeface="Arial"/>
            </a:endParaRPr>
          </a:p>
          <a:p>
            <a:pPr algn="l"/>
            <a:r>
              <a:rPr lang="en-GB" sz="1100" b="1" i="0" u="none" strike="noStrike" baseline="0">
                <a:solidFill>
                  <a:sysClr val="windowText" lastClr="000000"/>
                </a:solidFill>
                <a:latin typeface="Arial"/>
                <a:cs typeface="Arial"/>
              </a:rPr>
              <a:t>Cluster band 8a – 8b </a:t>
            </a:r>
          </a:p>
          <a:p>
            <a:pPr algn="l"/>
            <a:r>
              <a:rPr lang="en-GB" sz="1100" b="1">
                <a:solidFill>
                  <a:sysClr val="windowText" lastClr="000000"/>
                </a:solidFill>
                <a:latin typeface="Arial"/>
                <a:cs typeface="Arial"/>
              </a:rPr>
              <a:t>- </a:t>
            </a:r>
            <a:r>
              <a:rPr lang="en-GB" sz="1100">
                <a:solidFill>
                  <a:sysClr val="windowText" lastClr="000000"/>
                </a:solidFill>
                <a:latin typeface="Arial"/>
                <a:cs typeface="Arial"/>
              </a:rPr>
              <a:t>BME representation was </a:t>
            </a:r>
            <a:r>
              <a:rPr lang="en-GB" sz="1100" b="1">
                <a:solidFill>
                  <a:sysClr val="windowText" lastClr="000000"/>
                </a:solidFill>
                <a:latin typeface="Arial"/>
                <a:cs typeface="Arial"/>
              </a:rPr>
              <a:t>1.6%</a:t>
            </a:r>
            <a:r>
              <a:rPr lang="en-GB" sz="1100">
                <a:solidFill>
                  <a:sysClr val="windowText" lastClr="000000"/>
                </a:solidFill>
                <a:latin typeface="Arial"/>
                <a:cs typeface="Arial"/>
              </a:rPr>
              <a:t> and White was </a:t>
            </a:r>
            <a:r>
              <a:rPr lang="en-GB" sz="1100" b="1">
                <a:solidFill>
                  <a:sysClr val="windowText" lastClr="000000"/>
                </a:solidFill>
                <a:latin typeface="Arial"/>
                <a:cs typeface="Arial"/>
              </a:rPr>
              <a:t>98.4%</a:t>
            </a:r>
          </a:p>
          <a:p>
            <a:pPr algn="l"/>
            <a:endParaRPr lang="en-GB" sz="1100" b="1" i="0" u="none" strike="noStrike" baseline="0">
              <a:solidFill>
                <a:sysClr val="windowText" lastClr="000000"/>
              </a:solidFill>
              <a:latin typeface="Arial"/>
              <a:cs typeface="Arial"/>
            </a:endParaRPr>
          </a:p>
          <a:p>
            <a:r>
              <a:rPr lang="en-GB" sz="1100" b="1">
                <a:solidFill>
                  <a:sysClr val="windowText" lastClr="000000"/>
                </a:solidFill>
                <a:latin typeface="Arial"/>
                <a:cs typeface="Arial"/>
              </a:rPr>
              <a:t>Cluster band 8c – VSM </a:t>
            </a:r>
          </a:p>
          <a:p>
            <a:r>
              <a:rPr lang="en-GB" sz="1100">
                <a:solidFill>
                  <a:sysClr val="windowText" lastClr="000000"/>
                </a:solidFill>
                <a:latin typeface="Arial"/>
                <a:cs typeface="Arial"/>
              </a:rPr>
              <a:t>- BME representation was </a:t>
            </a:r>
            <a:r>
              <a:rPr lang="en-GB" sz="1100" b="1">
                <a:solidFill>
                  <a:sysClr val="windowText" lastClr="000000"/>
                </a:solidFill>
                <a:latin typeface="Arial"/>
                <a:cs typeface="Arial"/>
              </a:rPr>
              <a:t>0% </a:t>
            </a:r>
            <a:r>
              <a:rPr lang="en-GB" sz="1100">
                <a:solidFill>
                  <a:sysClr val="windowText" lastClr="000000"/>
                </a:solidFill>
                <a:latin typeface="Arial"/>
                <a:cs typeface="Arial"/>
              </a:rPr>
              <a:t>and White was </a:t>
            </a:r>
            <a:r>
              <a:rPr lang="en-GB" sz="1100" b="1">
                <a:solidFill>
                  <a:sysClr val="windowText" lastClr="000000"/>
                </a:solidFill>
                <a:latin typeface="Arial"/>
                <a:cs typeface="Arial"/>
              </a:rPr>
              <a:t>100%</a:t>
            </a:r>
          </a:p>
          <a:p>
            <a:pPr algn="l"/>
            <a:endParaRPr lang="en-GB" sz="1100">
              <a:solidFill>
                <a:sysClr val="windowText" lastClr="000000"/>
              </a:solidFill>
              <a:latin typeface="Arial"/>
              <a:cs typeface="Arial"/>
            </a:endParaRPr>
          </a:p>
          <a:p>
            <a:pPr algn="l"/>
            <a:r>
              <a:rPr lang="en-GB" sz="1100">
                <a:solidFill>
                  <a:sysClr val="windowText" lastClr="000000"/>
                </a:solidFill>
                <a:latin typeface="Arial"/>
                <a:cs typeface="Arial"/>
              </a:rPr>
              <a:t>The data shows that as the Banding increases, the representation of  </a:t>
            </a:r>
            <a:r>
              <a:rPr lang="en-GB" sz="1100" b="1">
                <a:solidFill>
                  <a:sysClr val="windowText" lastClr="000000"/>
                </a:solidFill>
                <a:latin typeface="Arial"/>
                <a:cs typeface="Arial"/>
              </a:rPr>
              <a:t>BME Staff </a:t>
            </a:r>
            <a:r>
              <a:rPr lang="en-GB" sz="1100">
                <a:solidFill>
                  <a:sysClr val="windowText" lastClr="000000"/>
                </a:solidFill>
                <a:latin typeface="Arial"/>
                <a:cs typeface="Arial"/>
              </a:rPr>
              <a:t>decreases. </a:t>
            </a:r>
            <a:r>
              <a:rPr lang="en-GB" sz="1100" b="1">
                <a:solidFill>
                  <a:sysClr val="windowText" lastClr="000000"/>
                </a:solidFill>
                <a:latin typeface="Arial"/>
                <a:cs typeface="Arial"/>
              </a:rPr>
              <a:t>Band 2 </a:t>
            </a:r>
            <a:r>
              <a:rPr lang="en-GB" sz="1100">
                <a:solidFill>
                  <a:sysClr val="windowText" lastClr="000000"/>
                </a:solidFill>
                <a:latin typeface="Arial"/>
                <a:cs typeface="Arial"/>
              </a:rPr>
              <a:t>has the highest number at</a:t>
            </a:r>
            <a:r>
              <a:rPr lang="en-GB" sz="1100" b="1">
                <a:solidFill>
                  <a:sysClr val="windowText" lastClr="000000"/>
                </a:solidFill>
                <a:latin typeface="Arial"/>
                <a:cs typeface="Arial"/>
              </a:rPr>
              <a:t> 46 staff (7.1%) </a:t>
            </a:r>
            <a:r>
              <a:rPr lang="en-GB" sz="1100">
                <a:solidFill>
                  <a:sysClr val="windowText" lastClr="000000"/>
                </a:solidFill>
                <a:latin typeface="Arial"/>
                <a:cs typeface="Arial"/>
              </a:rPr>
              <a:t>in comparison White staff at the same Band have a high representation  </a:t>
            </a:r>
            <a:r>
              <a:rPr lang="en-GB" sz="1100" b="1">
                <a:solidFill>
                  <a:sysClr val="windowText" lastClr="000000"/>
                </a:solidFill>
                <a:latin typeface="Arial"/>
                <a:cs typeface="Arial"/>
              </a:rPr>
              <a:t>583 Staff </a:t>
            </a:r>
            <a:r>
              <a:rPr lang="en-GB" sz="1100">
                <a:solidFill>
                  <a:sysClr val="windowText" lastClr="000000"/>
                </a:solidFill>
                <a:latin typeface="Arial"/>
                <a:cs typeface="Arial"/>
              </a:rPr>
              <a:t>(</a:t>
            </a:r>
            <a:r>
              <a:rPr lang="en-GB" sz="1100" b="1">
                <a:solidFill>
                  <a:sysClr val="windowText" lastClr="000000"/>
                </a:solidFill>
                <a:latin typeface="Arial"/>
                <a:cs typeface="Arial"/>
              </a:rPr>
              <a:t>90.2%). These high percentages for White staff  are reflected through Bands 2 to VSM</a:t>
            </a:r>
          </a:p>
          <a:p>
            <a:pPr algn="l"/>
            <a:endParaRPr lang="en-GB" sz="1100" b="1">
              <a:solidFill>
                <a:sysClr val="windowText" lastClr="000000"/>
              </a:solidFill>
              <a:latin typeface="Arial"/>
              <a:cs typeface="Arial"/>
            </a:endParaRPr>
          </a:p>
          <a:p>
            <a:pPr algn="l"/>
            <a:r>
              <a:rPr lang="en-GB" sz="1100" b="1">
                <a:solidFill>
                  <a:sysClr val="windowText" lastClr="000000"/>
                </a:solidFill>
                <a:latin typeface="Arial"/>
                <a:cs typeface="Arial"/>
              </a:rPr>
              <a:t>There is no BME representation above 8B</a:t>
            </a:r>
          </a:p>
          <a:p>
            <a:pPr algn="l"/>
            <a:endParaRPr lang="en-GB" sz="1100" b="1">
              <a:solidFill>
                <a:sysClr val="windowText" lastClr="000000"/>
              </a:solidFill>
              <a:latin typeface="Arial"/>
              <a:cs typeface="Arial"/>
            </a:endParaRPr>
          </a:p>
          <a:p>
            <a:r>
              <a:rPr lang="en-GB" sz="1100" b="1">
                <a:solidFill>
                  <a:sysClr val="windowText" lastClr="000000"/>
                </a:solidFill>
                <a:latin typeface="Arial"/>
                <a:ea typeface="Calibri"/>
                <a:cs typeface="Arial"/>
              </a:rPr>
              <a:t>There is no BME staff representation at VSM</a:t>
            </a:r>
          </a:p>
        </p:txBody>
      </p:sp>
      <p:grpSp>
        <p:nvGrpSpPr>
          <p:cNvPr id="14" name="Group 13">
            <a:extLst>
              <a:ext uri="{FF2B5EF4-FFF2-40B4-BE49-F238E27FC236}">
                <a16:creationId xmlns:a16="http://schemas.microsoft.com/office/drawing/2014/main" id="{92894C16-F056-68A5-11AC-3E13FB383ABF}"/>
              </a:ext>
            </a:extLst>
          </p:cNvPr>
          <p:cNvGrpSpPr/>
          <p:nvPr/>
        </p:nvGrpSpPr>
        <p:grpSpPr>
          <a:xfrm>
            <a:off x="0" y="6324108"/>
            <a:ext cx="12122332" cy="519500"/>
            <a:chOff x="-1" y="5947953"/>
            <a:chExt cx="12192001" cy="895655"/>
          </a:xfrm>
        </p:grpSpPr>
        <p:sp>
          <p:nvSpPr>
            <p:cNvPr id="15" name="Rectangle 14">
              <a:hlinkClick r:id="rId2" action="ppaction://hlinksldjump"/>
              <a:extLst>
                <a:ext uri="{FF2B5EF4-FFF2-40B4-BE49-F238E27FC236}">
                  <a16:creationId xmlns:a16="http://schemas.microsoft.com/office/drawing/2014/main" id="{34C288D9-7814-ADF7-C4F0-5B33894449E6}"/>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3" action="ppaction://hlinksldjump"/>
              <a:extLst>
                <a:ext uri="{FF2B5EF4-FFF2-40B4-BE49-F238E27FC236}">
                  <a16:creationId xmlns:a16="http://schemas.microsoft.com/office/drawing/2014/main" id="{9CE6847F-89CD-2EFD-7AF9-31AA70D01BC6}"/>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3" action="ppaction://hlinksldjump"/>
              <a:extLst>
                <a:ext uri="{FF2B5EF4-FFF2-40B4-BE49-F238E27FC236}">
                  <a16:creationId xmlns:a16="http://schemas.microsoft.com/office/drawing/2014/main" id="{F780306B-E8E6-A456-2CFD-BB25A7CFFE83}"/>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4" action="ppaction://hlinksldjump"/>
              <a:extLst>
                <a:ext uri="{FF2B5EF4-FFF2-40B4-BE49-F238E27FC236}">
                  <a16:creationId xmlns:a16="http://schemas.microsoft.com/office/drawing/2014/main" id="{0BA38B37-6F68-71F9-7912-5EDEEDC47FB2}"/>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19" name="Rectangle 18">
              <a:hlinkClick r:id="rId4" action="ppaction://hlinksldjump"/>
              <a:extLst>
                <a:ext uri="{FF2B5EF4-FFF2-40B4-BE49-F238E27FC236}">
                  <a16:creationId xmlns:a16="http://schemas.microsoft.com/office/drawing/2014/main" id="{1B1DF7DD-F626-9E18-7053-EA9FC0AFFAC9}"/>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0" name="Rectangle 19">
              <a:hlinkClick r:id="rId5" action="ppaction://hlinksldjump"/>
              <a:extLst>
                <a:ext uri="{FF2B5EF4-FFF2-40B4-BE49-F238E27FC236}">
                  <a16:creationId xmlns:a16="http://schemas.microsoft.com/office/drawing/2014/main" id="{6F72E5A3-EE55-7A8F-E060-C0E579FF7D46}"/>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1" name="Rectangle 20">
              <a:hlinkClick r:id="rId6" action="ppaction://hlinksldjump"/>
              <a:extLst>
                <a:ext uri="{FF2B5EF4-FFF2-40B4-BE49-F238E27FC236}">
                  <a16:creationId xmlns:a16="http://schemas.microsoft.com/office/drawing/2014/main" id="{D17F49C2-7D26-D07D-4EC5-E247FAD43694}"/>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2" name="Rectangle 21">
              <a:hlinkClick r:id="rId7" action="ppaction://hlinksldjump"/>
              <a:extLst>
                <a:ext uri="{FF2B5EF4-FFF2-40B4-BE49-F238E27FC236}">
                  <a16:creationId xmlns:a16="http://schemas.microsoft.com/office/drawing/2014/main" id="{D108E9B6-0F21-9E0A-6619-957D73DCDE03}"/>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3" name="Rectangle 22">
              <a:hlinkClick r:id="rId7" action="ppaction://hlinksldjump"/>
              <a:extLst>
                <a:ext uri="{FF2B5EF4-FFF2-40B4-BE49-F238E27FC236}">
                  <a16:creationId xmlns:a16="http://schemas.microsoft.com/office/drawing/2014/main" id="{A020F49C-1534-0265-B8BA-062C348207EB}"/>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5" name="Rectangle 24">
              <a:hlinkClick r:id="rId8" action="ppaction://hlinksldjump"/>
              <a:extLst>
                <a:ext uri="{FF2B5EF4-FFF2-40B4-BE49-F238E27FC236}">
                  <a16:creationId xmlns:a16="http://schemas.microsoft.com/office/drawing/2014/main" id="{55A6804F-72E2-6580-27D3-CD3E3A734CE6}"/>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7" name="Table 6">
            <a:extLst>
              <a:ext uri="{FF2B5EF4-FFF2-40B4-BE49-F238E27FC236}">
                <a16:creationId xmlns:a16="http://schemas.microsoft.com/office/drawing/2014/main" id="{6C59DFA1-CD55-8517-68F3-21550DB2C466}"/>
              </a:ext>
            </a:extLst>
          </p:cNvPr>
          <p:cNvGraphicFramePr>
            <a:graphicFrameLocks noGrp="1"/>
          </p:cNvGraphicFramePr>
          <p:nvPr>
            <p:extLst>
              <p:ext uri="{D42A27DB-BD31-4B8C-83A1-F6EECF244321}">
                <p14:modId xmlns:p14="http://schemas.microsoft.com/office/powerpoint/2010/main" val="1613700070"/>
              </p:ext>
            </p:extLst>
          </p:nvPr>
        </p:nvGraphicFramePr>
        <p:xfrm>
          <a:off x="378270" y="1117191"/>
          <a:ext cx="6529273" cy="4481806"/>
        </p:xfrm>
        <a:graphic>
          <a:graphicData uri="http://schemas.openxmlformats.org/drawingml/2006/table">
            <a:tbl>
              <a:tblPr>
                <a:tableStyleId>{5C22544A-7EE6-4342-B048-85BDC9FD1C3A}</a:tableStyleId>
              </a:tblPr>
              <a:tblGrid>
                <a:gridCol w="1869980">
                  <a:extLst>
                    <a:ext uri="{9D8B030D-6E8A-4147-A177-3AD203B41FA5}">
                      <a16:colId xmlns:a16="http://schemas.microsoft.com/office/drawing/2014/main" val="2287081474"/>
                    </a:ext>
                  </a:extLst>
                </a:gridCol>
                <a:gridCol w="947956">
                  <a:extLst>
                    <a:ext uri="{9D8B030D-6E8A-4147-A177-3AD203B41FA5}">
                      <a16:colId xmlns:a16="http://schemas.microsoft.com/office/drawing/2014/main" val="1884637855"/>
                    </a:ext>
                  </a:extLst>
                </a:gridCol>
                <a:gridCol w="646147">
                  <a:extLst>
                    <a:ext uri="{9D8B030D-6E8A-4147-A177-3AD203B41FA5}">
                      <a16:colId xmlns:a16="http://schemas.microsoft.com/office/drawing/2014/main" val="4184965835"/>
                    </a:ext>
                  </a:extLst>
                </a:gridCol>
                <a:gridCol w="510865">
                  <a:extLst>
                    <a:ext uri="{9D8B030D-6E8A-4147-A177-3AD203B41FA5}">
                      <a16:colId xmlns:a16="http://schemas.microsoft.com/office/drawing/2014/main" val="2030225158"/>
                    </a:ext>
                  </a:extLst>
                </a:gridCol>
                <a:gridCol w="510865">
                  <a:extLst>
                    <a:ext uri="{9D8B030D-6E8A-4147-A177-3AD203B41FA5}">
                      <a16:colId xmlns:a16="http://schemas.microsoft.com/office/drawing/2014/main" val="944481542"/>
                    </a:ext>
                  </a:extLst>
                </a:gridCol>
                <a:gridCol w="510865">
                  <a:extLst>
                    <a:ext uri="{9D8B030D-6E8A-4147-A177-3AD203B41FA5}">
                      <a16:colId xmlns:a16="http://schemas.microsoft.com/office/drawing/2014/main" val="2573467097"/>
                    </a:ext>
                  </a:extLst>
                </a:gridCol>
                <a:gridCol w="510865">
                  <a:extLst>
                    <a:ext uri="{9D8B030D-6E8A-4147-A177-3AD203B41FA5}">
                      <a16:colId xmlns:a16="http://schemas.microsoft.com/office/drawing/2014/main" val="1513895330"/>
                    </a:ext>
                  </a:extLst>
                </a:gridCol>
                <a:gridCol w="510865">
                  <a:extLst>
                    <a:ext uri="{9D8B030D-6E8A-4147-A177-3AD203B41FA5}">
                      <a16:colId xmlns:a16="http://schemas.microsoft.com/office/drawing/2014/main" val="409902950"/>
                    </a:ext>
                  </a:extLst>
                </a:gridCol>
                <a:gridCol w="510865">
                  <a:extLst>
                    <a:ext uri="{9D8B030D-6E8A-4147-A177-3AD203B41FA5}">
                      <a16:colId xmlns:a16="http://schemas.microsoft.com/office/drawing/2014/main" val="4187597609"/>
                    </a:ext>
                  </a:extLst>
                </a:gridCol>
              </a:tblGrid>
              <a:tr h="177884">
                <a:tc>
                  <a:txBody>
                    <a:bodyPr/>
                    <a:lstStyle/>
                    <a:p>
                      <a:pPr algn="l" fontAlgn="ctr">
                        <a:buNone/>
                      </a:pPr>
                      <a:r>
                        <a:rPr lang="en-GB" sz="1050" b="1" u="none" strike="noStrike">
                          <a:effectLst/>
                          <a:latin typeface="Arial"/>
                          <a:ea typeface="Calibri" panose="020F0502020204030204" pitchFamily="34" charset="0"/>
                          <a:cs typeface="Arial"/>
                        </a:rPr>
                        <a:t>Non-Clinical Staff</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GB" sz="1050" b="1" i="1" u="none" strike="noStrike">
                        <a:solidFill>
                          <a:srgbClr val="000000"/>
                        </a:solidFill>
                        <a:effectLst/>
                        <a:latin typeface="Arial"/>
                        <a:ea typeface="Calibri" panose="020F0502020204030204" pitchFamily="34" charset="0"/>
                        <a:cs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buNone/>
                      </a:pPr>
                      <a:endParaRPr lang="en-GB" sz="1050" b="1" u="none" strike="noStrike">
                        <a:effectLst/>
                        <a:latin typeface="Arial"/>
                        <a:ea typeface="Calibri" panose="020F0502020204030204" pitchFamily="34" charset="0"/>
                        <a:cs typeface="Arial"/>
                      </a:endParaRPr>
                    </a:p>
                    <a:p>
                      <a:pPr algn="ctr" fontAlgn="b">
                        <a:buNone/>
                      </a:pPr>
                      <a:r>
                        <a:rPr lang="en-GB" sz="1050" b="1" u="none" strike="noStrike">
                          <a:effectLst/>
                          <a:latin typeface="Arial"/>
                          <a:ea typeface="Calibri" panose="020F0502020204030204" pitchFamily="34" charset="0"/>
                          <a:cs typeface="Arial"/>
                        </a:rPr>
                        <a:t> BME</a:t>
                      </a:r>
                      <a:endParaRPr lang="en-GB" sz="1050" b="1" i="1" u="none" strike="noStrike">
                        <a:solidFill>
                          <a:srgbClr val="000000"/>
                        </a:solidFill>
                        <a:effectLst/>
                        <a:latin typeface="Arial"/>
                        <a:ea typeface="Calibri" panose="020F0502020204030204" pitchFamily="34" charset="0"/>
                        <a:cs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algn="ctr" fontAlgn="b">
                        <a:buNone/>
                      </a:pPr>
                      <a:r>
                        <a:rPr lang="en-GB" sz="1050" b="1" u="none" strike="noStrike">
                          <a:effectLst/>
                          <a:latin typeface="Arial"/>
                          <a:ea typeface="Calibri" panose="020F0502020204030204" pitchFamily="34" charset="0"/>
                          <a:cs typeface="Arial"/>
                        </a:rPr>
                        <a:t>White</a:t>
                      </a:r>
                      <a:endParaRPr lang="en-GB" sz="1050" b="1" i="1" u="none" strike="noStrike">
                        <a:solidFill>
                          <a:srgbClr val="000000"/>
                        </a:solidFill>
                        <a:effectLst/>
                        <a:latin typeface="Arial"/>
                        <a:ea typeface="Calibri" panose="020F0502020204030204" pitchFamily="34" charset="0"/>
                        <a:cs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algn="ctr" fontAlgn="b">
                        <a:buNone/>
                      </a:pPr>
                      <a:r>
                        <a:rPr lang="en-GB" sz="1050" b="1" u="none" strike="noStrike">
                          <a:effectLst/>
                          <a:latin typeface="Arial"/>
                          <a:ea typeface="Calibri" panose="020F0502020204030204" pitchFamily="34" charset="0"/>
                          <a:cs typeface="Arial"/>
                        </a:rPr>
                        <a:t>Unknown</a:t>
                      </a:r>
                      <a:endParaRPr lang="en-GB" sz="1050" b="1" i="1" u="none" strike="noStrike">
                        <a:solidFill>
                          <a:srgbClr val="000000"/>
                        </a:solidFill>
                        <a:effectLst/>
                        <a:latin typeface="Arial"/>
                        <a:ea typeface="Calibri" panose="020F0502020204030204" pitchFamily="34" charset="0"/>
                        <a:cs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buNone/>
                      </a:pPr>
                      <a:r>
                        <a:rPr lang="en-GB" sz="1050" b="1" u="none" strike="noStrike">
                          <a:effectLst/>
                          <a:latin typeface="Arial"/>
                          <a:ea typeface="Calibri" panose="020F0502020204030204" pitchFamily="34" charset="0"/>
                          <a:cs typeface="Arial"/>
                        </a:rPr>
                        <a:t>0verall Total</a:t>
                      </a:r>
                      <a:endParaRPr lang="en-GB" sz="1050" b="1" i="1" u="none" strike="noStrike">
                        <a:solidFill>
                          <a:srgbClr val="000000"/>
                        </a:solidFill>
                        <a:effectLst/>
                        <a:latin typeface="Arial"/>
                        <a:ea typeface="Calibri" panose="020F0502020204030204" pitchFamily="34" charset="0"/>
                        <a:cs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89443177"/>
                  </a:ext>
                </a:extLst>
              </a:tr>
              <a:tr h="177884">
                <a:tc>
                  <a:txBody>
                    <a:bodyPr/>
                    <a:lstStyle/>
                    <a:p>
                      <a:pPr algn="l" fontAlgn="ctr">
                        <a:buNone/>
                      </a:pPr>
                      <a:r>
                        <a:rPr lang="en-GB" sz="1050" u="none" strike="noStrike">
                          <a:effectLst/>
                          <a:latin typeface="Arial"/>
                          <a:ea typeface="Calibri" panose="020F0502020204030204" pitchFamily="34" charset="0"/>
                          <a:cs typeface="Arial"/>
                        </a:rPr>
                        <a:t>Under Band 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67746104"/>
                  </a:ext>
                </a:extLst>
              </a:tr>
              <a:tr h="177884">
                <a:tc>
                  <a:txBody>
                    <a:bodyPr/>
                    <a:lstStyle/>
                    <a:p>
                      <a:pPr algn="l" fontAlgn="ctr">
                        <a:buNone/>
                      </a:pPr>
                      <a:r>
                        <a:rPr lang="en-GB" sz="1050" u="none" strike="noStrike">
                          <a:effectLst/>
                          <a:latin typeface="Arial"/>
                          <a:ea typeface="Calibri" panose="020F0502020204030204" pitchFamily="34" charset="0"/>
                          <a:cs typeface="Arial"/>
                        </a:rPr>
                        <a:t>Bands 1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20728352"/>
                  </a:ext>
                </a:extLst>
              </a:tr>
              <a:tr h="177884">
                <a:tc>
                  <a:txBody>
                    <a:bodyPr/>
                    <a:lstStyle/>
                    <a:p>
                      <a:pPr algn="l" fontAlgn="ctr">
                        <a:buNone/>
                      </a:pPr>
                      <a:r>
                        <a:rPr lang="en-GB" sz="1050" u="none" strike="noStrike">
                          <a:effectLst/>
                          <a:latin typeface="Arial"/>
                          <a:ea typeface="Calibri" panose="020F0502020204030204" pitchFamily="34" charset="0"/>
                          <a:cs typeface="Arial"/>
                        </a:rPr>
                        <a:t>Bands 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46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7.1%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583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90.2%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646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56265755"/>
                  </a:ext>
                </a:extLst>
              </a:tr>
              <a:tr h="177884">
                <a:tc>
                  <a:txBody>
                    <a:bodyPr/>
                    <a:lstStyle/>
                    <a:p>
                      <a:pPr algn="l" fontAlgn="ctr">
                        <a:buNone/>
                      </a:pPr>
                      <a:r>
                        <a:rPr lang="en-GB" sz="1050" u="none" strike="noStrike">
                          <a:effectLst/>
                          <a:latin typeface="Arial"/>
                          <a:ea typeface="Calibri" panose="020F0502020204030204" pitchFamily="34" charset="0"/>
                          <a:cs typeface="Arial"/>
                        </a:rPr>
                        <a:t>Bands 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2.5%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271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96.1%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282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7418567"/>
                  </a:ext>
                </a:extLst>
              </a:tr>
              <a:tr h="177884">
                <a:tc>
                  <a:txBody>
                    <a:bodyPr/>
                    <a:lstStyle/>
                    <a:p>
                      <a:pPr algn="l" fontAlgn="ctr">
                        <a:buNone/>
                      </a:pPr>
                      <a:r>
                        <a:rPr lang="en-GB" sz="1050" u="none" strike="noStrike">
                          <a:effectLst/>
                          <a:latin typeface="Arial"/>
                          <a:ea typeface="Calibri" panose="020F0502020204030204" pitchFamily="34" charset="0"/>
                          <a:cs typeface="Arial"/>
                        </a:rPr>
                        <a:t>Bands 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2.4%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243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96.4%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252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25406279"/>
                  </a:ext>
                </a:extLst>
              </a:tr>
              <a:tr h="177884">
                <a:tc>
                  <a:txBody>
                    <a:bodyPr/>
                    <a:lstStyle/>
                    <a:p>
                      <a:pPr algn="l" fontAlgn="ctr">
                        <a:buNone/>
                      </a:pPr>
                      <a:r>
                        <a:rPr lang="en-GB" sz="1050" u="none" strike="noStrike">
                          <a:effectLst/>
                          <a:latin typeface="Arial"/>
                          <a:ea typeface="Calibri" panose="020F0502020204030204" pitchFamily="34" charset="0"/>
                          <a:cs typeface="Arial"/>
                        </a:rPr>
                        <a:t>Bands 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2.6%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145</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94.2%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5</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154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26239873"/>
                  </a:ext>
                </a:extLst>
              </a:tr>
              <a:tr h="177884">
                <a:tc>
                  <a:txBody>
                    <a:bodyPr/>
                    <a:lstStyle/>
                    <a:p>
                      <a:pPr algn="l" fontAlgn="ctr">
                        <a:buNone/>
                      </a:pPr>
                      <a:r>
                        <a:rPr lang="en-GB" sz="1050" u="none" strike="noStrike">
                          <a:effectLst/>
                          <a:latin typeface="Arial"/>
                          <a:ea typeface="Calibri" panose="020F0502020204030204" pitchFamily="34" charset="0"/>
                          <a:cs typeface="Arial"/>
                        </a:rPr>
                        <a:t>Bands 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6.6%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84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92.3%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29556669"/>
                  </a:ext>
                </a:extLst>
              </a:tr>
              <a:tr h="177884">
                <a:tc>
                  <a:txBody>
                    <a:bodyPr/>
                    <a:lstStyle/>
                    <a:p>
                      <a:pPr algn="l" fontAlgn="ctr">
                        <a:buNone/>
                      </a:pPr>
                      <a:r>
                        <a:rPr lang="en-GB" sz="1050" u="none" strike="noStrike">
                          <a:effectLst/>
                          <a:latin typeface="Arial"/>
                          <a:ea typeface="Calibri" panose="020F0502020204030204" pitchFamily="34" charset="0"/>
                          <a:cs typeface="Arial"/>
                        </a:rPr>
                        <a:t>Bands 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2.8%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68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95.8%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71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3761121"/>
                  </a:ext>
                </a:extLst>
              </a:tr>
              <a:tr h="177884">
                <a:tc>
                  <a:txBody>
                    <a:bodyPr/>
                    <a:lstStyle/>
                    <a:p>
                      <a:pPr algn="l" fontAlgn="ctr">
                        <a:buNone/>
                      </a:pPr>
                      <a:r>
                        <a:rPr lang="en-GB" sz="1050" u="none" strike="noStrike">
                          <a:effectLst/>
                          <a:latin typeface="Arial"/>
                          <a:ea typeface="Calibri" panose="020F0502020204030204" pitchFamily="34" charset="0"/>
                          <a:cs typeface="Arial"/>
                        </a:rPr>
                        <a:t>Bands 8a</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3.7%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96.3%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0674450"/>
                  </a:ext>
                </a:extLst>
              </a:tr>
              <a:tr h="177884">
                <a:tc>
                  <a:txBody>
                    <a:bodyPr/>
                    <a:lstStyle/>
                    <a:p>
                      <a:pPr algn="l" fontAlgn="ctr">
                        <a:buNone/>
                      </a:pPr>
                      <a:r>
                        <a:rPr lang="en-GB" sz="1050" u="none" strike="noStrike">
                          <a:effectLst/>
                          <a:latin typeface="Arial"/>
                          <a:ea typeface="Calibri" panose="020F0502020204030204" pitchFamily="34" charset="0"/>
                          <a:cs typeface="Arial"/>
                        </a:rPr>
                        <a:t>Bands 8b</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34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33401937"/>
                  </a:ext>
                </a:extLst>
              </a:tr>
              <a:tr h="177884">
                <a:tc>
                  <a:txBody>
                    <a:bodyPr/>
                    <a:lstStyle/>
                    <a:p>
                      <a:pPr algn="l" fontAlgn="ctr">
                        <a:buNone/>
                      </a:pPr>
                      <a:r>
                        <a:rPr lang="en-GB" sz="1050" u="none" strike="noStrike">
                          <a:effectLst/>
                          <a:latin typeface="Arial"/>
                          <a:ea typeface="Calibri" panose="020F0502020204030204" pitchFamily="34" charset="0"/>
                          <a:cs typeface="Arial"/>
                        </a:rPr>
                        <a:t>Bands 8c</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1574382"/>
                  </a:ext>
                </a:extLst>
              </a:tr>
              <a:tr h="177884">
                <a:tc>
                  <a:txBody>
                    <a:bodyPr/>
                    <a:lstStyle/>
                    <a:p>
                      <a:pPr algn="l" fontAlgn="ctr">
                        <a:buNone/>
                      </a:pPr>
                      <a:r>
                        <a:rPr lang="en-GB" sz="1050" u="none" strike="noStrike">
                          <a:effectLst/>
                          <a:latin typeface="Arial"/>
                          <a:ea typeface="Calibri" panose="020F0502020204030204" pitchFamily="34" charset="0"/>
                          <a:cs typeface="Arial"/>
                        </a:rPr>
                        <a:t>Bands 8d</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71133559"/>
                  </a:ext>
                </a:extLst>
              </a:tr>
              <a:tr h="177884">
                <a:tc>
                  <a:txBody>
                    <a:bodyPr/>
                    <a:lstStyle/>
                    <a:p>
                      <a:pPr algn="l" fontAlgn="ctr">
                        <a:buNone/>
                      </a:pPr>
                      <a:r>
                        <a:rPr lang="en-GB" sz="1050" u="none" strike="noStrike">
                          <a:effectLst/>
                          <a:latin typeface="Arial"/>
                          <a:ea typeface="Calibri" panose="020F0502020204030204" pitchFamily="34" charset="0"/>
                          <a:cs typeface="Arial"/>
                        </a:rPr>
                        <a:t>Bands 9</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63564201"/>
                  </a:ext>
                </a:extLst>
              </a:tr>
              <a:tr h="177884">
                <a:tc>
                  <a:txBody>
                    <a:bodyPr/>
                    <a:lstStyle/>
                    <a:p>
                      <a:pPr algn="l" fontAlgn="ctr">
                        <a:buNone/>
                      </a:pPr>
                      <a:r>
                        <a:rPr lang="en-GB" sz="1050" u="none" strike="noStrike">
                          <a:effectLst/>
                          <a:latin typeface="Arial"/>
                          <a:ea typeface="Calibri" panose="020F0502020204030204" pitchFamily="34" charset="0"/>
                          <a:cs typeface="Arial"/>
                        </a:rPr>
                        <a:t>VSM</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58628688"/>
                  </a:ext>
                </a:extLst>
              </a:tr>
              <a:tr h="334278">
                <a:tc>
                  <a:txBody>
                    <a:bodyPr/>
                    <a:lstStyle/>
                    <a:p>
                      <a:pPr algn="l" fontAlgn="ctr">
                        <a:buNone/>
                      </a:pPr>
                      <a:r>
                        <a:rPr lang="en-GB" sz="1050" u="none" strike="noStrike">
                          <a:effectLst/>
                          <a:latin typeface="Arial"/>
                          <a:ea typeface="Calibri" panose="020F0502020204030204" pitchFamily="34" charset="0"/>
                          <a:cs typeface="Arial"/>
                        </a:rPr>
                        <a:t>Cluster 1: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&lt;1 to 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59</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5.0%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1097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93.0%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24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1180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07278324"/>
                  </a:ext>
                </a:extLst>
              </a:tr>
              <a:tr h="334278">
                <a:tc>
                  <a:txBody>
                    <a:bodyPr/>
                    <a:lstStyle/>
                    <a:p>
                      <a:pPr algn="l" fontAlgn="ctr">
                        <a:buNone/>
                      </a:pPr>
                      <a:r>
                        <a:rPr lang="en-GB" sz="1050" u="none" strike="noStrike">
                          <a:effectLst/>
                          <a:latin typeface="Arial"/>
                          <a:ea typeface="Calibri" panose="020F0502020204030204" pitchFamily="34" charset="0"/>
                          <a:cs typeface="Arial"/>
                        </a:rPr>
                        <a:t>Cluster 2: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5 to 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297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94.0%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316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7962318"/>
                  </a:ext>
                </a:extLst>
              </a:tr>
              <a:tr h="334278">
                <a:tc>
                  <a:txBody>
                    <a:bodyPr/>
                    <a:lstStyle/>
                    <a:p>
                      <a:pPr algn="l" fontAlgn="ctr">
                        <a:buNone/>
                      </a:pPr>
                      <a:r>
                        <a:rPr lang="en-GB" sz="1050" u="none" strike="noStrike">
                          <a:effectLst/>
                          <a:latin typeface="Arial"/>
                          <a:ea typeface="Calibri" panose="020F0502020204030204" pitchFamily="34" charset="0"/>
                          <a:cs typeface="Arial"/>
                        </a:rPr>
                        <a:t>Cluster 3: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8a and 8b</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60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98.4%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3887379"/>
                  </a:ext>
                </a:extLst>
              </a:tr>
              <a:tr h="334278">
                <a:tc>
                  <a:txBody>
                    <a:bodyPr/>
                    <a:lstStyle/>
                    <a:p>
                      <a:pPr algn="l" fontAlgn="ctr">
                        <a:buNone/>
                      </a:pPr>
                      <a:r>
                        <a:rPr lang="en-GB" sz="1050" u="none" strike="noStrike">
                          <a:effectLst/>
                          <a:latin typeface="Arial"/>
                          <a:ea typeface="Calibri" panose="020F0502020204030204" pitchFamily="34" charset="0"/>
                          <a:cs typeface="Arial"/>
                        </a:rPr>
                        <a:t>Cluster 4: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8c to VSM</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41221476"/>
                  </a:ext>
                </a:extLst>
              </a:tr>
              <a:tr h="334278">
                <a:tc>
                  <a:txBody>
                    <a:bodyPr/>
                    <a:lstStyle/>
                    <a:p>
                      <a:pPr algn="l" fontAlgn="ctr">
                        <a:buNone/>
                      </a:pPr>
                      <a:r>
                        <a:rPr lang="en-GB" sz="1050" b="1" u="none" strike="noStrike">
                          <a:effectLst/>
                          <a:latin typeface="Arial"/>
                          <a:ea typeface="Calibri" panose="020F0502020204030204" pitchFamily="34" charset="0"/>
                          <a:cs typeface="Arial"/>
                        </a:rPr>
                        <a:t>Total Non-Clinical</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l" fontAlgn="ctr">
                        <a:buNone/>
                      </a:pPr>
                      <a:r>
                        <a:rPr lang="en-GB" sz="1050" b="1" u="none" strike="noStrike">
                          <a:effectLst/>
                          <a:latin typeface="Arial"/>
                          <a:ea typeface="Calibri" panose="020F0502020204030204" pitchFamily="34" charset="0"/>
                          <a:cs typeface="Arial"/>
                        </a:rPr>
                        <a:t>Auto-Calculated </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72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4.5%</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1486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93.5%</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2.0%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1589</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1093438580"/>
                  </a:ext>
                </a:extLst>
              </a:tr>
            </a:tbl>
          </a:graphicData>
        </a:graphic>
      </p:graphicFrame>
      <p:sp>
        <p:nvSpPr>
          <p:cNvPr id="3" name="TextBox 2">
            <a:extLst>
              <a:ext uri="{FF2B5EF4-FFF2-40B4-BE49-F238E27FC236}">
                <a16:creationId xmlns:a16="http://schemas.microsoft.com/office/drawing/2014/main" id="{1AD91C89-FA09-8059-B36C-E8A89B2FEF19}"/>
              </a:ext>
            </a:extLst>
          </p:cNvPr>
          <p:cNvSpPr txBox="1"/>
          <p:nvPr/>
        </p:nvSpPr>
        <p:spPr>
          <a:xfrm>
            <a:off x="384084" y="5787498"/>
            <a:ext cx="6534072" cy="319500"/>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1 and 3 in the action plan aims to support improvement with this indicator</a:t>
            </a:r>
          </a:p>
        </p:txBody>
      </p:sp>
    </p:spTree>
    <p:extLst>
      <p:ext uri="{BB962C8B-B14F-4D97-AF65-F5344CB8AC3E}">
        <p14:creationId xmlns:p14="http://schemas.microsoft.com/office/powerpoint/2010/main" val="3075246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713A7-FC86-F7D8-E05A-55EB369FF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1DCBB-7EA2-5398-2C04-316DF10D6220}"/>
              </a:ext>
            </a:extLst>
          </p:cNvPr>
          <p:cNvSpPr>
            <a:spLocks noGrp="1"/>
          </p:cNvSpPr>
          <p:nvPr>
            <p:ph type="title"/>
          </p:nvPr>
        </p:nvSpPr>
        <p:spPr>
          <a:xfrm>
            <a:off x="378270" y="358393"/>
            <a:ext cx="9599594" cy="519499"/>
          </a:xfrm>
          <a:solidFill>
            <a:srgbClr val="002060"/>
          </a:solidFill>
        </p:spPr>
        <p:txBody>
          <a:bodyPr>
            <a:noAutofit/>
          </a:bodyPr>
          <a:lstStyle/>
          <a:p>
            <a:r>
              <a:rPr lang="en-GB" sz="1400">
                <a:solidFill>
                  <a:schemeClr val="bg1"/>
                </a:solidFill>
                <a:latin typeface="Arial"/>
                <a:cs typeface="Arial"/>
              </a:rPr>
              <a:t>WRES Indicator 1 (2 of 3)</a:t>
            </a:r>
            <a:br>
              <a:rPr lang="en-GB" sz="1400" b="0">
                <a:latin typeface="Arial"/>
                <a:cs typeface="Arial"/>
              </a:rPr>
            </a:br>
            <a:r>
              <a:rPr lang="en-GB" sz="1400" b="0">
                <a:solidFill>
                  <a:schemeClr val="bg1"/>
                </a:solidFill>
                <a:latin typeface="Arial"/>
                <a:cs typeface="Arial"/>
              </a:rPr>
              <a:t>Percentage of BME staff vs VSM  AFC Clinical (headcount)</a:t>
            </a:r>
          </a:p>
        </p:txBody>
      </p:sp>
      <p:sp>
        <p:nvSpPr>
          <p:cNvPr id="6" name="TextBox 5">
            <a:extLst>
              <a:ext uri="{FF2B5EF4-FFF2-40B4-BE49-F238E27FC236}">
                <a16:creationId xmlns:a16="http://schemas.microsoft.com/office/drawing/2014/main" id="{24B8DF8D-FC24-6468-5A05-1761B8088D8D}"/>
              </a:ext>
            </a:extLst>
          </p:cNvPr>
          <p:cNvSpPr txBox="1"/>
          <p:nvPr/>
        </p:nvSpPr>
        <p:spPr>
          <a:xfrm>
            <a:off x="7110805" y="1117191"/>
            <a:ext cx="4702924" cy="4678204"/>
          </a:xfrm>
          <a:prstGeom prst="rect">
            <a:avLst/>
          </a:prstGeom>
          <a:solidFill>
            <a:schemeClr val="bg1"/>
          </a:solidFill>
          <a:ln>
            <a:solidFill>
              <a:schemeClr val="bg1"/>
            </a:solidFill>
          </a:ln>
        </p:spPr>
        <p:txBody>
          <a:bodyPr wrap="square" lIns="91440" tIns="45720" rIns="91440" bIns="45720" anchor="t">
            <a:spAutoFit/>
          </a:bodyPr>
          <a:lstStyle/>
          <a:p>
            <a:pPr algn="l"/>
            <a:r>
              <a:rPr lang="en-GB" sz="1100" b="0" i="0" u="none" strike="noStrike" baseline="0">
                <a:solidFill>
                  <a:sysClr val="windowText" lastClr="000000"/>
                </a:solidFill>
                <a:latin typeface="Arial"/>
                <a:cs typeface="Arial"/>
              </a:rPr>
              <a:t>As of 31</a:t>
            </a:r>
            <a:r>
              <a:rPr lang="en-GB" sz="1100" b="0" i="0" u="none" strike="noStrike" baseline="30000">
                <a:solidFill>
                  <a:sysClr val="windowText" lastClr="000000"/>
                </a:solidFill>
                <a:latin typeface="Arial"/>
                <a:cs typeface="Arial"/>
              </a:rPr>
              <a:t>st</a:t>
            </a:r>
            <a:r>
              <a:rPr lang="en-GB" sz="1100" b="0" i="0" u="none" strike="noStrike" baseline="0">
                <a:solidFill>
                  <a:sysClr val="windowText" lastClr="000000"/>
                </a:solidFill>
                <a:latin typeface="Arial"/>
                <a:cs typeface="Arial"/>
              </a:rPr>
              <a:t> March 2026, the total Headcount of </a:t>
            </a:r>
            <a:r>
              <a:rPr lang="en-GB" sz="1100" i="0" u="none" strike="noStrike" baseline="0">
                <a:solidFill>
                  <a:sysClr val="windowText" lastClr="000000"/>
                </a:solidFill>
                <a:latin typeface="Arial"/>
                <a:cs typeface="Arial"/>
              </a:rPr>
              <a:t>BME staff </a:t>
            </a:r>
            <a:r>
              <a:rPr lang="en-GB" sz="1100" b="0" i="0" u="none" strike="noStrike" baseline="0">
                <a:solidFill>
                  <a:sysClr val="windowText" lastClr="000000"/>
                </a:solidFill>
                <a:latin typeface="Arial"/>
                <a:cs typeface="Arial"/>
              </a:rPr>
              <a:t>represented </a:t>
            </a:r>
            <a:r>
              <a:rPr lang="en-GB" sz="1100" b="1" i="0" u="none" strike="noStrike" baseline="0">
                <a:solidFill>
                  <a:sysClr val="windowText" lastClr="000000"/>
                </a:solidFill>
                <a:latin typeface="Arial"/>
                <a:cs typeface="Arial"/>
              </a:rPr>
              <a:t>11.8%</a:t>
            </a:r>
            <a:r>
              <a:rPr lang="en-GB" sz="1100" b="0" i="0" u="none" strike="noStrike" baseline="0">
                <a:solidFill>
                  <a:sysClr val="windowText" lastClr="000000"/>
                </a:solidFill>
                <a:latin typeface="Arial"/>
                <a:cs typeface="Arial"/>
              </a:rPr>
              <a:t>  compared with </a:t>
            </a:r>
            <a:r>
              <a:rPr lang="en-GB" sz="1100" b="1">
                <a:solidFill>
                  <a:sysClr val="windowText" lastClr="000000"/>
                </a:solidFill>
                <a:latin typeface="Arial"/>
                <a:cs typeface="Arial"/>
              </a:rPr>
              <a:t>86.9</a:t>
            </a:r>
            <a:r>
              <a:rPr lang="en-GB" sz="1100" b="1" i="0" u="none" strike="noStrike" baseline="0">
                <a:solidFill>
                  <a:sysClr val="windowText" lastClr="000000"/>
                </a:solidFill>
                <a:latin typeface="Arial"/>
                <a:cs typeface="Arial"/>
              </a:rPr>
              <a:t>%</a:t>
            </a:r>
            <a:r>
              <a:rPr lang="en-GB" sz="1100" b="0" i="0" u="none" strike="noStrike" baseline="0">
                <a:solidFill>
                  <a:sysClr val="windowText" lastClr="000000"/>
                </a:solidFill>
                <a:latin typeface="Arial"/>
                <a:cs typeface="Arial"/>
              </a:rPr>
              <a:t> White staff across all </a:t>
            </a:r>
            <a:r>
              <a:rPr lang="en-GB" sz="1100" b="1" i="0" u="none" strike="noStrike" baseline="0">
                <a:solidFill>
                  <a:sysClr val="windowText" lastClr="000000"/>
                </a:solidFill>
                <a:latin typeface="Arial"/>
                <a:cs typeface="Arial"/>
              </a:rPr>
              <a:t>Clinical </a:t>
            </a:r>
            <a:r>
              <a:rPr lang="en-GB" sz="1100" b="1" i="0" u="none" strike="noStrike" baseline="0" err="1">
                <a:solidFill>
                  <a:sysClr val="windowText" lastClr="000000"/>
                </a:solidFill>
                <a:latin typeface="Arial"/>
                <a:cs typeface="Arial"/>
              </a:rPr>
              <a:t>AfC</a:t>
            </a:r>
            <a:r>
              <a:rPr lang="en-GB" sz="1100" b="1" i="0" u="none" strike="noStrike" baseline="0">
                <a:solidFill>
                  <a:sysClr val="windowText" lastClr="000000"/>
                </a:solidFill>
                <a:latin typeface="Arial"/>
                <a:cs typeface="Arial"/>
              </a:rPr>
              <a:t> roles</a:t>
            </a:r>
            <a:r>
              <a:rPr lang="en-GB" sz="1100" b="1">
                <a:solidFill>
                  <a:sysClr val="windowText" lastClr="000000"/>
                </a:solidFill>
                <a:latin typeface="Arial"/>
                <a:cs typeface="Arial"/>
              </a:rPr>
              <a:t>.</a:t>
            </a:r>
          </a:p>
          <a:p>
            <a:pPr algn="l"/>
            <a:endParaRPr lang="en-GB" sz="1100">
              <a:solidFill>
                <a:sysClr val="windowText" lastClr="000000"/>
              </a:solidFill>
              <a:latin typeface="Arial"/>
              <a:cs typeface="Arial"/>
            </a:endParaRPr>
          </a:p>
          <a:p>
            <a:pPr algn="l"/>
            <a:r>
              <a:rPr lang="en-GB" sz="1100" b="1" i="0" u="none" strike="noStrike" baseline="0">
                <a:solidFill>
                  <a:sysClr val="windowText" lastClr="000000"/>
                </a:solidFill>
                <a:latin typeface="Arial"/>
                <a:cs typeface="Arial"/>
              </a:rPr>
              <a:t>Cluster </a:t>
            </a:r>
            <a:r>
              <a:rPr lang="en-GB" sz="1100" b="1">
                <a:solidFill>
                  <a:sysClr val="windowText" lastClr="000000"/>
                </a:solidFill>
                <a:latin typeface="Arial"/>
                <a:cs typeface="Arial"/>
              </a:rPr>
              <a:t>1 </a:t>
            </a:r>
            <a:r>
              <a:rPr lang="en-GB" sz="1100" b="1" i="0" u="none" strike="noStrike" baseline="0">
                <a:solidFill>
                  <a:sysClr val="windowText" lastClr="000000"/>
                </a:solidFill>
                <a:latin typeface="Arial"/>
                <a:cs typeface="Arial"/>
              </a:rPr>
              <a:t>-  Bands 1 to 4 </a:t>
            </a:r>
            <a:r>
              <a:rPr lang="en-GB" sz="1100" b="0" i="0" u="none" strike="noStrike" baseline="0">
                <a:solidFill>
                  <a:sysClr val="windowText" lastClr="000000"/>
                </a:solidFill>
                <a:latin typeface="Arial"/>
                <a:cs typeface="Arial"/>
              </a:rPr>
              <a:t>and under (administrative and technical support roles, ) show that:</a:t>
            </a:r>
          </a:p>
          <a:p>
            <a:pPr marL="171450" indent="-171450" algn="l">
              <a:buFontTx/>
              <a:buChar char="-"/>
            </a:pPr>
            <a:r>
              <a:rPr lang="en-GB" sz="1100" b="0" i="0" u="none" strike="noStrike" baseline="0">
                <a:solidFill>
                  <a:sysClr val="windowText" lastClr="000000"/>
                </a:solidFill>
                <a:latin typeface="Arial"/>
                <a:cs typeface="Arial"/>
              </a:rPr>
              <a:t>BME representation  was </a:t>
            </a:r>
            <a:r>
              <a:rPr lang="en-GB" sz="1100" b="1">
                <a:solidFill>
                  <a:sysClr val="windowText" lastClr="000000"/>
                </a:solidFill>
                <a:latin typeface="Arial"/>
                <a:cs typeface="Arial"/>
              </a:rPr>
              <a:t>6</a:t>
            </a:r>
            <a:r>
              <a:rPr lang="en-GB" sz="1100" b="1" i="0" u="none" strike="noStrike" baseline="0">
                <a:solidFill>
                  <a:sysClr val="windowText" lastClr="000000"/>
                </a:solidFill>
                <a:latin typeface="Arial"/>
                <a:cs typeface="Arial"/>
              </a:rPr>
              <a:t>.0% </a:t>
            </a:r>
            <a:r>
              <a:rPr lang="en-GB" sz="1100">
                <a:solidFill>
                  <a:sysClr val="windowText" lastClr="000000"/>
                </a:solidFill>
                <a:latin typeface="Arial"/>
                <a:cs typeface="Arial"/>
              </a:rPr>
              <a:t>and </a:t>
            </a:r>
            <a:r>
              <a:rPr lang="en-GB" sz="1100" b="0" i="0" u="none" strike="noStrike" baseline="0">
                <a:solidFill>
                  <a:sysClr val="windowText" lastClr="000000"/>
                </a:solidFill>
                <a:latin typeface="Arial"/>
                <a:cs typeface="Arial"/>
              </a:rPr>
              <a:t>White </a:t>
            </a:r>
            <a:r>
              <a:rPr lang="en-GB" sz="1100" b="1" i="0" u="none" strike="noStrike" baseline="0">
                <a:solidFill>
                  <a:sysClr val="windowText" lastClr="000000"/>
                </a:solidFill>
                <a:latin typeface="Arial"/>
                <a:cs typeface="Arial"/>
              </a:rPr>
              <a:t>93.3%. </a:t>
            </a:r>
            <a:r>
              <a:rPr lang="en-GB" sz="1100" i="0" u="none" strike="noStrike" baseline="0">
                <a:solidFill>
                  <a:sysClr val="windowText" lastClr="000000"/>
                </a:solidFill>
                <a:latin typeface="Arial"/>
                <a:cs typeface="Arial"/>
              </a:rPr>
              <a:t>However far greater number of White staff in cluster compared with BME (926 v 60)</a:t>
            </a:r>
          </a:p>
          <a:p>
            <a:pPr algn="l"/>
            <a:endParaRPr lang="en-GB" sz="1100" b="1" i="0" u="none" strike="noStrike" baseline="0">
              <a:solidFill>
                <a:sysClr val="windowText" lastClr="000000"/>
              </a:solidFill>
              <a:latin typeface="Arial"/>
              <a:cs typeface="Arial"/>
            </a:endParaRPr>
          </a:p>
          <a:p>
            <a:pPr algn="l"/>
            <a:r>
              <a:rPr lang="en-GB" sz="1100" b="1" i="0" u="none" strike="noStrike" baseline="0">
                <a:solidFill>
                  <a:sysClr val="windowText" lastClr="000000"/>
                </a:solidFill>
                <a:latin typeface="Arial"/>
                <a:cs typeface="Arial"/>
              </a:rPr>
              <a:t>Cluster 2 - Band 5 to 7 </a:t>
            </a:r>
            <a:r>
              <a:rPr lang="en-GB" sz="1100" b="0" i="0" u="none" strike="noStrike" baseline="0">
                <a:solidFill>
                  <a:sysClr val="windowText" lastClr="000000"/>
                </a:solidFill>
                <a:latin typeface="Arial"/>
                <a:cs typeface="Arial"/>
              </a:rPr>
              <a:t>(graduate and management level roles) shows: </a:t>
            </a:r>
          </a:p>
          <a:p>
            <a:pPr marL="171450" indent="-171450" algn="l">
              <a:buFontTx/>
              <a:buChar char="-"/>
            </a:pPr>
            <a:r>
              <a:rPr lang="en-GB" sz="1100" b="0" i="0" u="none" strike="noStrike" baseline="0">
                <a:solidFill>
                  <a:sysClr val="windowText" lastClr="000000"/>
                </a:solidFill>
                <a:latin typeface="Arial"/>
                <a:cs typeface="Arial"/>
              </a:rPr>
              <a:t>BME representation was </a:t>
            </a:r>
            <a:r>
              <a:rPr lang="en-GB" sz="1100" b="1" i="0" u="none" strike="noStrike" baseline="0">
                <a:solidFill>
                  <a:sysClr val="windowText" lastClr="000000"/>
                </a:solidFill>
                <a:latin typeface="Arial"/>
                <a:cs typeface="Arial"/>
              </a:rPr>
              <a:t>15.4</a:t>
            </a:r>
            <a:r>
              <a:rPr lang="en-GB" sz="1100" b="1">
                <a:solidFill>
                  <a:sysClr val="windowText" lastClr="000000"/>
                </a:solidFill>
                <a:latin typeface="Arial"/>
                <a:cs typeface="Arial"/>
              </a:rPr>
              <a:t>% and </a:t>
            </a:r>
            <a:r>
              <a:rPr lang="en-GB" sz="1100" b="1" i="0" u="none" strike="noStrike" baseline="0">
                <a:solidFill>
                  <a:sysClr val="windowText" lastClr="000000"/>
                </a:solidFill>
                <a:latin typeface="Arial"/>
                <a:cs typeface="Arial"/>
              </a:rPr>
              <a:t> </a:t>
            </a:r>
            <a:r>
              <a:rPr lang="en-GB" sz="1100" b="0" i="0" u="none" strike="noStrike" baseline="0">
                <a:solidFill>
                  <a:sysClr val="windowText" lastClr="000000"/>
                </a:solidFill>
                <a:latin typeface="Arial"/>
                <a:cs typeface="Arial"/>
              </a:rPr>
              <a:t>White was </a:t>
            </a:r>
            <a:r>
              <a:rPr lang="en-GB" sz="1100" b="1">
                <a:solidFill>
                  <a:sysClr val="windowText" lastClr="000000"/>
                </a:solidFill>
                <a:latin typeface="Arial"/>
                <a:cs typeface="Arial"/>
              </a:rPr>
              <a:t>83</a:t>
            </a:r>
            <a:r>
              <a:rPr lang="en-GB" sz="1100" b="1" i="0" u="none" strike="noStrike" baseline="0">
                <a:solidFill>
                  <a:sysClr val="windowText" lastClr="000000"/>
                </a:solidFill>
                <a:latin typeface="Arial"/>
                <a:cs typeface="Arial"/>
              </a:rPr>
              <a:t>%. </a:t>
            </a:r>
            <a:r>
              <a:rPr lang="en-GB" sz="1100" b="1">
                <a:solidFill>
                  <a:sysClr val="windowText" lastClr="000000"/>
                </a:solidFill>
                <a:latin typeface="Arial"/>
                <a:cs typeface="Arial"/>
              </a:rPr>
              <a:t>T</a:t>
            </a:r>
            <a:r>
              <a:rPr lang="en-GB" sz="1100" i="0" u="none" strike="noStrike" baseline="0">
                <a:solidFill>
                  <a:sysClr val="windowText" lastClr="000000"/>
                </a:solidFill>
                <a:latin typeface="Arial"/>
                <a:cs typeface="Arial"/>
              </a:rPr>
              <a:t>here are far greater numbers of White staff in this cluster compared with BME ( 1704 v 316)</a:t>
            </a:r>
            <a:endParaRPr lang="en-GB" sz="1100">
              <a:solidFill>
                <a:sysClr val="windowText" lastClr="000000"/>
              </a:solidFill>
              <a:latin typeface="Arial"/>
              <a:cs typeface="Arial"/>
            </a:endParaRPr>
          </a:p>
          <a:p>
            <a:pPr algn="l"/>
            <a:endParaRPr lang="en-GB" sz="1100" b="1" i="0" u="none" strike="noStrike" baseline="0">
              <a:solidFill>
                <a:sysClr val="windowText" lastClr="000000"/>
              </a:solidFill>
              <a:latin typeface="Arial"/>
              <a:cs typeface="Arial"/>
            </a:endParaRPr>
          </a:p>
          <a:p>
            <a:pPr algn="l"/>
            <a:r>
              <a:rPr lang="en-GB" sz="1100" b="1" i="0" u="none" strike="noStrike" baseline="0">
                <a:solidFill>
                  <a:sysClr val="windowText" lastClr="000000"/>
                </a:solidFill>
                <a:latin typeface="Arial"/>
                <a:cs typeface="Arial"/>
              </a:rPr>
              <a:t>Cluster 3- </a:t>
            </a:r>
            <a:r>
              <a:rPr lang="en-GB" sz="1100" b="1">
                <a:solidFill>
                  <a:sysClr val="windowText" lastClr="000000"/>
                </a:solidFill>
                <a:latin typeface="Arial"/>
                <a:cs typeface="Arial"/>
              </a:rPr>
              <a:t>B</a:t>
            </a:r>
            <a:r>
              <a:rPr lang="en-GB" sz="1100" b="1" i="0" u="none" strike="noStrike" baseline="0">
                <a:solidFill>
                  <a:sysClr val="windowText" lastClr="000000"/>
                </a:solidFill>
                <a:latin typeface="Arial"/>
                <a:cs typeface="Arial"/>
              </a:rPr>
              <a:t>and 8a – 8b </a:t>
            </a:r>
          </a:p>
          <a:p>
            <a:pPr algn="l"/>
            <a:r>
              <a:rPr lang="en-GB" sz="1100" b="1">
                <a:solidFill>
                  <a:sysClr val="windowText" lastClr="000000"/>
                </a:solidFill>
                <a:latin typeface="Arial"/>
                <a:cs typeface="Arial"/>
              </a:rPr>
              <a:t>- </a:t>
            </a:r>
            <a:r>
              <a:rPr lang="en-GB" sz="1100">
                <a:solidFill>
                  <a:sysClr val="windowText" lastClr="000000"/>
                </a:solidFill>
                <a:latin typeface="Arial"/>
                <a:cs typeface="Arial"/>
              </a:rPr>
              <a:t>BME representation was very low  </a:t>
            </a:r>
            <a:r>
              <a:rPr lang="en-GB" sz="1100" b="1">
                <a:solidFill>
                  <a:sysClr val="windowText" lastClr="000000"/>
                </a:solidFill>
                <a:latin typeface="Arial"/>
                <a:cs typeface="Arial"/>
              </a:rPr>
              <a:t>1.9%</a:t>
            </a:r>
            <a:r>
              <a:rPr lang="en-GB" sz="1100">
                <a:solidFill>
                  <a:sysClr val="windowText" lastClr="000000"/>
                </a:solidFill>
                <a:latin typeface="Arial"/>
                <a:cs typeface="Arial"/>
              </a:rPr>
              <a:t> and White was </a:t>
            </a:r>
            <a:r>
              <a:rPr lang="en-GB" sz="1100" b="1">
                <a:solidFill>
                  <a:sysClr val="windowText" lastClr="000000"/>
                </a:solidFill>
                <a:latin typeface="Arial"/>
                <a:cs typeface="Arial"/>
              </a:rPr>
              <a:t>97.5%</a:t>
            </a:r>
          </a:p>
          <a:p>
            <a:pPr algn="l"/>
            <a:endParaRPr lang="en-GB" sz="1100" b="1" i="0" u="none" strike="noStrike" baseline="0">
              <a:solidFill>
                <a:sysClr val="windowText" lastClr="000000"/>
              </a:solidFill>
              <a:latin typeface="Arial"/>
              <a:cs typeface="Arial"/>
            </a:endParaRPr>
          </a:p>
          <a:p>
            <a:r>
              <a:rPr lang="en-GB" sz="1100" b="1">
                <a:solidFill>
                  <a:sysClr val="windowText" lastClr="000000"/>
                </a:solidFill>
                <a:latin typeface="Arial"/>
                <a:cs typeface="Arial"/>
              </a:rPr>
              <a:t>Cluster 4 - Band 8c – VSM </a:t>
            </a:r>
          </a:p>
          <a:p>
            <a:r>
              <a:rPr lang="en-GB" sz="1100">
                <a:solidFill>
                  <a:sysClr val="windowText" lastClr="000000"/>
                </a:solidFill>
                <a:latin typeface="Arial"/>
                <a:cs typeface="Arial"/>
              </a:rPr>
              <a:t>- BME representation was </a:t>
            </a:r>
            <a:r>
              <a:rPr lang="en-GB" sz="1100" b="1">
                <a:solidFill>
                  <a:sysClr val="windowText" lastClr="000000"/>
                </a:solidFill>
                <a:latin typeface="Arial"/>
                <a:cs typeface="Arial"/>
              </a:rPr>
              <a:t>0% </a:t>
            </a:r>
            <a:r>
              <a:rPr lang="en-GB" sz="1100">
                <a:solidFill>
                  <a:sysClr val="windowText" lastClr="000000"/>
                </a:solidFill>
                <a:latin typeface="Arial"/>
                <a:cs typeface="Arial"/>
              </a:rPr>
              <a:t>and White was </a:t>
            </a:r>
            <a:r>
              <a:rPr lang="en-GB" sz="1100" b="1">
                <a:solidFill>
                  <a:sysClr val="windowText" lastClr="000000"/>
                </a:solidFill>
                <a:latin typeface="Arial"/>
                <a:cs typeface="Arial"/>
              </a:rPr>
              <a:t>100%</a:t>
            </a:r>
          </a:p>
          <a:p>
            <a:pPr algn="l"/>
            <a:endParaRPr lang="en-GB" sz="1100">
              <a:solidFill>
                <a:sysClr val="windowText" lastClr="000000"/>
              </a:solidFill>
              <a:latin typeface="Arial"/>
              <a:cs typeface="Arial"/>
            </a:endParaRPr>
          </a:p>
          <a:p>
            <a:pPr algn="l"/>
            <a:r>
              <a:rPr lang="en-GB" sz="1100">
                <a:solidFill>
                  <a:sysClr val="windowText" lastClr="000000"/>
                </a:solidFill>
                <a:latin typeface="Arial"/>
                <a:cs typeface="Arial"/>
              </a:rPr>
              <a:t>The data shows that as the Banding increases, the representation of  </a:t>
            </a:r>
            <a:r>
              <a:rPr lang="en-GB" sz="1100" b="1">
                <a:solidFill>
                  <a:sysClr val="windowText" lastClr="000000"/>
                </a:solidFill>
                <a:latin typeface="Arial"/>
                <a:cs typeface="Arial"/>
              </a:rPr>
              <a:t>BME Staff </a:t>
            </a:r>
            <a:r>
              <a:rPr lang="en-GB" sz="1100">
                <a:solidFill>
                  <a:sysClr val="windowText" lastClr="000000"/>
                </a:solidFill>
                <a:latin typeface="Arial"/>
                <a:cs typeface="Arial"/>
              </a:rPr>
              <a:t>decreases significantly in comparison with their White counterparts. Biggest representation for BME staff  is at </a:t>
            </a:r>
            <a:r>
              <a:rPr lang="en-GB" sz="1100" b="1">
                <a:solidFill>
                  <a:sysClr val="windowText" lastClr="000000"/>
                </a:solidFill>
                <a:latin typeface="Arial"/>
                <a:cs typeface="Arial"/>
              </a:rPr>
              <a:t>Band 5  (26.24%)</a:t>
            </a:r>
          </a:p>
          <a:p>
            <a:pPr algn="l"/>
            <a:endParaRPr lang="en-GB" sz="1100" b="1">
              <a:solidFill>
                <a:sysClr val="windowText" lastClr="000000"/>
              </a:solidFill>
              <a:latin typeface="Arial"/>
              <a:cs typeface="Arial"/>
            </a:endParaRPr>
          </a:p>
          <a:p>
            <a:pPr algn="l"/>
            <a:r>
              <a:rPr lang="en-GB" sz="1100" b="1">
                <a:solidFill>
                  <a:sysClr val="windowText" lastClr="000000"/>
                </a:solidFill>
                <a:latin typeface="Arial"/>
                <a:cs typeface="Arial"/>
              </a:rPr>
              <a:t>In the Clinical Headcount Bands 8c to VSM shows that there were no BME representation</a:t>
            </a:r>
          </a:p>
          <a:p>
            <a:pPr algn="l"/>
            <a:endParaRPr lang="en-GB" sz="1200" b="1">
              <a:solidFill>
                <a:sysClr val="windowText" lastClr="000000"/>
              </a:solidFill>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3EC1964E-29B0-FB20-1649-2FC0B96A4731}"/>
              </a:ext>
            </a:extLst>
          </p:cNvPr>
          <p:cNvGrpSpPr/>
          <p:nvPr/>
        </p:nvGrpSpPr>
        <p:grpSpPr>
          <a:xfrm>
            <a:off x="0" y="6324108"/>
            <a:ext cx="12122332" cy="519500"/>
            <a:chOff x="-1" y="5947953"/>
            <a:chExt cx="12192001" cy="895655"/>
          </a:xfrm>
        </p:grpSpPr>
        <p:sp>
          <p:nvSpPr>
            <p:cNvPr id="15" name="Rectangle 14">
              <a:hlinkClick r:id="rId2" action="ppaction://hlinksldjump"/>
              <a:extLst>
                <a:ext uri="{FF2B5EF4-FFF2-40B4-BE49-F238E27FC236}">
                  <a16:creationId xmlns:a16="http://schemas.microsoft.com/office/drawing/2014/main" id="{5908B6B2-23FB-65BD-26B6-35347AA6C383}"/>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3" action="ppaction://hlinksldjump"/>
              <a:extLst>
                <a:ext uri="{FF2B5EF4-FFF2-40B4-BE49-F238E27FC236}">
                  <a16:creationId xmlns:a16="http://schemas.microsoft.com/office/drawing/2014/main" id="{E794F012-4364-C59B-2109-9E96B6E8B7F3}"/>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3" action="ppaction://hlinksldjump"/>
              <a:extLst>
                <a:ext uri="{FF2B5EF4-FFF2-40B4-BE49-F238E27FC236}">
                  <a16:creationId xmlns:a16="http://schemas.microsoft.com/office/drawing/2014/main" id="{A3DC6029-4085-A5CB-C7BB-FC2702212EDC}"/>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4" action="ppaction://hlinksldjump"/>
              <a:extLst>
                <a:ext uri="{FF2B5EF4-FFF2-40B4-BE49-F238E27FC236}">
                  <a16:creationId xmlns:a16="http://schemas.microsoft.com/office/drawing/2014/main" id="{83A35786-4A97-69E0-C071-0E9A3969E716}"/>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19" name="Rectangle 18">
              <a:hlinkClick r:id="rId4" action="ppaction://hlinksldjump"/>
              <a:extLst>
                <a:ext uri="{FF2B5EF4-FFF2-40B4-BE49-F238E27FC236}">
                  <a16:creationId xmlns:a16="http://schemas.microsoft.com/office/drawing/2014/main" id="{30F18090-6E52-0287-914A-4C652844E60D}"/>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0" name="Rectangle 19">
              <a:hlinkClick r:id="rId5" action="ppaction://hlinksldjump"/>
              <a:extLst>
                <a:ext uri="{FF2B5EF4-FFF2-40B4-BE49-F238E27FC236}">
                  <a16:creationId xmlns:a16="http://schemas.microsoft.com/office/drawing/2014/main" id="{673B42B8-773A-74C3-5609-7C1130065ADA}"/>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1" name="Rectangle 20">
              <a:hlinkClick r:id="rId6" action="ppaction://hlinksldjump"/>
              <a:extLst>
                <a:ext uri="{FF2B5EF4-FFF2-40B4-BE49-F238E27FC236}">
                  <a16:creationId xmlns:a16="http://schemas.microsoft.com/office/drawing/2014/main" id="{A5CEE162-485F-C862-DFF6-C41DCC5DC93F}"/>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2" name="Rectangle 21">
              <a:hlinkClick r:id="rId7" action="ppaction://hlinksldjump"/>
              <a:extLst>
                <a:ext uri="{FF2B5EF4-FFF2-40B4-BE49-F238E27FC236}">
                  <a16:creationId xmlns:a16="http://schemas.microsoft.com/office/drawing/2014/main" id="{5D1048CA-3D3A-65B1-22CD-62B6CBA18517}"/>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3" name="Rectangle 22">
              <a:hlinkClick r:id="rId7" action="ppaction://hlinksldjump"/>
              <a:extLst>
                <a:ext uri="{FF2B5EF4-FFF2-40B4-BE49-F238E27FC236}">
                  <a16:creationId xmlns:a16="http://schemas.microsoft.com/office/drawing/2014/main" id="{365E048A-9122-4C32-B79B-348DE4C485C6}"/>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5" name="Rectangle 24">
              <a:hlinkClick r:id="rId8" action="ppaction://hlinksldjump"/>
              <a:extLst>
                <a:ext uri="{FF2B5EF4-FFF2-40B4-BE49-F238E27FC236}">
                  <a16:creationId xmlns:a16="http://schemas.microsoft.com/office/drawing/2014/main" id="{609B2599-A483-33D7-9292-AAD1BF438EE4}"/>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3" name="Table 2">
            <a:extLst>
              <a:ext uri="{FF2B5EF4-FFF2-40B4-BE49-F238E27FC236}">
                <a16:creationId xmlns:a16="http://schemas.microsoft.com/office/drawing/2014/main" id="{A864DF8A-0796-E23B-06DF-219804CF55C7}"/>
              </a:ext>
            </a:extLst>
          </p:cNvPr>
          <p:cNvGraphicFramePr>
            <a:graphicFrameLocks noGrp="1"/>
          </p:cNvGraphicFramePr>
          <p:nvPr>
            <p:extLst>
              <p:ext uri="{D42A27DB-BD31-4B8C-83A1-F6EECF244321}">
                <p14:modId xmlns:p14="http://schemas.microsoft.com/office/powerpoint/2010/main" val="1292949330"/>
              </p:ext>
            </p:extLst>
          </p:nvPr>
        </p:nvGraphicFramePr>
        <p:xfrm>
          <a:off x="187569" y="1090246"/>
          <a:ext cx="6798394" cy="4503464"/>
        </p:xfrm>
        <a:graphic>
          <a:graphicData uri="http://schemas.openxmlformats.org/drawingml/2006/table">
            <a:tbl>
              <a:tblPr>
                <a:tableStyleId>{5C22544A-7EE6-4342-B048-85BDC9FD1C3A}</a:tableStyleId>
              </a:tblPr>
              <a:tblGrid>
                <a:gridCol w="2331713">
                  <a:extLst>
                    <a:ext uri="{9D8B030D-6E8A-4147-A177-3AD203B41FA5}">
                      <a16:colId xmlns:a16="http://schemas.microsoft.com/office/drawing/2014/main" val="2765200486"/>
                    </a:ext>
                  </a:extLst>
                </a:gridCol>
                <a:gridCol w="743234">
                  <a:extLst>
                    <a:ext uri="{9D8B030D-6E8A-4147-A177-3AD203B41FA5}">
                      <a16:colId xmlns:a16="http://schemas.microsoft.com/office/drawing/2014/main" val="1184415980"/>
                    </a:ext>
                  </a:extLst>
                </a:gridCol>
                <a:gridCol w="531921">
                  <a:extLst>
                    <a:ext uri="{9D8B030D-6E8A-4147-A177-3AD203B41FA5}">
                      <a16:colId xmlns:a16="http://schemas.microsoft.com/office/drawing/2014/main" val="3148980599"/>
                    </a:ext>
                  </a:extLst>
                </a:gridCol>
                <a:gridCol w="531921">
                  <a:extLst>
                    <a:ext uri="{9D8B030D-6E8A-4147-A177-3AD203B41FA5}">
                      <a16:colId xmlns:a16="http://schemas.microsoft.com/office/drawing/2014/main" val="1887413751"/>
                    </a:ext>
                  </a:extLst>
                </a:gridCol>
                <a:gridCol w="531921">
                  <a:extLst>
                    <a:ext uri="{9D8B030D-6E8A-4147-A177-3AD203B41FA5}">
                      <a16:colId xmlns:a16="http://schemas.microsoft.com/office/drawing/2014/main" val="888231420"/>
                    </a:ext>
                  </a:extLst>
                </a:gridCol>
                <a:gridCol w="531921">
                  <a:extLst>
                    <a:ext uri="{9D8B030D-6E8A-4147-A177-3AD203B41FA5}">
                      <a16:colId xmlns:a16="http://schemas.microsoft.com/office/drawing/2014/main" val="3176336907"/>
                    </a:ext>
                  </a:extLst>
                </a:gridCol>
                <a:gridCol w="531921">
                  <a:extLst>
                    <a:ext uri="{9D8B030D-6E8A-4147-A177-3AD203B41FA5}">
                      <a16:colId xmlns:a16="http://schemas.microsoft.com/office/drawing/2014/main" val="398277020"/>
                    </a:ext>
                  </a:extLst>
                </a:gridCol>
                <a:gridCol w="531921">
                  <a:extLst>
                    <a:ext uri="{9D8B030D-6E8A-4147-A177-3AD203B41FA5}">
                      <a16:colId xmlns:a16="http://schemas.microsoft.com/office/drawing/2014/main" val="2247712634"/>
                    </a:ext>
                  </a:extLst>
                </a:gridCol>
                <a:gridCol w="531921">
                  <a:extLst>
                    <a:ext uri="{9D8B030D-6E8A-4147-A177-3AD203B41FA5}">
                      <a16:colId xmlns:a16="http://schemas.microsoft.com/office/drawing/2014/main" val="3274922016"/>
                    </a:ext>
                  </a:extLst>
                </a:gridCol>
              </a:tblGrid>
              <a:tr h="299191">
                <a:tc>
                  <a:txBody>
                    <a:bodyPr/>
                    <a:lstStyle/>
                    <a:p>
                      <a:pPr algn="l" fontAlgn="ctr">
                        <a:buNone/>
                      </a:pPr>
                      <a:r>
                        <a:rPr lang="en-GB" sz="1050" b="1" u="none" strike="noStrike">
                          <a:effectLst/>
                          <a:latin typeface="Arial"/>
                          <a:ea typeface="Calibri" panose="020F0502020204030204" pitchFamily="34" charset="0"/>
                          <a:cs typeface="Arial"/>
                        </a:rPr>
                        <a:t>Clinical Staff</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endParaRPr lang="en-GB" sz="1050" u="none" strike="noStrike">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buNone/>
                      </a:pPr>
                      <a:endParaRPr lang="en-GB" sz="1050" b="1" u="none" strike="noStrike">
                        <a:effectLst/>
                        <a:latin typeface="Arial"/>
                        <a:ea typeface="Calibri" panose="020F0502020204030204" pitchFamily="34" charset="0"/>
                        <a:cs typeface="Arial"/>
                      </a:endParaRPr>
                    </a:p>
                    <a:p>
                      <a:pPr algn="ctr" fontAlgn="b">
                        <a:buNone/>
                      </a:pPr>
                      <a:r>
                        <a:rPr lang="en-GB" sz="1050" b="1" u="none" strike="noStrike">
                          <a:effectLst/>
                          <a:latin typeface="Arial"/>
                          <a:ea typeface="Calibri" panose="020F0502020204030204" pitchFamily="34" charset="0"/>
                          <a:cs typeface="Arial"/>
                        </a:rPr>
                        <a:t>BME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marL="0" marR="0" marT="0" marB="0" anchor="b"/>
                </a:tc>
                <a:tc gridSpan="2">
                  <a:txBody>
                    <a:bodyPr/>
                    <a:lstStyle/>
                    <a:p>
                      <a:pPr algn="ctr" fontAlgn="b">
                        <a:buNone/>
                      </a:pPr>
                      <a:endParaRPr lang="en-GB" sz="1050" b="1" u="none" strike="noStrike">
                        <a:effectLst/>
                        <a:latin typeface="Arial"/>
                        <a:ea typeface="Calibri" panose="020F0502020204030204" pitchFamily="34" charset="0"/>
                        <a:cs typeface="Arial"/>
                      </a:endParaRPr>
                    </a:p>
                    <a:p>
                      <a:pPr algn="ctr" fontAlgn="b">
                        <a:buNone/>
                      </a:pPr>
                      <a:r>
                        <a:rPr lang="en-GB" sz="1050" b="1" u="none" strike="noStrike">
                          <a:effectLst/>
                          <a:latin typeface="Arial"/>
                          <a:ea typeface="Calibri" panose="020F0502020204030204" pitchFamily="34" charset="0"/>
                          <a:cs typeface="Arial"/>
                        </a:rPr>
                        <a:t> White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a:p>
                  </a:txBody>
                  <a:tcPr marL="0" marR="0" marT="0" marB="0" anchor="b"/>
                </a:tc>
                <a:tc gridSpan="2">
                  <a:txBody>
                    <a:bodyPr/>
                    <a:lstStyle/>
                    <a:p>
                      <a:pPr algn="ctr" fontAlgn="b">
                        <a:buNone/>
                      </a:pPr>
                      <a:endParaRPr lang="en-GB" sz="1050" b="1" u="none" strike="noStrike">
                        <a:effectLst/>
                        <a:latin typeface="Arial"/>
                        <a:ea typeface="Calibri" panose="020F0502020204030204" pitchFamily="34" charset="0"/>
                        <a:cs typeface="Arial"/>
                      </a:endParaRPr>
                    </a:p>
                    <a:p>
                      <a:pPr algn="ctr" fontAlgn="b">
                        <a:buNone/>
                      </a:pPr>
                      <a:r>
                        <a:rPr lang="en-GB" sz="1050" b="1" u="none" strike="noStrike">
                          <a:effectLst/>
                          <a:latin typeface="Arial"/>
                          <a:ea typeface="Calibri" panose="020F0502020204030204" pitchFamily="34" charset="0"/>
                          <a:cs typeface="Arial"/>
                        </a:rPr>
                        <a:t>Unknown </a:t>
                      </a:r>
                      <a:endParaRPr lang="en-GB" sz="1050" b="1" i="1" u="none" strike="noStrike">
                        <a:solidFill>
                          <a:srgbClr val="000000"/>
                        </a:solidFill>
                        <a:effectLst/>
                        <a:latin typeface="Arial"/>
                        <a:ea typeface="Calibri" panose="020F0502020204030204" pitchFamily="34" charset="0"/>
                        <a:cs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a:p>
                  </a:txBody>
                  <a:tcPr marL="0" marR="0" marT="0" marB="0" anchor="b"/>
                </a:tc>
                <a:tc>
                  <a:txBody>
                    <a:bodyPr/>
                    <a:lstStyle/>
                    <a:p>
                      <a:pPr algn="ctr" fontAlgn="b">
                        <a:buNone/>
                      </a:pPr>
                      <a:r>
                        <a:rPr lang="en-GB" sz="1050" b="1" u="none" strike="noStrike">
                          <a:effectLst/>
                          <a:latin typeface="Arial"/>
                          <a:ea typeface="Calibri" panose="020F0502020204030204" pitchFamily="34" charset="0"/>
                          <a:cs typeface="Arial"/>
                        </a:rPr>
                        <a:t>Overall Total</a:t>
                      </a:r>
                      <a:endParaRPr lang="en-GB" sz="1050" b="1" i="1" u="none" strike="noStrike">
                        <a:solidFill>
                          <a:srgbClr val="000000"/>
                        </a:solidFill>
                        <a:effectLst/>
                        <a:latin typeface="Arial"/>
                        <a:ea typeface="Calibri" panose="020F0502020204030204" pitchFamily="34" charset="0"/>
                        <a:cs typeface="Arial"/>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78909267"/>
                  </a:ext>
                </a:extLst>
              </a:tr>
              <a:tr h="184516">
                <a:tc>
                  <a:txBody>
                    <a:bodyPr/>
                    <a:lstStyle/>
                    <a:p>
                      <a:pPr algn="l" fontAlgn="ctr">
                        <a:buNone/>
                      </a:pPr>
                      <a:r>
                        <a:rPr lang="en-GB" sz="1050" u="none" strike="noStrike">
                          <a:effectLst/>
                          <a:latin typeface="Arial"/>
                          <a:ea typeface="Calibri" panose="020F0502020204030204" pitchFamily="34" charset="0"/>
                          <a:cs typeface="Arial"/>
                        </a:rPr>
                        <a:t>Under Band 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3119357"/>
                  </a:ext>
                </a:extLst>
              </a:tr>
              <a:tr h="184516">
                <a:tc>
                  <a:txBody>
                    <a:bodyPr/>
                    <a:lstStyle/>
                    <a:p>
                      <a:pPr algn="l" fontAlgn="ctr">
                        <a:buNone/>
                      </a:pPr>
                      <a:r>
                        <a:rPr lang="en-GB" sz="1050" u="none" strike="noStrike">
                          <a:effectLst/>
                          <a:latin typeface="Arial"/>
                          <a:ea typeface="Calibri" panose="020F0502020204030204" pitchFamily="34" charset="0"/>
                          <a:cs typeface="Arial"/>
                        </a:rPr>
                        <a:t>Bands 1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8572518"/>
                  </a:ext>
                </a:extLst>
              </a:tr>
              <a:tr h="184516">
                <a:tc>
                  <a:txBody>
                    <a:bodyPr/>
                    <a:lstStyle/>
                    <a:p>
                      <a:pPr algn="l" fontAlgn="ctr">
                        <a:buNone/>
                      </a:pPr>
                      <a:r>
                        <a:rPr lang="en-GB" sz="1050" u="none" strike="noStrike">
                          <a:effectLst/>
                          <a:latin typeface="Arial"/>
                          <a:ea typeface="Calibri" panose="020F0502020204030204" pitchFamily="34" charset="0"/>
                          <a:cs typeface="Arial"/>
                        </a:rPr>
                        <a:t>Bands 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6.77%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178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92.71%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0.52%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192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01683441"/>
                  </a:ext>
                </a:extLst>
              </a:tr>
              <a:tr h="184516">
                <a:tc>
                  <a:txBody>
                    <a:bodyPr/>
                    <a:lstStyle/>
                    <a:p>
                      <a:pPr algn="l" fontAlgn="ctr">
                        <a:buNone/>
                      </a:pPr>
                      <a:r>
                        <a:rPr lang="en-GB" sz="1050" u="none" strike="noStrike">
                          <a:effectLst/>
                          <a:latin typeface="Arial"/>
                          <a:ea typeface="Calibri" panose="020F0502020204030204" pitchFamily="34" charset="0"/>
                          <a:cs typeface="Arial"/>
                        </a:rPr>
                        <a:t>Bands 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37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5.98%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578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93.38%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0.65%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619</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73790215"/>
                  </a:ext>
                </a:extLst>
              </a:tr>
              <a:tr h="184516">
                <a:tc>
                  <a:txBody>
                    <a:bodyPr/>
                    <a:lstStyle/>
                    <a:p>
                      <a:pPr algn="l" fontAlgn="ctr">
                        <a:buNone/>
                      </a:pPr>
                      <a:r>
                        <a:rPr lang="en-GB" sz="1050" u="none" strike="noStrike">
                          <a:effectLst/>
                          <a:latin typeface="Arial"/>
                          <a:ea typeface="Calibri" panose="020F0502020204030204" pitchFamily="34" charset="0"/>
                          <a:cs typeface="Arial"/>
                        </a:rPr>
                        <a:t>Bands 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5.49%</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170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93.41%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1.10%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182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44346026"/>
                  </a:ext>
                </a:extLst>
              </a:tr>
              <a:tr h="184516">
                <a:tc>
                  <a:txBody>
                    <a:bodyPr/>
                    <a:lstStyle/>
                    <a:p>
                      <a:pPr algn="l" fontAlgn="ctr">
                        <a:buNone/>
                      </a:pPr>
                      <a:r>
                        <a:rPr lang="en-GB" sz="1050" u="none" strike="noStrike">
                          <a:effectLst/>
                          <a:latin typeface="Arial"/>
                          <a:ea typeface="Calibri" panose="020F0502020204030204" pitchFamily="34" charset="0"/>
                          <a:cs typeface="Arial"/>
                        </a:rPr>
                        <a:t>Bands 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244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26.24%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664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71.40%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22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2.37%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930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40603218"/>
                  </a:ext>
                </a:extLst>
              </a:tr>
              <a:tr h="184516">
                <a:tc>
                  <a:txBody>
                    <a:bodyPr/>
                    <a:lstStyle/>
                    <a:p>
                      <a:pPr algn="l" fontAlgn="ctr">
                        <a:buNone/>
                      </a:pPr>
                      <a:r>
                        <a:rPr lang="en-GB" sz="1050" u="none" strike="noStrike">
                          <a:effectLst/>
                          <a:latin typeface="Arial"/>
                          <a:ea typeface="Calibri" panose="020F0502020204030204" pitchFamily="34" charset="0"/>
                          <a:cs typeface="Arial"/>
                        </a:rPr>
                        <a:t>Bands 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54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7.75%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636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91.25%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697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08166216"/>
                  </a:ext>
                </a:extLst>
              </a:tr>
              <a:tr h="184516">
                <a:tc>
                  <a:txBody>
                    <a:bodyPr/>
                    <a:lstStyle/>
                    <a:p>
                      <a:pPr algn="l" fontAlgn="ctr">
                        <a:buNone/>
                      </a:pPr>
                      <a:r>
                        <a:rPr lang="en-GB" sz="1050" u="none" strike="noStrike">
                          <a:effectLst/>
                          <a:latin typeface="Arial"/>
                          <a:ea typeface="Calibri" panose="020F0502020204030204" pitchFamily="34" charset="0"/>
                          <a:cs typeface="Arial"/>
                        </a:rPr>
                        <a:t>Bands 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4.22%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404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94.61%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5</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1.17%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427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20383052"/>
                  </a:ext>
                </a:extLst>
              </a:tr>
              <a:tr h="184516">
                <a:tc>
                  <a:txBody>
                    <a:bodyPr/>
                    <a:lstStyle/>
                    <a:p>
                      <a:pPr algn="l" fontAlgn="ctr">
                        <a:buNone/>
                      </a:pPr>
                      <a:r>
                        <a:rPr lang="en-GB" sz="1050" u="none" strike="noStrike">
                          <a:effectLst/>
                          <a:latin typeface="Arial"/>
                          <a:ea typeface="Calibri" panose="020F0502020204030204" pitchFamily="34" charset="0"/>
                          <a:cs typeface="Arial"/>
                        </a:rPr>
                        <a:t>Bands 8a</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2.38%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123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97.62%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126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74606962"/>
                  </a:ext>
                </a:extLst>
              </a:tr>
              <a:tr h="184516">
                <a:tc>
                  <a:txBody>
                    <a:bodyPr/>
                    <a:lstStyle/>
                    <a:p>
                      <a:pPr algn="l" fontAlgn="ctr">
                        <a:buNone/>
                      </a:pPr>
                      <a:r>
                        <a:rPr lang="en-GB" sz="1050" u="none" strike="noStrike">
                          <a:effectLst/>
                          <a:latin typeface="Arial"/>
                          <a:ea typeface="Calibri" panose="020F0502020204030204" pitchFamily="34" charset="0"/>
                          <a:cs typeface="Arial"/>
                        </a:rPr>
                        <a:t>Bands 8b</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30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96.77%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3.23%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51705634"/>
                  </a:ext>
                </a:extLst>
              </a:tr>
              <a:tr h="184516">
                <a:tc>
                  <a:txBody>
                    <a:bodyPr/>
                    <a:lstStyle/>
                    <a:p>
                      <a:pPr algn="l" fontAlgn="ctr">
                        <a:buNone/>
                      </a:pPr>
                      <a:r>
                        <a:rPr lang="en-GB" sz="1050" u="none" strike="noStrike">
                          <a:effectLst/>
                          <a:latin typeface="Arial"/>
                          <a:ea typeface="Calibri" panose="020F0502020204030204" pitchFamily="34" charset="0"/>
                          <a:cs typeface="Arial"/>
                        </a:rPr>
                        <a:t>Bands 8c</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4527235"/>
                  </a:ext>
                </a:extLst>
              </a:tr>
              <a:tr h="184516">
                <a:tc>
                  <a:txBody>
                    <a:bodyPr/>
                    <a:lstStyle/>
                    <a:p>
                      <a:pPr algn="l" fontAlgn="ctr">
                        <a:buNone/>
                      </a:pPr>
                      <a:r>
                        <a:rPr lang="en-GB" sz="1050" u="none" strike="noStrike">
                          <a:effectLst/>
                          <a:latin typeface="Arial"/>
                          <a:ea typeface="Calibri" panose="020F0502020204030204" pitchFamily="34" charset="0"/>
                          <a:cs typeface="Arial"/>
                        </a:rPr>
                        <a:t>Bands 8d</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5</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20787268"/>
                  </a:ext>
                </a:extLst>
              </a:tr>
              <a:tr h="184516">
                <a:tc>
                  <a:txBody>
                    <a:bodyPr/>
                    <a:lstStyle/>
                    <a:p>
                      <a:pPr algn="l" fontAlgn="ctr">
                        <a:buNone/>
                      </a:pPr>
                      <a:r>
                        <a:rPr lang="en-GB" sz="1050" u="none" strike="noStrike">
                          <a:effectLst/>
                          <a:latin typeface="Arial"/>
                          <a:ea typeface="Calibri" panose="020F0502020204030204" pitchFamily="34" charset="0"/>
                          <a:cs typeface="Arial"/>
                        </a:rPr>
                        <a:t>Bands 9</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55756126"/>
                  </a:ext>
                </a:extLst>
              </a:tr>
              <a:tr h="184516">
                <a:tc>
                  <a:txBody>
                    <a:bodyPr/>
                    <a:lstStyle/>
                    <a:p>
                      <a:pPr algn="l" fontAlgn="ctr">
                        <a:buNone/>
                      </a:pPr>
                      <a:r>
                        <a:rPr lang="en-GB" sz="1050" u="none" strike="noStrike">
                          <a:effectLst/>
                          <a:latin typeface="Arial"/>
                          <a:ea typeface="Calibri" panose="020F0502020204030204" pitchFamily="34" charset="0"/>
                          <a:cs typeface="Arial"/>
                        </a:rPr>
                        <a:t>VSM</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19691322"/>
                  </a:ext>
                </a:extLst>
              </a:tr>
              <a:tr h="299191">
                <a:tc>
                  <a:txBody>
                    <a:bodyPr/>
                    <a:lstStyle/>
                    <a:p>
                      <a:pPr algn="l" fontAlgn="ctr">
                        <a:buNone/>
                      </a:pPr>
                      <a:r>
                        <a:rPr lang="en-GB" sz="1050" u="none" strike="noStrike">
                          <a:effectLst/>
                          <a:latin typeface="Arial"/>
                          <a:ea typeface="Calibri" panose="020F0502020204030204" pitchFamily="34" charset="0"/>
                          <a:cs typeface="Arial"/>
                        </a:rPr>
                        <a:t>Cluster 1: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&lt;1 to 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60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926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93.3%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993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95545887"/>
                  </a:ext>
                </a:extLst>
              </a:tr>
              <a:tr h="299191">
                <a:tc>
                  <a:txBody>
                    <a:bodyPr/>
                    <a:lstStyle/>
                    <a:p>
                      <a:pPr algn="l" fontAlgn="ctr">
                        <a:buNone/>
                      </a:pPr>
                      <a:r>
                        <a:rPr lang="en-GB" sz="1050" u="none" strike="noStrike">
                          <a:effectLst/>
                          <a:latin typeface="Arial"/>
                          <a:ea typeface="Calibri" panose="020F0502020204030204" pitchFamily="34" charset="0"/>
                          <a:cs typeface="Arial"/>
                        </a:rPr>
                        <a:t>Cluster 2: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5 to 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316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15.4%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1704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83.0%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2054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3692546"/>
                  </a:ext>
                </a:extLst>
              </a:tr>
              <a:tr h="299191">
                <a:tc>
                  <a:txBody>
                    <a:bodyPr/>
                    <a:lstStyle/>
                    <a:p>
                      <a:pPr algn="l" fontAlgn="ctr">
                        <a:buNone/>
                      </a:pPr>
                      <a:r>
                        <a:rPr lang="en-GB" sz="1050" u="none" strike="noStrike">
                          <a:effectLst/>
                          <a:latin typeface="Arial"/>
                          <a:ea typeface="Calibri" panose="020F0502020204030204" pitchFamily="34" charset="0"/>
                          <a:cs typeface="Arial"/>
                        </a:rPr>
                        <a:t>Cluster 3: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8a and 8b</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1.9%</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153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97.5%</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157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02273209"/>
                  </a:ext>
                </a:extLst>
              </a:tr>
              <a:tr h="299191">
                <a:tc>
                  <a:txBody>
                    <a:bodyPr/>
                    <a:lstStyle/>
                    <a:p>
                      <a:pPr algn="l" fontAlgn="ctr">
                        <a:buNone/>
                      </a:pPr>
                      <a:r>
                        <a:rPr lang="en-GB" sz="1050" u="none" strike="noStrike">
                          <a:effectLst/>
                          <a:latin typeface="Arial"/>
                          <a:ea typeface="Calibri" panose="020F0502020204030204" pitchFamily="34" charset="0"/>
                          <a:cs typeface="Arial"/>
                        </a:rPr>
                        <a:t>Cluster 4: </a:t>
                      </a:r>
                      <a:r>
                        <a:rPr lang="en-GB" sz="1050" u="none" strike="noStrike" err="1">
                          <a:effectLst/>
                          <a:latin typeface="Arial"/>
                          <a:ea typeface="Calibri" panose="020F0502020204030204" pitchFamily="34" charset="0"/>
                          <a:cs typeface="Arial"/>
                        </a:rPr>
                        <a:t>AfC</a:t>
                      </a:r>
                      <a:r>
                        <a:rPr lang="en-GB" sz="1050" u="none" strike="noStrike">
                          <a:effectLst/>
                          <a:latin typeface="Arial"/>
                          <a:ea typeface="Calibri" panose="020F0502020204030204" pitchFamily="34" charset="0"/>
                          <a:cs typeface="Arial"/>
                        </a:rPr>
                        <a:t> bands 8c to VSM</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9380193"/>
                  </a:ext>
                </a:extLst>
              </a:tr>
              <a:tr h="299191">
                <a:tc>
                  <a:txBody>
                    <a:bodyPr/>
                    <a:lstStyle/>
                    <a:p>
                      <a:pPr algn="l" fontAlgn="ctr">
                        <a:buNone/>
                      </a:pPr>
                      <a:r>
                        <a:rPr lang="en-GB" sz="1050" b="1" u="none" strike="noStrike">
                          <a:effectLst/>
                          <a:latin typeface="Arial"/>
                          <a:ea typeface="Calibri" panose="020F0502020204030204" pitchFamily="34" charset="0"/>
                          <a:cs typeface="Arial"/>
                        </a:rPr>
                        <a:t>Total Clinical</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l" fontAlgn="ctr">
                        <a:buNone/>
                      </a:pPr>
                      <a:r>
                        <a:rPr lang="en-GB" sz="1050" b="1" u="none" strike="noStrike">
                          <a:effectLst/>
                          <a:latin typeface="Arial"/>
                          <a:ea typeface="Calibri" panose="020F0502020204030204" pitchFamily="34" charset="0"/>
                          <a:cs typeface="Arial"/>
                        </a:rPr>
                        <a:t>Auto-Calculated </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379</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11.8%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2797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86.9%</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42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3218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extLst>
                  <a:ext uri="{0D108BD9-81ED-4DB2-BD59-A6C34878D82A}">
                    <a16:rowId xmlns:a16="http://schemas.microsoft.com/office/drawing/2014/main" val="118962419"/>
                  </a:ext>
                </a:extLst>
              </a:tr>
            </a:tbl>
          </a:graphicData>
        </a:graphic>
      </p:graphicFrame>
      <p:sp>
        <p:nvSpPr>
          <p:cNvPr id="5" name="TextBox 4">
            <a:extLst>
              <a:ext uri="{FF2B5EF4-FFF2-40B4-BE49-F238E27FC236}">
                <a16:creationId xmlns:a16="http://schemas.microsoft.com/office/drawing/2014/main" id="{64F31508-1DF0-D212-A423-E0DDB23C78BA}"/>
              </a:ext>
            </a:extLst>
          </p:cNvPr>
          <p:cNvSpPr txBox="1"/>
          <p:nvPr/>
        </p:nvSpPr>
        <p:spPr>
          <a:xfrm>
            <a:off x="384084" y="5787498"/>
            <a:ext cx="6534072" cy="319500"/>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1 and 3 in the action plan aims to support improvement with this indicator</a:t>
            </a:r>
          </a:p>
        </p:txBody>
      </p:sp>
    </p:spTree>
    <p:extLst>
      <p:ext uri="{BB962C8B-B14F-4D97-AF65-F5344CB8AC3E}">
        <p14:creationId xmlns:p14="http://schemas.microsoft.com/office/powerpoint/2010/main" val="2188899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3C232-EAA9-61E4-102B-7C60082AE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D5A863-69E1-4FCE-FB7C-7037D0969151}"/>
              </a:ext>
            </a:extLst>
          </p:cNvPr>
          <p:cNvSpPr>
            <a:spLocks noGrp="1"/>
          </p:cNvSpPr>
          <p:nvPr>
            <p:ph type="title"/>
          </p:nvPr>
        </p:nvSpPr>
        <p:spPr>
          <a:xfrm>
            <a:off x="394448" y="546755"/>
            <a:ext cx="9663952" cy="550977"/>
          </a:xfrm>
          <a:solidFill>
            <a:srgbClr val="002060"/>
          </a:solidFill>
        </p:spPr>
        <p:txBody>
          <a:bodyPr>
            <a:noAutofit/>
          </a:bodyPr>
          <a:lstStyle/>
          <a:p>
            <a:r>
              <a:rPr lang="en-GB" sz="1400">
                <a:solidFill>
                  <a:schemeClr val="bg1"/>
                </a:solidFill>
                <a:latin typeface="Arial"/>
                <a:cs typeface="Arial"/>
              </a:rPr>
              <a:t>WRES Indicator 1 (3 of 3)</a:t>
            </a:r>
            <a:br>
              <a:rPr lang="en-GB" sz="1400" b="0">
                <a:latin typeface="Arial"/>
                <a:cs typeface="Arial"/>
              </a:rPr>
            </a:br>
            <a:r>
              <a:rPr lang="en-GB" sz="1400" b="0">
                <a:solidFill>
                  <a:schemeClr val="bg1"/>
                </a:solidFill>
                <a:latin typeface="Arial"/>
                <a:cs typeface="Arial"/>
              </a:rPr>
              <a:t>Percentage of BME staff vs VSM Clinical (headcount)</a:t>
            </a:r>
          </a:p>
        </p:txBody>
      </p:sp>
      <p:grpSp>
        <p:nvGrpSpPr>
          <p:cNvPr id="14" name="Group 13">
            <a:extLst>
              <a:ext uri="{FF2B5EF4-FFF2-40B4-BE49-F238E27FC236}">
                <a16:creationId xmlns:a16="http://schemas.microsoft.com/office/drawing/2014/main" id="{F753992D-1EC0-22CA-6BBD-094CD08BB3A3}"/>
              </a:ext>
            </a:extLst>
          </p:cNvPr>
          <p:cNvGrpSpPr/>
          <p:nvPr/>
        </p:nvGrpSpPr>
        <p:grpSpPr>
          <a:xfrm>
            <a:off x="0" y="6153150"/>
            <a:ext cx="12122332" cy="690458"/>
            <a:chOff x="-1" y="5947953"/>
            <a:chExt cx="12192001" cy="895655"/>
          </a:xfrm>
        </p:grpSpPr>
        <p:sp>
          <p:nvSpPr>
            <p:cNvPr id="15" name="Rectangle 14">
              <a:hlinkClick r:id="rId2" action="ppaction://hlinksldjump"/>
              <a:extLst>
                <a:ext uri="{FF2B5EF4-FFF2-40B4-BE49-F238E27FC236}">
                  <a16:creationId xmlns:a16="http://schemas.microsoft.com/office/drawing/2014/main" id="{4CD0C88C-6565-1849-4D61-54540A57325E}"/>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3" action="ppaction://hlinksldjump"/>
              <a:extLst>
                <a:ext uri="{FF2B5EF4-FFF2-40B4-BE49-F238E27FC236}">
                  <a16:creationId xmlns:a16="http://schemas.microsoft.com/office/drawing/2014/main" id="{2751482A-9B45-3C9F-1281-DA23A2F795B1}"/>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3" action="ppaction://hlinksldjump"/>
              <a:extLst>
                <a:ext uri="{FF2B5EF4-FFF2-40B4-BE49-F238E27FC236}">
                  <a16:creationId xmlns:a16="http://schemas.microsoft.com/office/drawing/2014/main" id="{ABC178F8-D831-448C-FD47-BD00093FD266}"/>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4" action="ppaction://hlinksldjump"/>
              <a:extLst>
                <a:ext uri="{FF2B5EF4-FFF2-40B4-BE49-F238E27FC236}">
                  <a16:creationId xmlns:a16="http://schemas.microsoft.com/office/drawing/2014/main" id="{A9578C14-A56C-55BD-C814-87175A5B62F6}"/>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19" name="Rectangle 18">
              <a:hlinkClick r:id="rId4" action="ppaction://hlinksldjump"/>
              <a:extLst>
                <a:ext uri="{FF2B5EF4-FFF2-40B4-BE49-F238E27FC236}">
                  <a16:creationId xmlns:a16="http://schemas.microsoft.com/office/drawing/2014/main" id="{CBEBD7DD-F1D6-52DA-4E97-FF13621DDFA1}"/>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0" name="Rectangle 19">
              <a:hlinkClick r:id="rId5" action="ppaction://hlinksldjump"/>
              <a:extLst>
                <a:ext uri="{FF2B5EF4-FFF2-40B4-BE49-F238E27FC236}">
                  <a16:creationId xmlns:a16="http://schemas.microsoft.com/office/drawing/2014/main" id="{90EBF56F-1036-BDCD-6D34-0D488324376D}"/>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1" name="Rectangle 20">
              <a:hlinkClick r:id="rId6" action="ppaction://hlinksldjump"/>
              <a:extLst>
                <a:ext uri="{FF2B5EF4-FFF2-40B4-BE49-F238E27FC236}">
                  <a16:creationId xmlns:a16="http://schemas.microsoft.com/office/drawing/2014/main" id="{B06DC484-1B8F-B3C7-67E3-20A0D0E270B5}"/>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2" name="Rectangle 21">
              <a:hlinkClick r:id="rId7" action="ppaction://hlinksldjump"/>
              <a:extLst>
                <a:ext uri="{FF2B5EF4-FFF2-40B4-BE49-F238E27FC236}">
                  <a16:creationId xmlns:a16="http://schemas.microsoft.com/office/drawing/2014/main" id="{2769120C-4FDA-2BD3-E2E2-43CF3D43D5EC}"/>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3" name="Rectangle 22">
              <a:hlinkClick r:id="rId7" action="ppaction://hlinksldjump"/>
              <a:extLst>
                <a:ext uri="{FF2B5EF4-FFF2-40B4-BE49-F238E27FC236}">
                  <a16:creationId xmlns:a16="http://schemas.microsoft.com/office/drawing/2014/main" id="{7C9DA7E3-351B-8D11-D643-04E12CDA2B16}"/>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5" name="Rectangle 24">
              <a:hlinkClick r:id="rId8" action="ppaction://hlinksldjump"/>
              <a:extLst>
                <a:ext uri="{FF2B5EF4-FFF2-40B4-BE49-F238E27FC236}">
                  <a16:creationId xmlns:a16="http://schemas.microsoft.com/office/drawing/2014/main" id="{5AB66693-F50E-9004-E204-9E8D29E6B7BA}"/>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7" name="Table 6">
            <a:extLst>
              <a:ext uri="{FF2B5EF4-FFF2-40B4-BE49-F238E27FC236}">
                <a16:creationId xmlns:a16="http://schemas.microsoft.com/office/drawing/2014/main" id="{3B6A9200-89ED-CD8D-8527-F1F153C6B3B5}"/>
              </a:ext>
            </a:extLst>
          </p:cNvPr>
          <p:cNvGraphicFramePr>
            <a:graphicFrameLocks noGrp="1"/>
          </p:cNvGraphicFramePr>
          <p:nvPr>
            <p:extLst>
              <p:ext uri="{D42A27DB-BD31-4B8C-83A1-F6EECF244321}">
                <p14:modId xmlns:p14="http://schemas.microsoft.com/office/powerpoint/2010/main" val="3905249449"/>
              </p:ext>
            </p:extLst>
          </p:nvPr>
        </p:nvGraphicFramePr>
        <p:xfrm>
          <a:off x="320146" y="1338770"/>
          <a:ext cx="6873219" cy="2890327"/>
        </p:xfrm>
        <a:graphic>
          <a:graphicData uri="http://schemas.openxmlformats.org/drawingml/2006/table">
            <a:tbl>
              <a:tblPr>
                <a:tableStyleId>{5C22544A-7EE6-4342-B048-85BDC9FD1C3A}</a:tableStyleId>
              </a:tblPr>
              <a:tblGrid>
                <a:gridCol w="2357374">
                  <a:extLst>
                    <a:ext uri="{9D8B030D-6E8A-4147-A177-3AD203B41FA5}">
                      <a16:colId xmlns:a16="http://schemas.microsoft.com/office/drawing/2014/main" val="764727686"/>
                    </a:ext>
                  </a:extLst>
                </a:gridCol>
                <a:gridCol w="751413">
                  <a:extLst>
                    <a:ext uri="{9D8B030D-6E8A-4147-A177-3AD203B41FA5}">
                      <a16:colId xmlns:a16="http://schemas.microsoft.com/office/drawing/2014/main" val="3104217262"/>
                    </a:ext>
                  </a:extLst>
                </a:gridCol>
                <a:gridCol w="537776">
                  <a:extLst>
                    <a:ext uri="{9D8B030D-6E8A-4147-A177-3AD203B41FA5}">
                      <a16:colId xmlns:a16="http://schemas.microsoft.com/office/drawing/2014/main" val="2603173350"/>
                    </a:ext>
                  </a:extLst>
                </a:gridCol>
                <a:gridCol w="537776">
                  <a:extLst>
                    <a:ext uri="{9D8B030D-6E8A-4147-A177-3AD203B41FA5}">
                      <a16:colId xmlns:a16="http://schemas.microsoft.com/office/drawing/2014/main" val="2794300143"/>
                    </a:ext>
                  </a:extLst>
                </a:gridCol>
                <a:gridCol w="537776">
                  <a:extLst>
                    <a:ext uri="{9D8B030D-6E8A-4147-A177-3AD203B41FA5}">
                      <a16:colId xmlns:a16="http://schemas.microsoft.com/office/drawing/2014/main" val="715953789"/>
                    </a:ext>
                  </a:extLst>
                </a:gridCol>
                <a:gridCol w="537776">
                  <a:extLst>
                    <a:ext uri="{9D8B030D-6E8A-4147-A177-3AD203B41FA5}">
                      <a16:colId xmlns:a16="http://schemas.microsoft.com/office/drawing/2014/main" val="2741751178"/>
                    </a:ext>
                  </a:extLst>
                </a:gridCol>
                <a:gridCol w="537776">
                  <a:extLst>
                    <a:ext uri="{9D8B030D-6E8A-4147-A177-3AD203B41FA5}">
                      <a16:colId xmlns:a16="http://schemas.microsoft.com/office/drawing/2014/main" val="1307800499"/>
                    </a:ext>
                  </a:extLst>
                </a:gridCol>
                <a:gridCol w="537776">
                  <a:extLst>
                    <a:ext uri="{9D8B030D-6E8A-4147-A177-3AD203B41FA5}">
                      <a16:colId xmlns:a16="http://schemas.microsoft.com/office/drawing/2014/main" val="4145086749"/>
                    </a:ext>
                  </a:extLst>
                </a:gridCol>
                <a:gridCol w="537776">
                  <a:extLst>
                    <a:ext uri="{9D8B030D-6E8A-4147-A177-3AD203B41FA5}">
                      <a16:colId xmlns:a16="http://schemas.microsoft.com/office/drawing/2014/main" val="304748335"/>
                    </a:ext>
                  </a:extLst>
                </a:gridCol>
              </a:tblGrid>
              <a:tr h="387087">
                <a:tc>
                  <a:txBody>
                    <a:bodyPr/>
                    <a:lstStyle/>
                    <a:p>
                      <a:pPr algn="l" fontAlgn="ctr">
                        <a:buNone/>
                      </a:pPr>
                      <a:r>
                        <a:rPr lang="en-GB" sz="1050" b="1" i="0" u="none" strike="noStrike">
                          <a:solidFill>
                            <a:srgbClr val="000000"/>
                          </a:solidFill>
                          <a:effectLst/>
                          <a:latin typeface="Arial"/>
                          <a:ea typeface="Calibri" panose="020F0502020204030204" pitchFamily="34" charset="0"/>
                          <a:cs typeface="Arial"/>
                        </a:rPr>
                        <a:t>Medical Staff</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buNone/>
                      </a:pPr>
                      <a:r>
                        <a:rPr lang="en-GB" sz="1050" b="1" i="0" u="none" strike="noStrike">
                          <a:solidFill>
                            <a:srgbClr val="000000"/>
                          </a:solidFill>
                          <a:effectLst/>
                          <a:latin typeface="Arial"/>
                          <a:ea typeface="Calibri" panose="020F0502020204030204" pitchFamily="34" charset="0"/>
                          <a:cs typeface="Arial"/>
                        </a:rPr>
                        <a:t>BME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gridSpan="2">
                  <a:txBody>
                    <a:bodyPr/>
                    <a:lstStyle/>
                    <a:p>
                      <a:pPr algn="ctr" fontAlgn="ctr">
                        <a:buNone/>
                      </a:pPr>
                      <a:r>
                        <a:rPr lang="en-GB" sz="1050" b="1" i="0" u="none" strike="noStrike">
                          <a:solidFill>
                            <a:srgbClr val="000000"/>
                          </a:solidFill>
                          <a:effectLst/>
                          <a:latin typeface="Arial"/>
                          <a:ea typeface="Calibri" panose="020F0502020204030204" pitchFamily="34" charset="0"/>
                          <a:cs typeface="Arial"/>
                        </a:rPr>
                        <a:t>White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gridSpan="2">
                  <a:txBody>
                    <a:bodyPr/>
                    <a:lstStyle/>
                    <a:p>
                      <a:pPr algn="ctr" fontAlgn="ctr">
                        <a:buNone/>
                      </a:pPr>
                      <a:r>
                        <a:rPr lang="en-GB" sz="1050" b="1" i="0" u="none" strike="noStrike">
                          <a:solidFill>
                            <a:srgbClr val="000000"/>
                          </a:solidFill>
                          <a:effectLst/>
                          <a:latin typeface="Arial"/>
                          <a:ea typeface="Calibri" panose="020F0502020204030204" pitchFamily="34" charset="0"/>
                          <a:cs typeface="Arial"/>
                        </a:rPr>
                        <a:t>Unknown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a:txBody>
                    <a:bodyPr/>
                    <a:lstStyle/>
                    <a:p>
                      <a:pPr algn="ctr" fontAlgn="ctr">
                        <a:buNone/>
                      </a:pPr>
                      <a:r>
                        <a:rPr lang="en-GB" sz="1050" b="1" i="0" u="none" strike="noStrike">
                          <a:solidFill>
                            <a:srgbClr val="000000"/>
                          </a:solidFill>
                          <a:effectLst/>
                          <a:latin typeface="Arial"/>
                          <a:ea typeface="Calibri" panose="020F0502020204030204" pitchFamily="34" charset="0"/>
                          <a:cs typeface="Arial"/>
                        </a:rPr>
                        <a:t>Overall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04566483"/>
                  </a:ext>
                </a:extLst>
              </a:tr>
              <a:tr h="238723">
                <a:tc>
                  <a:txBody>
                    <a:bodyPr/>
                    <a:lstStyle/>
                    <a:p>
                      <a:pPr algn="l" fontAlgn="ctr">
                        <a:buNone/>
                      </a:pPr>
                      <a:r>
                        <a:rPr lang="en-GB" sz="1050" u="none" strike="noStrike">
                          <a:effectLst/>
                          <a:latin typeface="Arial"/>
                          <a:ea typeface="Calibri" panose="020F0502020204030204" pitchFamily="34" charset="0"/>
                          <a:cs typeface="Arial"/>
                        </a:rPr>
                        <a:t>Medical &amp; Dental Staff, Consultants</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82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34.02%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151</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62.66%</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3.32%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241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80505631"/>
                  </a:ext>
                </a:extLst>
              </a:tr>
              <a:tr h="238723">
                <a:tc>
                  <a:txBody>
                    <a:bodyPr/>
                    <a:lstStyle/>
                    <a:p>
                      <a:pPr algn="r" fontAlgn="ctr">
                        <a:buNone/>
                      </a:pPr>
                      <a:r>
                        <a:rPr lang="en-GB" sz="1050" u="none" strike="noStrike">
                          <a:effectLst/>
                          <a:latin typeface="Arial"/>
                          <a:ea typeface="Calibri" panose="020F0502020204030204" pitchFamily="34" charset="0"/>
                          <a:cs typeface="Arial"/>
                        </a:rPr>
                        <a:t>of which Senior Medical Managers</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100.00%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9512587"/>
                  </a:ext>
                </a:extLst>
              </a:tr>
              <a:tr h="387087">
                <a:tc>
                  <a:txBody>
                    <a:bodyPr/>
                    <a:lstStyle/>
                    <a:p>
                      <a:pPr algn="l" fontAlgn="ctr">
                        <a:buNone/>
                      </a:pPr>
                      <a:r>
                        <a:rPr lang="en-GB" sz="1050" u="none" strike="noStrike">
                          <a:effectLst/>
                          <a:latin typeface="Arial"/>
                          <a:ea typeface="Calibri" panose="020F0502020204030204" pitchFamily="34" charset="0"/>
                          <a:cs typeface="Arial"/>
                        </a:rPr>
                        <a:t>Medical &amp; Dental Staff, Non-Consultants career grade</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9</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37.50%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15</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62.50%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24</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1289745"/>
                  </a:ext>
                </a:extLst>
              </a:tr>
              <a:tr h="387087">
                <a:tc>
                  <a:txBody>
                    <a:bodyPr/>
                    <a:lstStyle/>
                    <a:p>
                      <a:pPr algn="l" fontAlgn="ctr">
                        <a:buNone/>
                      </a:pPr>
                      <a:r>
                        <a:rPr lang="en-GB" sz="1050" u="none" strike="noStrike">
                          <a:effectLst/>
                          <a:latin typeface="Arial"/>
                          <a:ea typeface="Calibri" panose="020F0502020204030204" pitchFamily="34" charset="0"/>
                          <a:cs typeface="Arial"/>
                        </a:rPr>
                        <a:t>Medical &amp; Dental Staff, Medical and dental trainee grades</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Headcount</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36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40.91%</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44</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50.00%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9.09%</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88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45715315"/>
                  </a:ext>
                </a:extLst>
              </a:tr>
              <a:tr h="238723">
                <a:tc>
                  <a:txBody>
                    <a:bodyPr/>
                    <a:lstStyle/>
                    <a:p>
                      <a:pPr algn="l" fontAlgn="ctr">
                        <a:buNone/>
                      </a:pPr>
                      <a:r>
                        <a:rPr lang="en-GB" sz="1050" u="none" strike="noStrike">
                          <a:effectLst/>
                          <a:latin typeface="Arial"/>
                          <a:ea typeface="Calibri" panose="020F0502020204030204" pitchFamily="34" charset="0"/>
                          <a:cs typeface="Arial"/>
                        </a:rPr>
                        <a:t>Medical &amp; Dental Staff, Other</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68582372"/>
                  </a:ext>
                </a:extLst>
              </a:tr>
              <a:tr h="387087">
                <a:tc>
                  <a:txBody>
                    <a:bodyPr/>
                    <a:lstStyle/>
                    <a:p>
                      <a:pPr algn="l" fontAlgn="ctr">
                        <a:buNone/>
                      </a:pPr>
                      <a:r>
                        <a:rPr lang="en-GB" sz="1050" u="none" strike="noStrike">
                          <a:effectLst/>
                          <a:latin typeface="Arial"/>
                          <a:ea typeface="Calibri" panose="020F0502020204030204" pitchFamily="34" charset="0"/>
                          <a:cs typeface="Arial"/>
                        </a:rPr>
                        <a:t>Total Medical and Dental</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127</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u="none" strike="noStrike">
                          <a:effectLst/>
                          <a:latin typeface="Arial"/>
                          <a:ea typeface="Calibri" panose="020F0502020204030204" pitchFamily="34" charset="0"/>
                          <a:cs typeface="Arial"/>
                        </a:rPr>
                        <a:t>35.98%</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GB" sz="1050" b="1" u="none" strike="noStrike">
                          <a:effectLst/>
                          <a:latin typeface="Arial"/>
                          <a:ea typeface="Calibri" panose="020F0502020204030204" pitchFamily="34" charset="0"/>
                          <a:cs typeface="Arial"/>
                        </a:rPr>
                        <a:t>210</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59.49%</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16</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4.53%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353</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40477867"/>
                  </a:ext>
                </a:extLst>
              </a:tr>
              <a:tr h="387087">
                <a:tc>
                  <a:txBody>
                    <a:bodyPr/>
                    <a:lstStyle/>
                    <a:p>
                      <a:pPr algn="l" fontAlgn="ctr">
                        <a:buNone/>
                      </a:pPr>
                      <a:r>
                        <a:rPr lang="en-GB" sz="1050" u="none" strike="noStrike">
                          <a:effectLst/>
                          <a:latin typeface="Arial"/>
                          <a:ea typeface="Calibri" panose="020F0502020204030204" pitchFamily="34" charset="0"/>
                          <a:cs typeface="Arial"/>
                        </a:rPr>
                        <a:t>Number of staff in workforce</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l" fontAlgn="ctr">
                        <a:buNone/>
                      </a:pPr>
                      <a:r>
                        <a:rPr lang="en-GB" sz="1050" u="none" strike="noStrike">
                          <a:effectLst/>
                          <a:latin typeface="Arial"/>
                          <a:ea typeface="Calibri" panose="020F0502020204030204" pitchFamily="34" charset="0"/>
                          <a:cs typeface="Arial"/>
                        </a:rPr>
                        <a:t>Auto-Calculated </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578</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11.20%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4493</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87.07%</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b="1" u="none" strike="noStrike">
                          <a:effectLst/>
                          <a:latin typeface="Arial"/>
                          <a:ea typeface="Calibri" panose="020F0502020204030204" pitchFamily="34" charset="0"/>
                          <a:cs typeface="Arial"/>
                        </a:rPr>
                        <a:t>89</a:t>
                      </a:r>
                      <a:endParaRPr lang="en-GB" sz="1050" b="1"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1.72%</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50" u="none" strike="noStrike">
                          <a:effectLst/>
                          <a:latin typeface="Arial"/>
                          <a:ea typeface="Calibri" panose="020F0502020204030204" pitchFamily="34" charset="0"/>
                          <a:cs typeface="Arial"/>
                        </a:rPr>
                        <a:t>5160</a:t>
                      </a:r>
                      <a:endParaRPr lang="en-GB" sz="105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44388687"/>
                  </a:ext>
                </a:extLst>
              </a:tr>
              <a:tr h="238723">
                <a:tc gridSpan="9">
                  <a:txBody>
                    <a:bodyPr/>
                    <a:lstStyle/>
                    <a:p>
                      <a:pPr algn="l" fontAlgn="ctr">
                        <a:buNone/>
                      </a:pPr>
                      <a:r>
                        <a:rPr lang="en-GB" sz="1050" b="0" i="0" u="none" strike="noStrike">
                          <a:solidFill>
                            <a:srgbClr val="000000"/>
                          </a:solidFill>
                          <a:effectLst/>
                          <a:latin typeface="Arial"/>
                          <a:ea typeface="Calibri" panose="020F0502020204030204" pitchFamily="34" charset="0"/>
                          <a:cs typeface="Arial"/>
                        </a:rPr>
                        <a:t>The total figure indicated captures all staff who are in Non-Clinical, Clinical and Medical which equates to 5160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40000"/>
                        <a:lumOff val="60000"/>
                      </a:schemeClr>
                    </a:solidFill>
                  </a:tcPr>
                </a:tc>
                <a:tc hMerge="1">
                  <a:txBody>
                    <a:bodyPr/>
                    <a:lstStyle/>
                    <a:p>
                      <a:pPr algn="l"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lumMod val="40000"/>
                        <a:lumOff val="60000"/>
                      </a:schemeClr>
                    </a:solidFill>
                  </a:tcPr>
                </a:tc>
                <a:tc hMerge="1">
                  <a:txBody>
                    <a:bodyPr/>
                    <a:lstStyle/>
                    <a:p>
                      <a:pPr algn="ctr" fontAlgn="ctr">
                        <a:buNone/>
                      </a:pPr>
                      <a:endParaRPr lang="en-GB" sz="10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lumMod val="40000"/>
                        <a:lumOff val="60000"/>
                      </a:schemeClr>
                    </a:solidFill>
                  </a:tcPr>
                </a:tc>
                <a:tc hMerge="1">
                  <a:txBody>
                    <a:bodyPr/>
                    <a:lstStyle/>
                    <a:p>
                      <a:pPr algn="ctr"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lumMod val="40000"/>
                        <a:lumOff val="60000"/>
                      </a:schemeClr>
                    </a:solidFill>
                  </a:tcPr>
                </a:tc>
                <a:tc hMerge="1">
                  <a:txBody>
                    <a:bodyPr/>
                    <a:lstStyle/>
                    <a:p>
                      <a:pPr algn="ctr" fontAlgn="ctr">
                        <a:buNone/>
                      </a:pPr>
                      <a:endParaRPr lang="en-GB" sz="10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lumMod val="40000"/>
                        <a:lumOff val="60000"/>
                      </a:schemeClr>
                    </a:solidFill>
                  </a:tcPr>
                </a:tc>
                <a:tc hMerge="1">
                  <a:txBody>
                    <a:bodyPr/>
                    <a:lstStyle/>
                    <a:p>
                      <a:pPr algn="ctr"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lumMod val="40000"/>
                        <a:lumOff val="60000"/>
                      </a:schemeClr>
                    </a:solidFill>
                  </a:tcPr>
                </a:tc>
                <a:tc hMerge="1">
                  <a:txBody>
                    <a:bodyPr/>
                    <a:lstStyle/>
                    <a:p>
                      <a:pPr algn="ctr" fontAlgn="ctr">
                        <a:buNone/>
                      </a:pPr>
                      <a:endParaRPr lang="en-GB" sz="10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lumMod val="40000"/>
                        <a:lumOff val="60000"/>
                      </a:schemeClr>
                    </a:solidFill>
                  </a:tcPr>
                </a:tc>
                <a:tc hMerge="1">
                  <a:txBody>
                    <a:bodyPr/>
                    <a:lstStyle/>
                    <a:p>
                      <a:pPr algn="ctr"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lumMod val="40000"/>
                        <a:lumOff val="60000"/>
                      </a:schemeClr>
                    </a:solidFill>
                  </a:tcPr>
                </a:tc>
                <a:tc hMerge="1">
                  <a:txBody>
                    <a:bodyPr/>
                    <a:lstStyle/>
                    <a:p>
                      <a:pPr algn="ctr" fontAlgn="ctr">
                        <a:buNone/>
                      </a:pPr>
                      <a:endParaRPr lang="en-GB" sz="10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1">
                        <a:lumMod val="40000"/>
                        <a:lumOff val="60000"/>
                      </a:schemeClr>
                    </a:solidFill>
                  </a:tcPr>
                </a:tc>
                <a:extLst>
                  <a:ext uri="{0D108BD9-81ED-4DB2-BD59-A6C34878D82A}">
                    <a16:rowId xmlns:a16="http://schemas.microsoft.com/office/drawing/2014/main" val="1927640201"/>
                  </a:ext>
                </a:extLst>
              </a:tr>
            </a:tbl>
          </a:graphicData>
        </a:graphic>
      </p:graphicFrame>
      <p:sp>
        <p:nvSpPr>
          <p:cNvPr id="3" name="TextBox 2">
            <a:extLst>
              <a:ext uri="{FF2B5EF4-FFF2-40B4-BE49-F238E27FC236}">
                <a16:creationId xmlns:a16="http://schemas.microsoft.com/office/drawing/2014/main" id="{78741012-630B-AB4C-8D76-20CC64EEAD26}"/>
              </a:ext>
            </a:extLst>
          </p:cNvPr>
          <p:cNvSpPr txBox="1"/>
          <p:nvPr/>
        </p:nvSpPr>
        <p:spPr>
          <a:xfrm>
            <a:off x="7346432" y="1338770"/>
            <a:ext cx="4617419" cy="2893100"/>
          </a:xfrm>
          <a:prstGeom prst="rect">
            <a:avLst/>
          </a:prstGeom>
          <a:solidFill>
            <a:schemeClr val="bg1"/>
          </a:solidFill>
          <a:ln>
            <a:solidFill>
              <a:schemeClr val="bg1"/>
            </a:solidFill>
          </a:ln>
        </p:spPr>
        <p:txBody>
          <a:bodyPr wrap="square" lIns="91440" tIns="45720" rIns="91440" bIns="45720" anchor="t">
            <a:spAutoFit/>
          </a:bodyPr>
          <a:lstStyle/>
          <a:p>
            <a:pPr algn="l"/>
            <a:r>
              <a:rPr lang="en-GB" sz="1300" b="0" i="0" u="none" strike="noStrike" baseline="0">
                <a:solidFill>
                  <a:sysClr val="windowText" lastClr="000000"/>
                </a:solidFill>
                <a:latin typeface="Arial"/>
                <a:cs typeface="Arial"/>
              </a:rPr>
              <a:t>Amongst Medical and Dental staff, the breakdown shows </a:t>
            </a:r>
            <a:r>
              <a:rPr lang="en-GB" sz="1300" i="0" u="none" strike="noStrike" baseline="0">
                <a:solidFill>
                  <a:sysClr val="windowText" lastClr="000000"/>
                </a:solidFill>
                <a:latin typeface="Arial"/>
                <a:cs typeface="Arial"/>
              </a:rPr>
              <a:t>that overall</a:t>
            </a:r>
            <a:r>
              <a:rPr lang="en-GB" sz="1300">
                <a:solidFill>
                  <a:sysClr val="windowText" lastClr="000000"/>
                </a:solidFill>
                <a:latin typeface="Arial"/>
                <a:cs typeface="Arial"/>
              </a:rPr>
              <a:t>:</a:t>
            </a:r>
          </a:p>
          <a:p>
            <a:pPr algn="l"/>
            <a:endParaRPr lang="en-GB" sz="1300">
              <a:solidFill>
                <a:sysClr val="windowText" lastClr="000000"/>
              </a:solidFill>
              <a:latin typeface="Arial"/>
              <a:cs typeface="Arial"/>
            </a:endParaRPr>
          </a:p>
          <a:p>
            <a:pPr marL="171450" indent="-171450">
              <a:buFontTx/>
              <a:buChar char="-"/>
            </a:pPr>
            <a:r>
              <a:rPr lang="en-GB" sz="1300">
                <a:solidFill>
                  <a:sysClr val="windowText" lastClr="000000"/>
                </a:solidFill>
                <a:latin typeface="Arial"/>
                <a:cs typeface="Arial"/>
              </a:rPr>
              <a:t>There are more White staff </a:t>
            </a:r>
            <a:r>
              <a:rPr lang="en-GB" sz="1300" b="1">
                <a:solidFill>
                  <a:sysClr val="windowText" lastClr="000000"/>
                </a:solidFill>
                <a:latin typeface="Arial"/>
                <a:cs typeface="Arial"/>
              </a:rPr>
              <a:t>59.49% than </a:t>
            </a:r>
            <a:r>
              <a:rPr lang="en-GB" sz="1300">
                <a:solidFill>
                  <a:sysClr val="windowText" lastClr="000000"/>
                </a:solidFill>
                <a:latin typeface="Arial"/>
                <a:cs typeface="Arial"/>
              </a:rPr>
              <a:t>BME staff </a:t>
            </a:r>
            <a:r>
              <a:rPr lang="en-GB" sz="1300" b="1">
                <a:solidFill>
                  <a:sysClr val="windowText" lastClr="000000"/>
                </a:solidFill>
                <a:latin typeface="Arial"/>
                <a:cs typeface="Arial"/>
              </a:rPr>
              <a:t>35.98%</a:t>
            </a:r>
          </a:p>
          <a:p>
            <a:pPr marL="171450" indent="-171450">
              <a:buFontTx/>
              <a:buChar char="-"/>
            </a:pPr>
            <a:endParaRPr lang="en-GB" sz="1300" b="0" i="0" u="none" strike="noStrike" baseline="0">
              <a:solidFill>
                <a:sysClr val="windowText" lastClr="000000"/>
              </a:solidFill>
              <a:latin typeface="Arial"/>
              <a:cs typeface="Arial"/>
            </a:endParaRPr>
          </a:p>
          <a:p>
            <a:pPr marL="171450" indent="-171450">
              <a:buFontTx/>
              <a:buChar char="-"/>
            </a:pPr>
            <a:r>
              <a:rPr lang="en-GB" sz="1300">
                <a:solidFill>
                  <a:sysClr val="windowText" lastClr="000000"/>
                </a:solidFill>
                <a:latin typeface="Arial"/>
                <a:cs typeface="Arial"/>
              </a:rPr>
              <a:t>At </a:t>
            </a:r>
            <a:r>
              <a:rPr lang="en-GB" sz="1300">
                <a:solidFill>
                  <a:sysClr val="windowText" lastClr="000000"/>
                </a:solidFill>
                <a:latin typeface="Arial"/>
                <a:ea typeface="Calibri" panose="020F0502020204030204" pitchFamily="34" charset="0"/>
                <a:cs typeface="Arial"/>
              </a:rPr>
              <a:t>Medical &amp; Dental Staff, Consultants </a:t>
            </a:r>
            <a:r>
              <a:rPr lang="en-GB" sz="1300">
                <a:solidFill>
                  <a:sysClr val="windowText" lastClr="000000"/>
                </a:solidFill>
                <a:latin typeface="Arial"/>
                <a:cs typeface="Arial"/>
              </a:rPr>
              <a:t>Level,  White staff compared with BME staff are nearly double </a:t>
            </a:r>
            <a:r>
              <a:rPr lang="en-GB" sz="1300" b="1">
                <a:solidFill>
                  <a:sysClr val="windowText" lastClr="000000"/>
                </a:solidFill>
                <a:latin typeface="Arial"/>
                <a:cs typeface="Arial"/>
              </a:rPr>
              <a:t>151 (62.66%)   v 82 (34.2%)</a:t>
            </a:r>
          </a:p>
          <a:p>
            <a:pPr marL="171450" indent="-171450">
              <a:buFontTx/>
              <a:buChar char="-"/>
            </a:pPr>
            <a:r>
              <a:rPr lang="en-GB" sz="1300">
                <a:solidFill>
                  <a:sysClr val="windowText" lastClr="000000"/>
                </a:solidFill>
                <a:latin typeface="Arial"/>
                <a:cs typeface="Arial"/>
              </a:rPr>
              <a:t>8 staff </a:t>
            </a:r>
            <a:r>
              <a:rPr lang="en-GB" sz="1300" b="1">
                <a:solidFill>
                  <a:sysClr val="windowText" lastClr="000000"/>
                </a:solidFill>
                <a:latin typeface="Arial"/>
                <a:cs typeface="Arial"/>
              </a:rPr>
              <a:t>(3.32%)  </a:t>
            </a:r>
            <a:r>
              <a:rPr lang="en-GB" sz="1300">
                <a:solidFill>
                  <a:sysClr val="windowText" lastClr="000000"/>
                </a:solidFill>
                <a:latin typeface="Arial"/>
                <a:cs typeface="Arial"/>
              </a:rPr>
              <a:t>fall into the ‘Unknown’ category</a:t>
            </a:r>
          </a:p>
          <a:p>
            <a:endParaRPr lang="en-GB" sz="1300" b="1">
              <a:solidFill>
                <a:sysClr val="windowText" lastClr="000000"/>
              </a:solidFill>
              <a:latin typeface="Arial"/>
              <a:cs typeface="Arial"/>
            </a:endParaRPr>
          </a:p>
          <a:p>
            <a:r>
              <a:rPr lang="en-GB" sz="1300">
                <a:solidFill>
                  <a:sysClr val="windowText" lastClr="000000"/>
                </a:solidFill>
                <a:latin typeface="Arial"/>
                <a:cs typeface="Arial"/>
              </a:rPr>
              <a:t>Across the whole staff group, our BME colleagues make up </a:t>
            </a:r>
            <a:r>
              <a:rPr lang="en-GB" sz="1300" b="1">
                <a:solidFill>
                  <a:sysClr val="windowText" lastClr="000000"/>
                </a:solidFill>
                <a:latin typeface="Arial"/>
                <a:cs typeface="Arial"/>
              </a:rPr>
              <a:t>11.18 </a:t>
            </a:r>
            <a:r>
              <a:rPr lang="en-GB" sz="1300">
                <a:solidFill>
                  <a:sysClr val="windowText" lastClr="000000"/>
                </a:solidFill>
                <a:latin typeface="Arial"/>
                <a:cs typeface="Arial"/>
              </a:rPr>
              <a:t>% of the workforce, an increase of </a:t>
            </a:r>
            <a:r>
              <a:rPr lang="en-GB" sz="1300" b="1">
                <a:solidFill>
                  <a:sysClr val="windowText" lastClr="000000"/>
                </a:solidFill>
                <a:latin typeface="Arial"/>
                <a:cs typeface="Arial"/>
              </a:rPr>
              <a:t>1.48%</a:t>
            </a:r>
            <a:r>
              <a:rPr lang="en-GB" sz="1300">
                <a:solidFill>
                  <a:sysClr val="windowText" lastClr="000000"/>
                </a:solidFill>
                <a:latin typeface="Arial"/>
                <a:cs typeface="Arial"/>
              </a:rPr>
              <a:t> from last year.  </a:t>
            </a:r>
          </a:p>
        </p:txBody>
      </p:sp>
      <p:sp>
        <p:nvSpPr>
          <p:cNvPr id="6" name="TextBox 5">
            <a:extLst>
              <a:ext uri="{FF2B5EF4-FFF2-40B4-BE49-F238E27FC236}">
                <a16:creationId xmlns:a16="http://schemas.microsoft.com/office/drawing/2014/main" id="{36475270-F529-06E6-6E58-25A9CDC88791}"/>
              </a:ext>
            </a:extLst>
          </p:cNvPr>
          <p:cNvSpPr txBox="1"/>
          <p:nvPr/>
        </p:nvSpPr>
        <p:spPr>
          <a:xfrm>
            <a:off x="395807" y="5635098"/>
            <a:ext cx="6534072" cy="319500"/>
          </a:xfrm>
          <a:prstGeom prst="rect">
            <a:avLst/>
          </a:prstGeom>
          <a:solidFill>
            <a:schemeClr val="accent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1 and 3 in the action plan aims to support improvement with this indicator</a:t>
            </a:r>
          </a:p>
        </p:txBody>
      </p:sp>
    </p:spTree>
    <p:extLst>
      <p:ext uri="{BB962C8B-B14F-4D97-AF65-F5344CB8AC3E}">
        <p14:creationId xmlns:p14="http://schemas.microsoft.com/office/powerpoint/2010/main" val="3921993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A4F52-1CB9-D4F2-4CC3-FAC4699A6FA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43BDE16-9C53-69E7-CE1E-271245C77301}"/>
              </a:ext>
            </a:extLst>
          </p:cNvPr>
          <p:cNvSpPr txBox="1"/>
          <p:nvPr/>
        </p:nvSpPr>
        <p:spPr>
          <a:xfrm>
            <a:off x="406338" y="459460"/>
            <a:ext cx="9434426" cy="866104"/>
          </a:xfrm>
          <a:prstGeom prst="rect">
            <a:avLst/>
          </a:prstGeom>
          <a:solidFill>
            <a:srgbClr val="00B0F0"/>
          </a:solidFill>
        </p:spPr>
        <p:txBody>
          <a:bodyPr vert="horz" lIns="0" tIns="0" rIns="91440" bIns="46800" rtlCol="0" anchor="b" anchorCtr="0">
            <a:noAutofit/>
          </a:bodyPr>
          <a:lstStyle/>
          <a:p>
            <a:pPr defTabSz="685800">
              <a:lnSpc>
                <a:spcPct val="90000"/>
              </a:lnSpc>
              <a:spcBef>
                <a:spcPct val="0"/>
              </a:spcBef>
              <a:spcAft>
                <a:spcPts val="600"/>
              </a:spcAft>
            </a:pPr>
            <a:endParaRPr lang="en-GB" sz="160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a:solidFill>
                <a:schemeClr val="bg1"/>
              </a:solidFill>
              <a:latin typeface="Arial"/>
              <a:ea typeface="Calibri" panose="020F0502020204030204" pitchFamily="34" charset="0"/>
              <a:cs typeface="Arial"/>
            </a:endParaRPr>
          </a:p>
          <a:p>
            <a:pPr defTabSz="685800">
              <a:lnSpc>
                <a:spcPct val="90000"/>
              </a:lnSpc>
              <a:spcBef>
                <a:spcPct val="0"/>
              </a:spcBef>
              <a:spcAft>
                <a:spcPts val="600"/>
              </a:spcAft>
            </a:pPr>
            <a:r>
              <a:rPr lang="en-GB" sz="1600" b="1">
                <a:solidFill>
                  <a:schemeClr val="bg1"/>
                </a:solidFill>
                <a:effectLst/>
                <a:latin typeface="Arial"/>
                <a:ea typeface="Calibri" panose="020F0502020204030204" pitchFamily="34" charset="0"/>
                <a:cs typeface="Arial"/>
              </a:rPr>
              <a:t>Indicator 2</a:t>
            </a:r>
          </a:p>
          <a:p>
            <a:pPr defTabSz="685800">
              <a:lnSpc>
                <a:spcPct val="90000"/>
              </a:lnSpc>
              <a:spcBef>
                <a:spcPct val="0"/>
              </a:spcBef>
              <a:spcAft>
                <a:spcPts val="600"/>
              </a:spcAft>
            </a:pPr>
            <a:r>
              <a:rPr lang="en-GB" sz="1600">
                <a:solidFill>
                  <a:schemeClr val="bg1"/>
                </a:solidFill>
                <a:latin typeface="Arial"/>
                <a:ea typeface="Calibri"/>
                <a:cs typeface="Arial"/>
              </a:rPr>
              <a:t>R</a:t>
            </a:r>
            <a:r>
              <a:rPr lang="en-GB" sz="1600">
                <a:solidFill>
                  <a:schemeClr val="bg1"/>
                </a:solidFill>
                <a:effectLst/>
                <a:latin typeface="Arial"/>
                <a:ea typeface="Calibri"/>
                <a:cs typeface="Arial"/>
              </a:rPr>
              <a:t>elative likelihood of white applicants being appointed from shortlisting across all posts compared to BME applicants</a:t>
            </a:r>
          </a:p>
        </p:txBody>
      </p:sp>
      <p:sp>
        <p:nvSpPr>
          <p:cNvPr id="3076" name="Text Box 4">
            <a:extLst>
              <a:ext uri="{FF2B5EF4-FFF2-40B4-BE49-F238E27FC236}">
                <a16:creationId xmlns:a16="http://schemas.microsoft.com/office/drawing/2014/main" id="{070CE83E-5FDE-221A-12E9-D38D0C796F46}"/>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8" name="TextBox 7">
            <a:extLst>
              <a:ext uri="{FF2B5EF4-FFF2-40B4-BE49-F238E27FC236}">
                <a16:creationId xmlns:a16="http://schemas.microsoft.com/office/drawing/2014/main" id="{CB416E29-D81E-7C48-F8B8-1F0D0AA6618F}"/>
              </a:ext>
            </a:extLst>
          </p:cNvPr>
          <p:cNvSpPr txBox="1"/>
          <p:nvPr/>
        </p:nvSpPr>
        <p:spPr>
          <a:xfrm>
            <a:off x="8401724" y="1467148"/>
            <a:ext cx="3651896" cy="3493264"/>
          </a:xfrm>
          <a:prstGeom prst="rect">
            <a:avLst/>
          </a:prstGeom>
          <a:solidFill>
            <a:schemeClr val="bg1"/>
          </a:solidFill>
          <a:ln>
            <a:solidFill>
              <a:schemeClr val="bg1"/>
            </a:solidFill>
          </a:ln>
        </p:spPr>
        <p:txBody>
          <a:bodyPr wrap="square" lIns="91440" tIns="45720" rIns="91440" bIns="45720" rtlCol="0" anchor="t">
            <a:spAutoFit/>
          </a:bodyPr>
          <a:lstStyle/>
          <a:p>
            <a:r>
              <a:rPr lang="en-GB" sz="1300" b="1">
                <a:solidFill>
                  <a:sysClr val="windowText" lastClr="000000"/>
                </a:solidFill>
                <a:latin typeface="Arial"/>
                <a:ea typeface="Calibri" panose="020F0502020204030204" pitchFamily="34" charset="0"/>
                <a:cs typeface="Arial"/>
              </a:rPr>
              <a:t>A relative likelihood over a figure of 1 indicates that white applicants have a greater likelihood of being appointed</a:t>
            </a:r>
          </a:p>
          <a:p>
            <a:endParaRPr lang="en-GB" sz="1300">
              <a:solidFill>
                <a:sysClr val="windowText" lastClr="000000"/>
              </a:solidFill>
              <a:latin typeface="Arial"/>
              <a:ea typeface="Calibri" panose="020F0502020204030204" pitchFamily="34" charset="0"/>
              <a:cs typeface="Arial"/>
            </a:endParaRPr>
          </a:p>
          <a:p>
            <a:pPr marL="171450" indent="-171450">
              <a:buFontTx/>
              <a:buChar char="-"/>
            </a:pPr>
            <a:r>
              <a:rPr lang="en-GB" sz="1300">
                <a:solidFill>
                  <a:sysClr val="windowText" lastClr="000000"/>
                </a:solidFill>
                <a:latin typeface="Arial"/>
                <a:ea typeface="Calibri" panose="020F0502020204030204" pitchFamily="34" charset="0"/>
                <a:cs typeface="Arial"/>
              </a:rPr>
              <a:t>Previous data shows that BME were more likely to be appointed in comparison with their white colleagues in 2023/ 2024 </a:t>
            </a:r>
          </a:p>
          <a:p>
            <a:pPr marL="171450" indent="-171450">
              <a:buFontTx/>
              <a:buChar char="-"/>
            </a:pPr>
            <a:endParaRPr lang="en-GB" sz="1300">
              <a:solidFill>
                <a:sysClr val="windowText" lastClr="000000"/>
              </a:solidFill>
              <a:latin typeface="Arial"/>
              <a:ea typeface="Calibri" panose="020F0502020204030204" pitchFamily="34" charset="0"/>
              <a:cs typeface="Arial"/>
            </a:endParaRPr>
          </a:p>
          <a:p>
            <a:pPr marL="171450" indent="-171450">
              <a:buFontTx/>
              <a:buChar char="-"/>
            </a:pPr>
            <a:r>
              <a:rPr lang="en-GB" sz="1300" b="1">
                <a:solidFill>
                  <a:sysClr val="windowText" lastClr="000000"/>
                </a:solidFill>
                <a:latin typeface="Arial"/>
                <a:ea typeface="Calibri" panose="020F0502020204030204" pitchFamily="34" charset="0"/>
                <a:cs typeface="Arial"/>
              </a:rPr>
              <a:t>T</a:t>
            </a:r>
            <a:r>
              <a:rPr lang="en-GB" sz="1300">
                <a:solidFill>
                  <a:sysClr val="windowText" lastClr="000000"/>
                </a:solidFill>
                <a:latin typeface="Arial"/>
                <a:ea typeface="Calibri" panose="020F0502020204030204" pitchFamily="34" charset="0"/>
                <a:cs typeface="Arial"/>
              </a:rPr>
              <a:t>he 2024/ 2025 figures show that the relative likelihood of white appointment had decreased by 0.24</a:t>
            </a:r>
          </a:p>
          <a:p>
            <a:endParaRPr lang="en-GB" sz="1300">
              <a:solidFill>
                <a:sysClr val="windowText" lastClr="000000"/>
              </a:solidFill>
              <a:latin typeface="Arial"/>
              <a:ea typeface="Calibri" panose="020F0502020204030204" pitchFamily="34" charset="0"/>
              <a:cs typeface="Arial"/>
            </a:endParaRPr>
          </a:p>
          <a:p>
            <a:pPr marL="171450" indent="-171450">
              <a:buFontTx/>
              <a:buChar char="-"/>
            </a:pPr>
            <a:r>
              <a:rPr lang="en-GB" sz="1300" b="1">
                <a:solidFill>
                  <a:sysClr val="windowText" lastClr="000000"/>
                </a:solidFill>
                <a:latin typeface="Arial"/>
                <a:ea typeface="Calibri" panose="020F0502020204030204" pitchFamily="34" charset="0"/>
                <a:cs typeface="Arial"/>
              </a:rPr>
              <a:t>There has been an increase in the 2025/2026 figures in that the relative likelihood of appointment for White staff has increased  by 2.1 to 2.7</a:t>
            </a:r>
          </a:p>
          <a:p>
            <a:pPr marL="171450" indent="-171450">
              <a:buFontTx/>
              <a:buChar char="-"/>
            </a:pPr>
            <a:endParaRPr lang="en-GB" sz="1300" b="1">
              <a:solidFill>
                <a:sysClr val="windowText" lastClr="0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9" name="Group 28">
            <a:extLst>
              <a:ext uri="{FF2B5EF4-FFF2-40B4-BE49-F238E27FC236}">
                <a16:creationId xmlns:a16="http://schemas.microsoft.com/office/drawing/2014/main" id="{9203FF81-4C1F-DF4F-54F1-4A6785B22DCE}"/>
              </a:ext>
            </a:extLst>
          </p:cNvPr>
          <p:cNvGrpSpPr/>
          <p:nvPr/>
        </p:nvGrpSpPr>
        <p:grpSpPr>
          <a:xfrm>
            <a:off x="0" y="6296296"/>
            <a:ext cx="12122332" cy="547311"/>
            <a:chOff x="-1" y="5947953"/>
            <a:chExt cx="12192001" cy="895655"/>
          </a:xfrm>
        </p:grpSpPr>
        <p:sp>
          <p:nvSpPr>
            <p:cNvPr id="30" name="Rectangle 29">
              <a:hlinkClick r:id="rId3" action="ppaction://hlinksldjump"/>
              <a:extLst>
                <a:ext uri="{FF2B5EF4-FFF2-40B4-BE49-F238E27FC236}">
                  <a16:creationId xmlns:a16="http://schemas.microsoft.com/office/drawing/2014/main" id="{9925E5FB-7D59-1842-EE54-0D039C8C5707}"/>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31" name="Rectangle 30">
              <a:hlinkClick r:id="rId4" action="ppaction://hlinksldjump"/>
              <a:extLst>
                <a:ext uri="{FF2B5EF4-FFF2-40B4-BE49-F238E27FC236}">
                  <a16:creationId xmlns:a16="http://schemas.microsoft.com/office/drawing/2014/main" id="{06994A8C-3DC3-3688-9C20-17659213BD49}"/>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32" name="Rectangle 31">
              <a:hlinkClick r:id="rId5" action="ppaction://hlinksldjump"/>
              <a:extLst>
                <a:ext uri="{FF2B5EF4-FFF2-40B4-BE49-F238E27FC236}">
                  <a16:creationId xmlns:a16="http://schemas.microsoft.com/office/drawing/2014/main" id="{5FF32DD3-15DC-D698-EC89-1D669A45C197}"/>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33" name="Rectangle 32">
              <a:hlinkClick r:id="rId6" action="ppaction://hlinksldjump"/>
              <a:extLst>
                <a:ext uri="{FF2B5EF4-FFF2-40B4-BE49-F238E27FC236}">
                  <a16:creationId xmlns:a16="http://schemas.microsoft.com/office/drawing/2014/main" id="{1944E06D-784A-3ED7-DB28-912226195CEB}"/>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34" name="Rectangle 33">
              <a:hlinkClick r:id="rId6" action="ppaction://hlinksldjump"/>
              <a:extLst>
                <a:ext uri="{FF2B5EF4-FFF2-40B4-BE49-F238E27FC236}">
                  <a16:creationId xmlns:a16="http://schemas.microsoft.com/office/drawing/2014/main" id="{1DC76EF6-AC03-1440-BBCF-497F54378B81}"/>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35" name="Rectangle 34">
              <a:hlinkClick r:id="rId7" action="ppaction://hlinksldjump"/>
              <a:extLst>
                <a:ext uri="{FF2B5EF4-FFF2-40B4-BE49-F238E27FC236}">
                  <a16:creationId xmlns:a16="http://schemas.microsoft.com/office/drawing/2014/main" id="{301417E4-3563-AF7B-7725-CBFFBC8D8D02}"/>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6" name="Rectangle 35">
              <a:hlinkClick r:id="rId8" action="ppaction://hlinksldjump"/>
              <a:extLst>
                <a:ext uri="{FF2B5EF4-FFF2-40B4-BE49-F238E27FC236}">
                  <a16:creationId xmlns:a16="http://schemas.microsoft.com/office/drawing/2014/main" id="{24E39163-FED7-FF16-ED49-ECB78D2411BC}"/>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7" name="Rectangle 36">
              <a:hlinkClick r:id="rId9" action="ppaction://hlinksldjump"/>
              <a:extLst>
                <a:ext uri="{FF2B5EF4-FFF2-40B4-BE49-F238E27FC236}">
                  <a16:creationId xmlns:a16="http://schemas.microsoft.com/office/drawing/2014/main" id="{B0B1B905-B53E-92CC-76D4-C24A0AF984CC}"/>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8" name="Rectangle 37">
              <a:hlinkClick r:id="rId9" action="ppaction://hlinksldjump"/>
              <a:extLst>
                <a:ext uri="{FF2B5EF4-FFF2-40B4-BE49-F238E27FC236}">
                  <a16:creationId xmlns:a16="http://schemas.microsoft.com/office/drawing/2014/main" id="{1827745B-5E70-14F6-85BA-813F537191C4}"/>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9" name="Rectangle 38">
              <a:hlinkClick r:id="rId10" action="ppaction://hlinksldjump"/>
              <a:extLst>
                <a:ext uri="{FF2B5EF4-FFF2-40B4-BE49-F238E27FC236}">
                  <a16:creationId xmlns:a16="http://schemas.microsoft.com/office/drawing/2014/main" id="{9332909B-4B5E-39EC-5917-91A802079047}"/>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5" name="Table 4">
            <a:extLst>
              <a:ext uri="{FF2B5EF4-FFF2-40B4-BE49-F238E27FC236}">
                <a16:creationId xmlns:a16="http://schemas.microsoft.com/office/drawing/2014/main" id="{D063E708-F969-267A-77BF-AD9240DA5CBE}"/>
              </a:ext>
            </a:extLst>
          </p:cNvPr>
          <p:cNvGraphicFramePr>
            <a:graphicFrameLocks noGrp="1"/>
          </p:cNvGraphicFramePr>
          <p:nvPr>
            <p:extLst>
              <p:ext uri="{D42A27DB-BD31-4B8C-83A1-F6EECF244321}">
                <p14:modId xmlns:p14="http://schemas.microsoft.com/office/powerpoint/2010/main" val="4283406014"/>
              </p:ext>
            </p:extLst>
          </p:nvPr>
        </p:nvGraphicFramePr>
        <p:xfrm>
          <a:off x="423269" y="1467148"/>
          <a:ext cx="7816851" cy="2072079"/>
        </p:xfrm>
        <a:graphic>
          <a:graphicData uri="http://schemas.openxmlformats.org/drawingml/2006/table">
            <a:tbl>
              <a:tblPr firstRow="1" bandRow="1">
                <a:tableStyleId>{5C22544A-7EE6-4342-B048-85BDC9FD1C3A}</a:tableStyleId>
              </a:tblPr>
              <a:tblGrid>
                <a:gridCol w="1944107">
                  <a:extLst>
                    <a:ext uri="{9D8B030D-6E8A-4147-A177-3AD203B41FA5}">
                      <a16:colId xmlns:a16="http://schemas.microsoft.com/office/drawing/2014/main" val="3998438707"/>
                    </a:ext>
                  </a:extLst>
                </a:gridCol>
                <a:gridCol w="854471">
                  <a:extLst>
                    <a:ext uri="{9D8B030D-6E8A-4147-A177-3AD203B41FA5}">
                      <a16:colId xmlns:a16="http://schemas.microsoft.com/office/drawing/2014/main" val="1352521796"/>
                    </a:ext>
                  </a:extLst>
                </a:gridCol>
                <a:gridCol w="795266">
                  <a:extLst>
                    <a:ext uri="{9D8B030D-6E8A-4147-A177-3AD203B41FA5}">
                      <a16:colId xmlns:a16="http://schemas.microsoft.com/office/drawing/2014/main" val="1685190973"/>
                    </a:ext>
                  </a:extLst>
                </a:gridCol>
                <a:gridCol w="735204">
                  <a:extLst>
                    <a:ext uri="{9D8B030D-6E8A-4147-A177-3AD203B41FA5}">
                      <a16:colId xmlns:a16="http://schemas.microsoft.com/office/drawing/2014/main" val="649092076"/>
                    </a:ext>
                  </a:extLst>
                </a:gridCol>
                <a:gridCol w="540563">
                  <a:extLst>
                    <a:ext uri="{9D8B030D-6E8A-4147-A177-3AD203B41FA5}">
                      <a16:colId xmlns:a16="http://schemas.microsoft.com/office/drawing/2014/main" val="3631352894"/>
                    </a:ext>
                  </a:extLst>
                </a:gridCol>
                <a:gridCol w="756723">
                  <a:extLst>
                    <a:ext uri="{9D8B030D-6E8A-4147-A177-3AD203B41FA5}">
                      <a16:colId xmlns:a16="http://schemas.microsoft.com/office/drawing/2014/main" val="2730520685"/>
                    </a:ext>
                  </a:extLst>
                </a:gridCol>
                <a:gridCol w="687027">
                  <a:extLst>
                    <a:ext uri="{9D8B030D-6E8A-4147-A177-3AD203B41FA5}">
                      <a16:colId xmlns:a16="http://schemas.microsoft.com/office/drawing/2014/main" val="3075262126"/>
                    </a:ext>
                  </a:extLst>
                </a:gridCol>
                <a:gridCol w="696982">
                  <a:extLst>
                    <a:ext uri="{9D8B030D-6E8A-4147-A177-3AD203B41FA5}">
                      <a16:colId xmlns:a16="http://schemas.microsoft.com/office/drawing/2014/main" val="888688377"/>
                    </a:ext>
                  </a:extLst>
                </a:gridCol>
                <a:gridCol w="806508">
                  <a:extLst>
                    <a:ext uri="{9D8B030D-6E8A-4147-A177-3AD203B41FA5}">
                      <a16:colId xmlns:a16="http://schemas.microsoft.com/office/drawing/2014/main" val="3085020813"/>
                    </a:ext>
                  </a:extLst>
                </a:gridCol>
              </a:tblGrid>
              <a:tr h="405477">
                <a:tc rowSpan="3">
                  <a:txBody>
                    <a:bodyPr/>
                    <a:lstStyle/>
                    <a:p>
                      <a:pPr marL="0" marR="0" lvl="0" indent="0" algn="l" rtl="0" eaLnBrk="1" fontAlgn="auto" latinLnBrk="0" hangingPunct="1">
                        <a:lnSpc>
                          <a:spcPct val="100000"/>
                        </a:lnSpc>
                        <a:spcBef>
                          <a:spcPts val="0"/>
                        </a:spcBef>
                        <a:spcAft>
                          <a:spcPts val="0"/>
                        </a:spcAft>
                        <a:buClrTx/>
                        <a:buSzTx/>
                        <a:buFontTx/>
                        <a:buNone/>
                      </a:pPr>
                      <a:r>
                        <a:rPr lang="en-GB" sz="1100" b="0" i="0" u="none" strike="noStrike" kern="1200" baseline="0">
                          <a:solidFill>
                            <a:schemeClr val="dk1"/>
                          </a:solidFill>
                          <a:latin typeface="Arial"/>
                          <a:ea typeface="+mn-ea"/>
                          <a:cs typeface="Arial"/>
                        </a:rPr>
                        <a:t>Relative </a:t>
                      </a:r>
                      <a:r>
                        <a:rPr lang="en-GB" sz="1100" b="1" i="0" u="none" strike="noStrike" kern="1200" baseline="0">
                          <a:solidFill>
                            <a:schemeClr val="dk1"/>
                          </a:solidFill>
                          <a:latin typeface="Arial"/>
                          <a:ea typeface="+mn-ea"/>
                          <a:cs typeface="Arial"/>
                        </a:rPr>
                        <a:t>likelihood of white applicants </a:t>
                      </a:r>
                      <a:r>
                        <a:rPr lang="en-GB" sz="1100" b="0" i="0" u="none" strike="noStrike" kern="1200" baseline="0">
                          <a:solidFill>
                            <a:schemeClr val="dk1"/>
                          </a:solidFill>
                          <a:latin typeface="Arial"/>
                          <a:ea typeface="+mn-ea"/>
                          <a:cs typeface="Arial"/>
                        </a:rPr>
                        <a:t>being appointed from shortlisting across </a:t>
                      </a:r>
                      <a:r>
                        <a:rPr lang="en-GB" sz="1100" b="1" i="0" u="none" strike="noStrike" kern="1200" baseline="0">
                          <a:solidFill>
                            <a:schemeClr val="dk1"/>
                          </a:solidFill>
                          <a:latin typeface="Arial"/>
                          <a:ea typeface="+mn-ea"/>
                          <a:cs typeface="Arial"/>
                        </a:rPr>
                        <a:t>all </a:t>
                      </a:r>
                      <a:r>
                        <a:rPr lang="en-GB" sz="1100" b="0" i="0" u="none" strike="noStrike" kern="1200" baseline="0">
                          <a:solidFill>
                            <a:schemeClr val="dk1"/>
                          </a:solidFill>
                          <a:latin typeface="Arial"/>
                          <a:ea typeface="+mn-ea"/>
                          <a:cs typeface="Arial"/>
                        </a:rPr>
                        <a:t>posts compared to BME applicants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18/</a:t>
                      </a:r>
                    </a:p>
                    <a:p>
                      <a:pPr algn="ctr"/>
                      <a:r>
                        <a:rPr lang="en-GB" sz="1100">
                          <a:solidFill>
                            <a:schemeClr val="tx1"/>
                          </a:solidFill>
                          <a:latin typeface="Arial"/>
                          <a:cs typeface="Arial"/>
                        </a:rPr>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GB" sz="1100">
                          <a:solidFill>
                            <a:schemeClr val="tx1"/>
                          </a:solidFill>
                          <a:latin typeface="Arial"/>
                          <a:cs typeface="Arial"/>
                        </a:rPr>
                        <a:t>19/</a:t>
                      </a:r>
                    </a:p>
                    <a:p>
                      <a:pPr algn="ctr"/>
                      <a:r>
                        <a:rPr lang="en-GB" sz="1100">
                          <a:solidFill>
                            <a:schemeClr val="tx1"/>
                          </a:solidFill>
                          <a:latin typeface="Arial"/>
                          <a:cs typeface="Aria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GB" sz="1100">
                          <a:solidFill>
                            <a:schemeClr val="tx1"/>
                          </a:solidFill>
                          <a:latin typeface="Arial"/>
                          <a:cs typeface="Arial"/>
                        </a:rPr>
                        <a:t>20/</a:t>
                      </a:r>
                    </a:p>
                    <a:p>
                      <a:pPr algn="ctr"/>
                      <a:r>
                        <a:rPr lang="en-GB" sz="1100">
                          <a:solidFill>
                            <a:schemeClr val="tx1"/>
                          </a:solidFill>
                          <a:latin typeface="Arial"/>
                          <a:cs typeface="Arial"/>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Arial"/>
                          <a:cs typeface="Arial"/>
                        </a:rPr>
                        <a:t>21/22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GB" sz="1100">
                          <a:solidFill>
                            <a:schemeClr val="tx1"/>
                          </a:solidFill>
                          <a:latin typeface="Arial"/>
                          <a:cs typeface="Arial"/>
                        </a:rPr>
                        <a:t>22</a:t>
                      </a:r>
                    </a:p>
                    <a:p>
                      <a:pPr algn="ctr"/>
                      <a:r>
                        <a:rPr lang="en-GB" sz="1100">
                          <a:solidFill>
                            <a:schemeClr val="tx1"/>
                          </a:solidFill>
                          <a:latin typeface="Arial"/>
                          <a:cs typeface="Arial"/>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GB" sz="1100">
                          <a:solidFill>
                            <a:schemeClr val="tx1"/>
                          </a:solidFill>
                          <a:latin typeface="Arial"/>
                          <a:cs typeface="Arial"/>
                        </a:rPr>
                        <a:t>23</a:t>
                      </a:r>
                    </a:p>
                    <a:p>
                      <a:pPr algn="ctr"/>
                      <a:r>
                        <a:rPr lang="en-GB" sz="1100">
                          <a:solidFill>
                            <a:schemeClr val="tx1"/>
                          </a:solidFill>
                          <a:latin typeface="Arial"/>
                          <a:cs typeface="Arial"/>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GB" sz="1100">
                          <a:solidFill>
                            <a:schemeClr val="tx1"/>
                          </a:solidFill>
                          <a:latin typeface="Arial"/>
                          <a:cs typeface="Arial"/>
                        </a:rPr>
                        <a:t>24</a:t>
                      </a:r>
                    </a:p>
                    <a:p>
                      <a:pPr algn="ctr"/>
                      <a:r>
                        <a:rPr lang="en-GB" sz="1100">
                          <a:solidFill>
                            <a:schemeClr val="tx1"/>
                          </a:solidFill>
                          <a:latin typeface="Arial"/>
                          <a:cs typeface="Arial"/>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GB" sz="1100">
                          <a:solidFill>
                            <a:schemeClr val="tx1"/>
                          </a:solidFill>
                          <a:latin typeface="Arial"/>
                          <a:cs typeface="Arial"/>
                        </a:rPr>
                        <a:t>25/</a:t>
                      </a:r>
                    </a:p>
                    <a:p>
                      <a:pPr algn="ctr"/>
                      <a:r>
                        <a:rPr lang="en-GB" sz="1100">
                          <a:solidFill>
                            <a:schemeClr val="tx1"/>
                          </a:solidFill>
                          <a:latin typeface="Arial"/>
                          <a:cs typeface="Arial"/>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181571798"/>
                  </a:ext>
                </a:extLst>
              </a:tr>
              <a:tr h="703794">
                <a:tc v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3.08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solidFill>
                            <a:schemeClr val="tx1"/>
                          </a:solidFill>
                          <a:latin typeface="Arial"/>
                          <a:cs typeface="Arial"/>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solidFill>
                            <a:schemeClr val="tx1"/>
                          </a:solidFill>
                          <a:latin typeface="Arial"/>
                          <a:cs typeface="Arial"/>
                        </a:rPr>
                        <a:t>0.70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Arial"/>
                          <a:cs typeface="Arial"/>
                        </a:rPr>
                        <a:t>0.72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a:solidFill>
                            <a:schemeClr val="tx1"/>
                          </a:solidFill>
                          <a:latin typeface="Arial"/>
                          <a:cs typeface="Arial"/>
                        </a:rPr>
                        <a:t>0.69</a:t>
                      </a:r>
                    </a:p>
                    <a:p>
                      <a:pPr algn="ctr"/>
                      <a:endParaRPr lang="en-GB" sz="1100">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solidFill>
                            <a:schemeClr val="tx1"/>
                          </a:solidFill>
                          <a:latin typeface="Arial"/>
                          <a:cs typeface="Arial"/>
                        </a:rPr>
                        <a:t>0.83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solidFill>
                            <a:schemeClr val="tx1"/>
                          </a:solidFill>
                          <a:latin typeface="Arial"/>
                          <a:cs typeface="Arial"/>
                        </a:rPr>
                        <a:t>0.59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solidFill>
                            <a:schemeClr val="tx1"/>
                          </a:solidFill>
                          <a:latin typeface="Arial"/>
                          <a:cs typeface="Arial"/>
                        </a:rPr>
                        <a:t>2.7</a:t>
                      </a:r>
                    </a:p>
                    <a:p>
                      <a:pPr algn="ctr"/>
                      <a:endParaRPr lang="en-GB" sz="1100">
                        <a:solidFill>
                          <a:schemeClr val="tx1"/>
                        </a:solidFill>
                        <a:latin typeface="Arial"/>
                        <a:cs typeface="Arial"/>
                      </a:endParaRPr>
                    </a:p>
                    <a:p>
                      <a:pPr algn="ctr"/>
                      <a:endParaRPr lang="en-GB" sz="1100">
                        <a:solidFill>
                          <a:schemeClr val="tx1"/>
                        </a:solidFill>
                        <a:latin typeface="Arial"/>
                        <a:cs typeface="Arial"/>
                      </a:endParaRPr>
                    </a:p>
                    <a:p>
                      <a:pPr algn="ctr"/>
                      <a:endParaRPr lang="en-GB" sz="1100">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54118881"/>
                  </a:ext>
                </a:extLst>
              </a:tr>
              <a:tr h="883359">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100" b="0" i="0" u="none" strike="noStrike" kern="1200" baseline="0">
                        <a:solidFill>
                          <a:schemeClr val="dk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8">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Calibri"/>
                          <a:cs typeface="Arial"/>
                        </a:rPr>
                        <a:t>Data collected for 2025/26 shows White applicants were 2.1 times more likely to be appointed from SL compared to BME applicants. The Ethnicity disparity in terms of BME groups is 1.3.  Year on year fluctuation must also be taken into account. The higher the number, greater the chance of appointments.</a:t>
                      </a:r>
                      <a:endParaRPr lang="en-GB" sz="1100" b="0" i="0" u="none" strike="noStrike" kern="1200" baseline="0">
                        <a:solidFill>
                          <a:srgbClr val="FF0000"/>
                        </a:solidFill>
                        <a:latin typeface="Arial"/>
                        <a:ea typeface="Calibri"/>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1274438"/>
                  </a:ext>
                </a:extLst>
              </a:tr>
            </a:tbl>
          </a:graphicData>
        </a:graphic>
      </p:graphicFrame>
      <p:cxnSp>
        <p:nvCxnSpPr>
          <p:cNvPr id="9" name="Straight Arrow Connector 8">
            <a:extLst>
              <a:ext uri="{FF2B5EF4-FFF2-40B4-BE49-F238E27FC236}">
                <a16:creationId xmlns:a16="http://schemas.microsoft.com/office/drawing/2014/main" id="{C217FA2B-3EFF-CAC3-97D3-D37CCF27221D}"/>
              </a:ext>
            </a:extLst>
          </p:cNvPr>
          <p:cNvCxnSpPr>
            <a:cxnSpLocks/>
          </p:cNvCxnSpPr>
          <p:nvPr/>
        </p:nvCxnSpPr>
        <p:spPr>
          <a:xfrm>
            <a:off x="7290287" y="2411703"/>
            <a:ext cx="67586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28D93A0-9089-CA17-951A-159C58C3FADA}"/>
              </a:ext>
            </a:extLst>
          </p:cNvPr>
          <p:cNvSpPr txBox="1"/>
          <p:nvPr/>
        </p:nvSpPr>
        <p:spPr>
          <a:xfrm>
            <a:off x="7200155" y="2423296"/>
            <a:ext cx="886781" cy="230832"/>
          </a:xfrm>
          <a:prstGeom prst="rect">
            <a:avLst/>
          </a:prstGeom>
          <a:noFill/>
        </p:spPr>
        <p:txBody>
          <a:bodyPr wrap="none" rtlCol="0">
            <a:spAutoFit/>
          </a:bodyPr>
          <a:lstStyle/>
          <a:p>
            <a:r>
              <a:rPr lang="en-GB" sz="900">
                <a:latin typeface="Calibri" panose="020F0502020204030204" pitchFamily="34" charset="0"/>
                <a:ea typeface="Calibri" panose="020F0502020204030204" pitchFamily="34" charset="0"/>
                <a:cs typeface="Calibri" panose="020F0502020204030204" pitchFamily="34" charset="0"/>
              </a:rPr>
              <a:t>Increase by 2.1</a:t>
            </a:r>
          </a:p>
        </p:txBody>
      </p:sp>
      <p:cxnSp>
        <p:nvCxnSpPr>
          <p:cNvPr id="13" name="Straight Arrow Connector 12">
            <a:extLst>
              <a:ext uri="{FF2B5EF4-FFF2-40B4-BE49-F238E27FC236}">
                <a16:creationId xmlns:a16="http://schemas.microsoft.com/office/drawing/2014/main" id="{782FBDD4-574B-F8F4-B907-D1CAB84FC015}"/>
              </a:ext>
            </a:extLst>
          </p:cNvPr>
          <p:cNvCxnSpPr>
            <a:cxnSpLocks/>
          </p:cNvCxnSpPr>
          <p:nvPr/>
        </p:nvCxnSpPr>
        <p:spPr>
          <a:xfrm>
            <a:off x="6375552" y="2188915"/>
            <a:ext cx="67586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45E3728-D4EB-FE69-58DC-46C3EE1C23DF}"/>
              </a:ext>
            </a:extLst>
          </p:cNvPr>
          <p:cNvSpPr txBox="1"/>
          <p:nvPr/>
        </p:nvSpPr>
        <p:spPr>
          <a:xfrm>
            <a:off x="6226812" y="2171193"/>
            <a:ext cx="973343" cy="230832"/>
          </a:xfrm>
          <a:prstGeom prst="rect">
            <a:avLst/>
          </a:prstGeom>
          <a:noFill/>
        </p:spPr>
        <p:txBody>
          <a:bodyPr wrap="none" rtlCol="0">
            <a:spAutoFit/>
          </a:bodyPr>
          <a:lstStyle/>
          <a:p>
            <a:r>
              <a:rPr lang="en-GB" sz="900">
                <a:latin typeface="Calibri" panose="020F0502020204030204" pitchFamily="34" charset="0"/>
                <a:ea typeface="Calibri" panose="020F0502020204030204" pitchFamily="34" charset="0"/>
                <a:cs typeface="Calibri" panose="020F0502020204030204" pitchFamily="34" charset="0"/>
              </a:rPr>
              <a:t>decrease by 0.24</a:t>
            </a:r>
          </a:p>
        </p:txBody>
      </p:sp>
      <p:graphicFrame>
        <p:nvGraphicFramePr>
          <p:cNvPr id="2" name="Table 1">
            <a:extLst>
              <a:ext uri="{FF2B5EF4-FFF2-40B4-BE49-F238E27FC236}">
                <a16:creationId xmlns:a16="http://schemas.microsoft.com/office/drawing/2014/main" id="{4637B96B-7D32-52A9-C32F-729C2E70414A}"/>
              </a:ext>
            </a:extLst>
          </p:cNvPr>
          <p:cNvGraphicFramePr>
            <a:graphicFrameLocks noGrp="1"/>
          </p:cNvGraphicFramePr>
          <p:nvPr>
            <p:extLst>
              <p:ext uri="{D42A27DB-BD31-4B8C-83A1-F6EECF244321}">
                <p14:modId xmlns:p14="http://schemas.microsoft.com/office/powerpoint/2010/main" val="852528741"/>
              </p:ext>
            </p:extLst>
          </p:nvPr>
        </p:nvGraphicFramePr>
        <p:xfrm>
          <a:off x="445476" y="3681046"/>
          <a:ext cx="7782811" cy="1659196"/>
        </p:xfrm>
        <a:graphic>
          <a:graphicData uri="http://schemas.openxmlformats.org/drawingml/2006/table">
            <a:tbl>
              <a:tblPr firstRow="1" bandRow="1">
                <a:tableStyleId>{5C22544A-7EE6-4342-B048-85BDC9FD1C3A}</a:tableStyleId>
              </a:tblPr>
              <a:tblGrid>
                <a:gridCol w="2077974">
                  <a:extLst>
                    <a:ext uri="{9D8B030D-6E8A-4147-A177-3AD203B41FA5}">
                      <a16:colId xmlns:a16="http://schemas.microsoft.com/office/drawing/2014/main" val="2043066587"/>
                    </a:ext>
                  </a:extLst>
                </a:gridCol>
                <a:gridCol w="968112">
                  <a:extLst>
                    <a:ext uri="{9D8B030D-6E8A-4147-A177-3AD203B41FA5}">
                      <a16:colId xmlns:a16="http://schemas.microsoft.com/office/drawing/2014/main" val="461712487"/>
                    </a:ext>
                  </a:extLst>
                </a:gridCol>
                <a:gridCol w="1393358">
                  <a:extLst>
                    <a:ext uri="{9D8B030D-6E8A-4147-A177-3AD203B41FA5}">
                      <a16:colId xmlns:a16="http://schemas.microsoft.com/office/drawing/2014/main" val="3684460370"/>
                    </a:ext>
                  </a:extLst>
                </a:gridCol>
                <a:gridCol w="1397665">
                  <a:extLst>
                    <a:ext uri="{9D8B030D-6E8A-4147-A177-3AD203B41FA5}">
                      <a16:colId xmlns:a16="http://schemas.microsoft.com/office/drawing/2014/main" val="3871799147"/>
                    </a:ext>
                  </a:extLst>
                </a:gridCol>
                <a:gridCol w="972851">
                  <a:extLst>
                    <a:ext uri="{9D8B030D-6E8A-4147-A177-3AD203B41FA5}">
                      <a16:colId xmlns:a16="http://schemas.microsoft.com/office/drawing/2014/main" val="1076032895"/>
                    </a:ext>
                  </a:extLst>
                </a:gridCol>
                <a:gridCol w="972851">
                  <a:extLst>
                    <a:ext uri="{9D8B030D-6E8A-4147-A177-3AD203B41FA5}">
                      <a16:colId xmlns:a16="http://schemas.microsoft.com/office/drawing/2014/main" val="3137415608"/>
                    </a:ext>
                  </a:extLst>
                </a:gridCol>
              </a:tblGrid>
              <a:tr h="207818">
                <a:tc gridSpan="2">
                  <a:txBody>
                    <a:bodyPr/>
                    <a:lstStyle/>
                    <a:p>
                      <a:pPr algn="l" fontAlgn="ctr">
                        <a:buNone/>
                      </a:pPr>
                      <a:endParaRPr lang="en-GB" sz="1000" b="0" i="0" u="none" strike="noStrike">
                        <a:solidFill>
                          <a:srgbClr val="000000"/>
                        </a:solidFill>
                        <a:effectLst/>
                        <a:latin typeface="Arial"/>
                        <a:ea typeface="Calibri" panose="020F0502020204030204" pitchFamily="34" charset="0"/>
                        <a:cs typeface="Arial"/>
                      </a:endParaRP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pPr algn="l"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BME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White</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Unknown</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Total</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052614158"/>
                  </a:ext>
                </a:extLst>
              </a:tr>
              <a:tr h="263236">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Number of shortlisted applicants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660 (27.1%)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1770 (72.8%)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2430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30773603"/>
                  </a:ext>
                </a:extLst>
              </a:tr>
              <a:tr h="263236">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Number appointed from shortlisting</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89 (15.2%)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493 (84.7%)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582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4579712"/>
                  </a:ext>
                </a:extLst>
              </a:tr>
              <a:tr h="263236">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Likelihood of shortlisting/appointed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Auto-Calculated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0.13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0.27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0.000000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79891042"/>
                  </a:ext>
                </a:extLst>
              </a:tr>
              <a:tr h="370840">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Relative likelihood of White candidates being appointed from shortlisting compared to BME candidates</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2.06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2">
                  <a:txBody>
                    <a:bodyPr/>
                    <a:lstStyle/>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anchor="ctr"/>
                </a:tc>
                <a:tc>
                  <a:txBody>
                    <a:bodyPr/>
                    <a:lstStyle/>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24076413"/>
                  </a:ext>
                </a:extLst>
              </a:tr>
            </a:tbl>
          </a:graphicData>
        </a:graphic>
      </p:graphicFrame>
      <p:sp>
        <p:nvSpPr>
          <p:cNvPr id="4" name="TextBox 3">
            <a:extLst>
              <a:ext uri="{FF2B5EF4-FFF2-40B4-BE49-F238E27FC236}">
                <a16:creationId xmlns:a16="http://schemas.microsoft.com/office/drawing/2014/main" id="{B9C8BBD5-276D-A565-AFD4-94E5800C8651}"/>
              </a:ext>
            </a:extLst>
          </p:cNvPr>
          <p:cNvSpPr txBox="1"/>
          <p:nvPr/>
        </p:nvSpPr>
        <p:spPr>
          <a:xfrm>
            <a:off x="665438" y="5717160"/>
            <a:ext cx="6534072" cy="319500"/>
          </a:xfrm>
          <a:prstGeom prst="rect">
            <a:avLst/>
          </a:prstGeom>
          <a:solidFill>
            <a:srgbClr val="00B0F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1 and 3 in the action plan aims to support improvement with this indicator</a:t>
            </a:r>
          </a:p>
        </p:txBody>
      </p:sp>
    </p:spTree>
    <p:extLst>
      <p:ext uri="{BB962C8B-B14F-4D97-AF65-F5344CB8AC3E}">
        <p14:creationId xmlns:p14="http://schemas.microsoft.com/office/powerpoint/2010/main" val="1718845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DE118-27AF-9CF9-7DB9-79721C3D0A12}"/>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9DF3CC8-2D1A-D285-A511-DB4CB813235C}"/>
              </a:ext>
            </a:extLst>
          </p:cNvPr>
          <p:cNvSpPr txBox="1"/>
          <p:nvPr/>
        </p:nvSpPr>
        <p:spPr>
          <a:xfrm>
            <a:off x="394447" y="379103"/>
            <a:ext cx="9549327" cy="700708"/>
          </a:xfrm>
          <a:prstGeom prst="rect">
            <a:avLst/>
          </a:prstGeom>
          <a:solidFill>
            <a:srgbClr val="00B050"/>
          </a:solidFill>
        </p:spPr>
        <p:txBody>
          <a:bodyPr vert="horz" lIns="0" tIns="0" rIns="91440" bIns="46800" rtlCol="0" anchor="b" anchorCtr="0">
            <a:normAutofit/>
          </a:bodyPr>
          <a:lstStyle/>
          <a:p>
            <a:pPr defTabSz="685800">
              <a:lnSpc>
                <a:spcPct val="90000"/>
              </a:lnSpc>
              <a:spcBef>
                <a:spcPct val="0"/>
              </a:spcBef>
              <a:spcAft>
                <a:spcPts val="600"/>
              </a:spcAft>
            </a:pPr>
            <a:r>
              <a:rPr lang="en-US" sz="1600" b="1" kern="1200">
                <a:solidFill>
                  <a:schemeClr val="bg1"/>
                </a:solidFill>
                <a:latin typeface="Arial"/>
                <a:ea typeface="+mj-ea"/>
                <a:cs typeface="Arial"/>
              </a:rPr>
              <a:t>Indicator 3 </a:t>
            </a:r>
          </a:p>
          <a:p>
            <a:pPr defTabSz="685800">
              <a:lnSpc>
                <a:spcPct val="90000"/>
              </a:lnSpc>
              <a:spcBef>
                <a:spcPct val="0"/>
              </a:spcBef>
              <a:spcAft>
                <a:spcPts val="600"/>
              </a:spcAft>
            </a:pPr>
            <a:r>
              <a:rPr lang="en-GB" sz="1600">
                <a:solidFill>
                  <a:schemeClr val="bg1"/>
                </a:solidFill>
                <a:effectLst/>
                <a:latin typeface="Arial"/>
                <a:ea typeface="Calibri" panose="020F0502020204030204" pitchFamily="34" charset="0"/>
                <a:cs typeface="Arial"/>
              </a:rPr>
              <a:t>Relative likelihood of BME staff entering the formal disciplinary process compared to white staff.</a:t>
            </a:r>
          </a:p>
        </p:txBody>
      </p:sp>
      <p:sp>
        <p:nvSpPr>
          <p:cNvPr id="3076" name="Text Box 4">
            <a:extLst>
              <a:ext uri="{FF2B5EF4-FFF2-40B4-BE49-F238E27FC236}">
                <a16:creationId xmlns:a16="http://schemas.microsoft.com/office/drawing/2014/main" id="{78474CF0-AD4D-5692-41D1-8508F1134D64}"/>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3" name="TextBox 2">
            <a:extLst>
              <a:ext uri="{FF2B5EF4-FFF2-40B4-BE49-F238E27FC236}">
                <a16:creationId xmlns:a16="http://schemas.microsoft.com/office/drawing/2014/main" id="{43566189-0877-69EC-8C52-ECC304DFB0B6}"/>
              </a:ext>
            </a:extLst>
          </p:cNvPr>
          <p:cNvSpPr txBox="1"/>
          <p:nvPr/>
        </p:nvSpPr>
        <p:spPr>
          <a:xfrm>
            <a:off x="8135917" y="1325563"/>
            <a:ext cx="3615713" cy="4401205"/>
          </a:xfrm>
          <a:prstGeom prst="rect">
            <a:avLst/>
          </a:prstGeom>
          <a:solidFill>
            <a:schemeClr val="bg1"/>
          </a:solidFill>
          <a:ln>
            <a:solidFill>
              <a:schemeClr val="bg1"/>
            </a:solidFill>
          </a:ln>
        </p:spPr>
        <p:txBody>
          <a:bodyPr wrap="square" lIns="91440" tIns="45720" rIns="91440" bIns="45720" anchor="t">
            <a:spAutoFit/>
          </a:bodyPr>
          <a:lstStyle/>
          <a:p>
            <a:pPr fontAlgn="base"/>
            <a:r>
              <a:rPr lang="en-GB" sz="1400">
                <a:solidFill>
                  <a:sysClr val="windowText" lastClr="000000"/>
                </a:solidFill>
                <a:effectLst/>
                <a:latin typeface="Arial"/>
                <a:cs typeface="Arial"/>
              </a:rPr>
              <a:t>This data is captured form our internal reporting mechanisms. </a:t>
            </a:r>
          </a:p>
          <a:p>
            <a:pPr fontAlgn="base"/>
            <a:endParaRPr lang="en-GB" sz="1400">
              <a:solidFill>
                <a:sysClr val="windowText" lastClr="000000"/>
              </a:solidFill>
              <a:effectLst/>
              <a:latin typeface="Arial"/>
              <a:cs typeface="Arial"/>
            </a:endParaRPr>
          </a:p>
          <a:p>
            <a:pPr marL="171450" indent="-171450" fontAlgn="base">
              <a:buFontTx/>
              <a:buChar char="-"/>
            </a:pPr>
            <a:r>
              <a:rPr lang="en-GB" sz="1400">
                <a:solidFill>
                  <a:sysClr val="windowText" lastClr="000000"/>
                </a:solidFill>
                <a:effectLst/>
                <a:latin typeface="Arial"/>
                <a:cs typeface="Arial"/>
              </a:rPr>
              <a:t>Data collected </a:t>
            </a:r>
            <a:r>
              <a:rPr lang="en-GB" sz="1400">
                <a:solidFill>
                  <a:sysClr val="windowText" lastClr="000000"/>
                </a:solidFill>
                <a:latin typeface="Arial"/>
                <a:cs typeface="Arial"/>
              </a:rPr>
              <a:t>pertains </a:t>
            </a:r>
            <a:r>
              <a:rPr lang="en-GB" sz="1400">
                <a:solidFill>
                  <a:sysClr val="windowText" lastClr="000000"/>
                </a:solidFill>
                <a:effectLst/>
                <a:latin typeface="Arial"/>
                <a:cs typeface="Arial"/>
              </a:rPr>
              <a:t>to formal disciplinary processes on grounds of conduct issues. These figures </a:t>
            </a:r>
            <a:r>
              <a:rPr lang="en-GB" sz="1400">
                <a:solidFill>
                  <a:sysClr val="windowText" lastClr="000000"/>
                </a:solidFill>
                <a:latin typeface="Arial"/>
                <a:cs typeface="Arial"/>
              </a:rPr>
              <a:t>do </a:t>
            </a:r>
            <a:r>
              <a:rPr lang="en-GB" sz="1400">
                <a:solidFill>
                  <a:sysClr val="windowText" lastClr="000000"/>
                </a:solidFill>
                <a:effectLst/>
                <a:latin typeface="Arial"/>
                <a:cs typeface="Arial"/>
              </a:rPr>
              <a:t>not capture the informal process.</a:t>
            </a:r>
          </a:p>
          <a:p>
            <a:pPr marL="171450" indent="-171450" fontAlgn="base">
              <a:buFontTx/>
              <a:buChar char="-"/>
            </a:pPr>
            <a:endParaRPr lang="en-GB" sz="1400">
              <a:solidFill>
                <a:sysClr val="windowText" lastClr="000000"/>
              </a:solidFill>
              <a:effectLst/>
              <a:latin typeface="Arial"/>
              <a:cs typeface="Arial"/>
            </a:endParaRPr>
          </a:p>
          <a:p>
            <a:pPr marL="171450" indent="-171450" fontAlgn="base">
              <a:buFontTx/>
              <a:buChar char="-"/>
            </a:pPr>
            <a:r>
              <a:rPr lang="en-GB" sz="1400">
                <a:solidFill>
                  <a:sysClr val="windowText" lastClr="000000"/>
                </a:solidFill>
                <a:effectLst/>
                <a:latin typeface="Arial"/>
                <a:cs typeface="Arial"/>
              </a:rPr>
              <a:t>The Data shows that the figure has increased from 1.1 to 1.2 (reflecting</a:t>
            </a:r>
            <a:r>
              <a:rPr lang="en-GB" sz="1400">
                <a:solidFill>
                  <a:sysClr val="windowText" lastClr="000000"/>
                </a:solidFill>
                <a:latin typeface="Arial"/>
                <a:cs typeface="Arial"/>
              </a:rPr>
              <a:t> 7 </a:t>
            </a:r>
            <a:r>
              <a:rPr lang="en-GB" sz="1400">
                <a:solidFill>
                  <a:sysClr val="windowText" lastClr="000000"/>
                </a:solidFill>
                <a:effectLst/>
                <a:latin typeface="Arial"/>
                <a:cs typeface="Arial"/>
              </a:rPr>
              <a:t>cases)</a:t>
            </a:r>
          </a:p>
          <a:p>
            <a:pPr fontAlgn="base"/>
            <a:endParaRPr lang="en-GB" sz="1400">
              <a:solidFill>
                <a:sysClr val="windowText" lastClr="000000"/>
              </a:solidFill>
              <a:effectLst/>
              <a:latin typeface="Arial"/>
              <a:cs typeface="Arial"/>
            </a:endParaRPr>
          </a:p>
          <a:p>
            <a:pPr marL="171450" indent="-171450" fontAlgn="base">
              <a:buFontTx/>
              <a:buChar char="-"/>
            </a:pPr>
            <a:r>
              <a:rPr lang="en-GB" sz="1400">
                <a:solidFill>
                  <a:sysClr val="windowText" lastClr="000000"/>
                </a:solidFill>
                <a:latin typeface="Arial"/>
                <a:cs typeface="Arial"/>
              </a:rPr>
              <a:t>The 2025/26 figure show an increase by 0.1  </a:t>
            </a:r>
            <a:endParaRPr lang="en-GB" sz="1400">
              <a:solidFill>
                <a:sysClr val="windowText" lastClr="000000"/>
              </a:solidFill>
              <a:effectLst/>
              <a:latin typeface="Arial"/>
              <a:cs typeface="Arial"/>
            </a:endParaRPr>
          </a:p>
          <a:p>
            <a:pPr fontAlgn="base"/>
            <a:endParaRPr lang="en-GB" sz="1400">
              <a:solidFill>
                <a:sysClr val="windowText" lastClr="000000"/>
              </a:solidFill>
              <a:latin typeface="Calibri" panose="020F0502020204030204" pitchFamily="34" charset="0"/>
              <a:cs typeface="Calibri" panose="020F0502020204030204" pitchFamily="34" charset="0"/>
            </a:endParaRPr>
          </a:p>
          <a:p>
            <a:pPr fontAlgn="t">
              <a:lnSpc>
                <a:spcPct val="100000"/>
              </a:lnSpc>
              <a:buNone/>
            </a:pPr>
            <a:r>
              <a:rPr lang="en-GB" sz="1400" b="1" i="1"/>
              <a:t>Due to the limited volume of cases, the data should be viewed as indicative rather than evidence of an established trend.</a:t>
            </a:r>
          </a:p>
          <a:p>
            <a:pPr fontAlgn="base"/>
            <a:endParaRPr lang="en-GB" sz="1400">
              <a:solidFill>
                <a:sysClr val="windowText" lastClr="000000"/>
              </a:solidFill>
              <a:latin typeface="Calibri" panose="020F0502020204030204" pitchFamily="34" charset="0"/>
              <a:cs typeface="Calibri" panose="020F0502020204030204" pitchFamily="34" charset="0"/>
            </a:endParaRPr>
          </a:p>
        </p:txBody>
      </p:sp>
      <p:grpSp>
        <p:nvGrpSpPr>
          <p:cNvPr id="16" name="Group 15">
            <a:extLst>
              <a:ext uri="{FF2B5EF4-FFF2-40B4-BE49-F238E27FC236}">
                <a16:creationId xmlns:a16="http://schemas.microsoft.com/office/drawing/2014/main" id="{279D585E-1089-B3C3-039B-12A20710AA73}"/>
              </a:ext>
            </a:extLst>
          </p:cNvPr>
          <p:cNvGrpSpPr/>
          <p:nvPr/>
        </p:nvGrpSpPr>
        <p:grpSpPr>
          <a:xfrm>
            <a:off x="0" y="6142900"/>
            <a:ext cx="12122332" cy="700708"/>
            <a:chOff x="-1" y="5947953"/>
            <a:chExt cx="12192001" cy="895655"/>
          </a:xfrm>
        </p:grpSpPr>
        <p:sp>
          <p:nvSpPr>
            <p:cNvPr id="17" name="Rectangle 16">
              <a:hlinkClick r:id="rId3" action="ppaction://hlinksldjump"/>
              <a:extLst>
                <a:ext uri="{FF2B5EF4-FFF2-40B4-BE49-F238E27FC236}">
                  <a16:creationId xmlns:a16="http://schemas.microsoft.com/office/drawing/2014/main" id="{A2C4C921-5856-5313-4E99-9D71A2F683E3}"/>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8" name="Rectangle 17">
              <a:hlinkClick r:id="rId4" action="ppaction://hlinksldjump"/>
              <a:extLst>
                <a:ext uri="{FF2B5EF4-FFF2-40B4-BE49-F238E27FC236}">
                  <a16:creationId xmlns:a16="http://schemas.microsoft.com/office/drawing/2014/main" id="{BF9BFC19-17CD-2519-AF9E-7C3FD069AA0E}"/>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9" name="Rectangle 18">
              <a:hlinkClick r:id="rId4" action="ppaction://hlinksldjump"/>
              <a:extLst>
                <a:ext uri="{FF2B5EF4-FFF2-40B4-BE49-F238E27FC236}">
                  <a16:creationId xmlns:a16="http://schemas.microsoft.com/office/drawing/2014/main" id="{E0459254-8005-09DD-16E0-268DCC1F7E38}"/>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0" name="Rectangle 19">
              <a:hlinkClick r:id="rId5" action="ppaction://hlinksldjump"/>
              <a:extLst>
                <a:ext uri="{FF2B5EF4-FFF2-40B4-BE49-F238E27FC236}">
                  <a16:creationId xmlns:a16="http://schemas.microsoft.com/office/drawing/2014/main" id="{0C390764-3F92-604F-5B51-DDF16FEB64A2}"/>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21" name="Rectangle 20">
              <a:hlinkClick r:id="rId5" action="ppaction://hlinksldjump"/>
              <a:extLst>
                <a:ext uri="{FF2B5EF4-FFF2-40B4-BE49-F238E27FC236}">
                  <a16:creationId xmlns:a16="http://schemas.microsoft.com/office/drawing/2014/main" id="{EFEF8204-3680-BF4D-E22E-9E1428EF3876}"/>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2" name="Rectangle 21">
              <a:hlinkClick r:id="rId6" action="ppaction://hlinksldjump"/>
              <a:extLst>
                <a:ext uri="{FF2B5EF4-FFF2-40B4-BE49-F238E27FC236}">
                  <a16:creationId xmlns:a16="http://schemas.microsoft.com/office/drawing/2014/main" id="{F5440D56-EB23-88BC-41B1-C958B2F29A65}"/>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3" name="Rectangle 22">
              <a:hlinkClick r:id="rId7" action="ppaction://hlinksldjump"/>
              <a:extLst>
                <a:ext uri="{FF2B5EF4-FFF2-40B4-BE49-F238E27FC236}">
                  <a16:creationId xmlns:a16="http://schemas.microsoft.com/office/drawing/2014/main" id="{CBCD90FB-E16B-927D-F3F2-420C09DF38EF}"/>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4" name="Rectangle 23">
              <a:hlinkClick r:id="rId8" action="ppaction://hlinksldjump"/>
              <a:extLst>
                <a:ext uri="{FF2B5EF4-FFF2-40B4-BE49-F238E27FC236}">
                  <a16:creationId xmlns:a16="http://schemas.microsoft.com/office/drawing/2014/main" id="{B62E619A-A065-777F-8D4E-1985DC64A9AB}"/>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5" name="Rectangle 24">
              <a:hlinkClick r:id="rId8" action="ppaction://hlinksldjump"/>
              <a:extLst>
                <a:ext uri="{FF2B5EF4-FFF2-40B4-BE49-F238E27FC236}">
                  <a16:creationId xmlns:a16="http://schemas.microsoft.com/office/drawing/2014/main" id="{DA02DEC0-5983-19C1-A48C-DA33C549B190}"/>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6" name="Rectangle 25">
              <a:hlinkClick r:id="rId9" action="ppaction://hlinksldjump"/>
              <a:extLst>
                <a:ext uri="{FF2B5EF4-FFF2-40B4-BE49-F238E27FC236}">
                  <a16:creationId xmlns:a16="http://schemas.microsoft.com/office/drawing/2014/main" id="{50C99745-72A5-0238-1806-6A39EDE57C8C}"/>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2" name="Table 1">
            <a:extLst>
              <a:ext uri="{FF2B5EF4-FFF2-40B4-BE49-F238E27FC236}">
                <a16:creationId xmlns:a16="http://schemas.microsoft.com/office/drawing/2014/main" id="{3A48A6F0-E97E-1A19-74D6-4D481FF187FC}"/>
              </a:ext>
            </a:extLst>
          </p:cNvPr>
          <p:cNvGraphicFramePr>
            <a:graphicFrameLocks noGrp="1"/>
          </p:cNvGraphicFramePr>
          <p:nvPr>
            <p:extLst>
              <p:ext uri="{D42A27DB-BD31-4B8C-83A1-F6EECF244321}">
                <p14:modId xmlns:p14="http://schemas.microsoft.com/office/powerpoint/2010/main" val="1305827678"/>
              </p:ext>
            </p:extLst>
          </p:nvPr>
        </p:nvGraphicFramePr>
        <p:xfrm>
          <a:off x="420139" y="1310640"/>
          <a:ext cx="7523962" cy="2453640"/>
        </p:xfrm>
        <a:graphic>
          <a:graphicData uri="http://schemas.openxmlformats.org/drawingml/2006/table">
            <a:tbl>
              <a:tblPr firstRow="1" bandRow="1">
                <a:tableStyleId>{5C22544A-7EE6-4342-B048-85BDC9FD1C3A}</a:tableStyleId>
              </a:tblPr>
              <a:tblGrid>
                <a:gridCol w="2004441">
                  <a:extLst>
                    <a:ext uri="{9D8B030D-6E8A-4147-A177-3AD203B41FA5}">
                      <a16:colId xmlns:a16="http://schemas.microsoft.com/office/drawing/2014/main" val="2876852672"/>
                    </a:ext>
                  </a:extLst>
                </a:gridCol>
                <a:gridCol w="623924">
                  <a:extLst>
                    <a:ext uri="{9D8B030D-6E8A-4147-A177-3AD203B41FA5}">
                      <a16:colId xmlns:a16="http://schemas.microsoft.com/office/drawing/2014/main" val="1770933066"/>
                    </a:ext>
                  </a:extLst>
                </a:gridCol>
                <a:gridCol w="671088">
                  <a:extLst>
                    <a:ext uri="{9D8B030D-6E8A-4147-A177-3AD203B41FA5}">
                      <a16:colId xmlns:a16="http://schemas.microsoft.com/office/drawing/2014/main" val="3373414720"/>
                    </a:ext>
                  </a:extLst>
                </a:gridCol>
                <a:gridCol w="772529">
                  <a:extLst>
                    <a:ext uri="{9D8B030D-6E8A-4147-A177-3AD203B41FA5}">
                      <a16:colId xmlns:a16="http://schemas.microsoft.com/office/drawing/2014/main" val="616436894"/>
                    </a:ext>
                  </a:extLst>
                </a:gridCol>
                <a:gridCol w="756925">
                  <a:extLst>
                    <a:ext uri="{9D8B030D-6E8A-4147-A177-3AD203B41FA5}">
                      <a16:colId xmlns:a16="http://schemas.microsoft.com/office/drawing/2014/main" val="2357631154"/>
                    </a:ext>
                  </a:extLst>
                </a:gridCol>
                <a:gridCol w="772531">
                  <a:extLst>
                    <a:ext uri="{9D8B030D-6E8A-4147-A177-3AD203B41FA5}">
                      <a16:colId xmlns:a16="http://schemas.microsoft.com/office/drawing/2014/main" val="2547847481"/>
                    </a:ext>
                  </a:extLst>
                </a:gridCol>
                <a:gridCol w="702302">
                  <a:extLst>
                    <a:ext uri="{9D8B030D-6E8A-4147-A177-3AD203B41FA5}">
                      <a16:colId xmlns:a16="http://schemas.microsoft.com/office/drawing/2014/main" val="976298905"/>
                    </a:ext>
                  </a:extLst>
                </a:gridCol>
                <a:gridCol w="663285">
                  <a:extLst>
                    <a:ext uri="{9D8B030D-6E8A-4147-A177-3AD203B41FA5}">
                      <a16:colId xmlns:a16="http://schemas.microsoft.com/office/drawing/2014/main" val="256206568"/>
                    </a:ext>
                  </a:extLst>
                </a:gridCol>
                <a:gridCol w="556937">
                  <a:extLst>
                    <a:ext uri="{9D8B030D-6E8A-4147-A177-3AD203B41FA5}">
                      <a16:colId xmlns:a16="http://schemas.microsoft.com/office/drawing/2014/main" val="2033072104"/>
                    </a:ext>
                  </a:extLst>
                </a:gridCol>
              </a:tblGrid>
              <a:tr h="266321">
                <a:tc rowSpan="3">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mn-ea"/>
                          <a:cs typeface="Arial"/>
                        </a:rPr>
                        <a:t>Relative </a:t>
                      </a:r>
                      <a:r>
                        <a:rPr lang="en-GB" sz="1100" b="1" i="0" u="none" strike="noStrike" kern="1200" baseline="0">
                          <a:solidFill>
                            <a:schemeClr val="dk1"/>
                          </a:solidFill>
                          <a:latin typeface="Arial"/>
                          <a:ea typeface="+mn-ea"/>
                          <a:cs typeface="Arial"/>
                        </a:rPr>
                        <a:t>likelihood of BME staff </a:t>
                      </a:r>
                      <a:r>
                        <a:rPr lang="en-GB" sz="1100" b="0" i="0" u="none" strike="noStrike" kern="1200" baseline="0">
                          <a:solidFill>
                            <a:schemeClr val="dk1"/>
                          </a:solidFill>
                          <a:latin typeface="Arial"/>
                          <a:ea typeface="+mn-ea"/>
                          <a:cs typeface="Arial"/>
                        </a:rPr>
                        <a:t>entering the formal disciplinary process compared to white staff.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18/19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GB" sz="1100">
                          <a:latin typeface="Arial"/>
                          <a:cs typeface="Arial"/>
                        </a:rPr>
                        <a:t>19/20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GB" sz="1100">
                          <a:latin typeface="Arial"/>
                          <a:cs typeface="Aria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GB" sz="1100">
                          <a:latin typeface="Arial"/>
                          <a:cs typeface="Arial"/>
                        </a:rPr>
                        <a:t>21/22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GB" sz="1100">
                          <a:latin typeface="Arial"/>
                          <a:cs typeface="Arial"/>
                        </a:rPr>
                        <a:t>22/23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GB" sz="1100">
                          <a:latin typeface="Arial"/>
                          <a:cs typeface="Arial"/>
                        </a:rPr>
                        <a:t>23/24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GB" sz="1100">
                          <a:latin typeface="Arial"/>
                          <a:cs typeface="Arial"/>
                        </a:rPr>
                        <a:t>24/25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GB" sz="1100">
                          <a:latin typeface="Arial"/>
                          <a:cs typeface="Arial"/>
                        </a:rPr>
                        <a:t>25/26</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4179335168"/>
                  </a:ext>
                </a:extLst>
              </a:tr>
              <a:tr h="266321">
                <a:tc vMerge="1">
                  <a:txBody>
                    <a:bodyPr/>
                    <a:lstStyle/>
                    <a:p>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0.97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latin typeface="Arial"/>
                          <a:cs typeface="Aria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latin typeface="Arial"/>
                          <a:cs typeface="Arial"/>
                        </a:rPr>
                        <a:t>1.27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latin typeface="Arial"/>
                          <a:cs typeface="Aria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latin typeface="Arial"/>
                          <a:cs typeface="Aria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latin typeface="Arial"/>
                          <a:cs typeface="Arial"/>
                        </a:rPr>
                        <a:t>0.51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latin typeface="Arial"/>
                          <a:cs typeface="Aria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100">
                          <a:latin typeface="Arial"/>
                          <a:cs typeface="Arial"/>
                        </a:rPr>
                        <a:t>1.2</a:t>
                      </a:r>
                    </a:p>
                    <a:p>
                      <a:pPr algn="ctr"/>
                      <a:endParaRPr lang="en-GB" sz="1100">
                        <a:latin typeface="Arial"/>
                        <a:cs typeface="Arial"/>
                      </a:endParaRP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93145482"/>
                  </a:ext>
                </a:extLst>
              </a:tr>
              <a:tr h="72506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100" b="0" i="0" u="none" strike="noStrike" kern="1200" baseline="0">
                        <a:solidFill>
                          <a:schemeClr val="dk1"/>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8">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Calibri" panose="020F0502020204030204" pitchFamily="34" charset="0"/>
                          <a:cs typeface="Arial"/>
                        </a:rPr>
                        <a:t>The disciplinary data has been extracted from Selenity and adjusted accordingly.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baseline="0">
                        <a:solidFill>
                          <a:schemeClr val="dk1"/>
                        </a:solidFill>
                        <a:latin typeface="Arial"/>
                        <a:ea typeface="Calibri" panose="020F0502020204030204" pitchFamily="34" charset="0"/>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Calibri" panose="020F0502020204030204" pitchFamily="34" charset="0"/>
                          <a:cs typeface="Arial"/>
                        </a:rPr>
                        <a:t>The data indicates that whilst the disciplinary Headcount for White staff stands at 60, for BME staff this figure is 7.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baseline="0">
                        <a:solidFill>
                          <a:schemeClr val="dk1"/>
                        </a:solidFill>
                        <a:latin typeface="Arial"/>
                        <a:ea typeface="Calibri" panose="020F0502020204030204" pitchFamily="34" charset="0"/>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Calibri" panose="020F0502020204030204" pitchFamily="34" charset="0"/>
                          <a:cs typeface="Arial"/>
                        </a:rPr>
                        <a:t>In terms of ratios for this KPI, the BME ratio has increased from 1.1 to 1.2. It is important to note that this figure have been on an increase since 2023/24</a:t>
                      </a:r>
                    </a:p>
                    <a:p>
                      <a:pPr algn="l"/>
                      <a:endParaRPr lang="en-GB" sz="1100" b="1">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10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1052605"/>
                  </a:ext>
                </a:extLst>
              </a:tr>
            </a:tbl>
          </a:graphicData>
        </a:graphic>
      </p:graphicFrame>
    </p:spTree>
    <p:extLst>
      <p:ext uri="{BB962C8B-B14F-4D97-AF65-F5344CB8AC3E}">
        <p14:creationId xmlns:p14="http://schemas.microsoft.com/office/powerpoint/2010/main" val="1766937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C43A6-7B46-CB2C-67C1-EAEA92B28C1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250D4CD-1669-4516-5A2E-38AD3E4EB23F}"/>
              </a:ext>
            </a:extLst>
          </p:cNvPr>
          <p:cNvSpPr txBox="1"/>
          <p:nvPr/>
        </p:nvSpPr>
        <p:spPr>
          <a:xfrm>
            <a:off x="394447" y="647700"/>
            <a:ext cx="8779123" cy="633435"/>
          </a:xfrm>
          <a:prstGeom prst="rect">
            <a:avLst/>
          </a:prstGeom>
        </p:spPr>
        <p:txBody>
          <a:bodyPr vert="horz" lIns="0" tIns="0" rIns="91440" bIns="46800" rtlCol="0" anchor="b" anchorCtr="0">
            <a:noAutofit/>
          </a:bodyPr>
          <a:lstStyle/>
          <a:p>
            <a:pPr defTabSz="685800">
              <a:lnSpc>
                <a:spcPct val="90000"/>
              </a:lnSpc>
              <a:spcBef>
                <a:spcPct val="0"/>
              </a:spcBef>
              <a:spcAft>
                <a:spcPts val="600"/>
              </a:spcAft>
            </a:pPr>
            <a:endParaRPr lang="en-US" sz="2800" b="1" kern="1200">
              <a:solidFill>
                <a:schemeClr val="tx2"/>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r>
              <a:rPr lang="en-US" sz="2800" b="1" kern="1200">
                <a:solidFill>
                  <a:schemeClr val="tx2"/>
                </a:solidFill>
                <a:latin typeface="Calibri" panose="020F0502020204030204" pitchFamily="34" charset="0"/>
                <a:ea typeface="+mj-ea"/>
                <a:cs typeface="Calibri" panose="020F0502020204030204" pitchFamily="34" charset="0"/>
              </a:rPr>
              <a:t>  </a:t>
            </a:r>
          </a:p>
        </p:txBody>
      </p:sp>
      <p:sp>
        <p:nvSpPr>
          <p:cNvPr id="3076" name="Text Box 4">
            <a:extLst>
              <a:ext uri="{FF2B5EF4-FFF2-40B4-BE49-F238E27FC236}">
                <a16:creationId xmlns:a16="http://schemas.microsoft.com/office/drawing/2014/main" id="{8CEA8F86-C30C-3128-A0AF-66222C5DE682}"/>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3" name="TextBox 2">
            <a:extLst>
              <a:ext uri="{FF2B5EF4-FFF2-40B4-BE49-F238E27FC236}">
                <a16:creationId xmlns:a16="http://schemas.microsoft.com/office/drawing/2014/main" id="{A7A4AE6A-4627-5893-C100-0FDB3FB887C8}"/>
              </a:ext>
            </a:extLst>
          </p:cNvPr>
          <p:cNvSpPr txBox="1"/>
          <p:nvPr/>
        </p:nvSpPr>
        <p:spPr>
          <a:xfrm>
            <a:off x="7350033" y="1259175"/>
            <a:ext cx="4447520" cy="4185761"/>
          </a:xfrm>
          <a:prstGeom prst="rect">
            <a:avLst/>
          </a:prstGeom>
          <a:solidFill>
            <a:schemeClr val="bg1"/>
          </a:solidFill>
          <a:ln>
            <a:solidFill>
              <a:schemeClr val="bg1"/>
            </a:solidFill>
          </a:ln>
        </p:spPr>
        <p:txBody>
          <a:bodyPr wrap="square" lIns="91440" tIns="45720" rIns="91440" bIns="45720" rtlCol="0" anchor="t">
            <a:spAutoFit/>
          </a:bodyPr>
          <a:lstStyle/>
          <a:p>
            <a:pPr algn="just"/>
            <a:r>
              <a:rPr lang="en-GB" sz="1400" b="1">
                <a:latin typeface="Arial"/>
                <a:ea typeface="Calibri"/>
                <a:cs typeface="Arial"/>
              </a:rPr>
              <a:t>Aa at March 2026 the likelihood of white staff accessing non-mandatory training and CPD compared to BME staff  was 0.81; not significantly different from "1.0" or equity.</a:t>
            </a:r>
            <a:endParaRPr lang="en-US" sz="1400">
              <a:ea typeface="Calibri"/>
            </a:endParaRPr>
          </a:p>
          <a:p>
            <a:pPr algn="just"/>
            <a:endParaRPr lang="en-GB" sz="1400">
              <a:latin typeface="Arial"/>
              <a:ea typeface="Calibri" panose="020F0502020204030204" pitchFamily="34" charset="0"/>
              <a:cs typeface="Arial"/>
            </a:endParaRPr>
          </a:p>
          <a:p>
            <a:pPr algn="just"/>
            <a:r>
              <a:rPr lang="en-GB" sz="1400">
                <a:latin typeface="Arial"/>
                <a:ea typeface="Calibri" panose="020F0502020204030204" pitchFamily="34" charset="0"/>
                <a:cs typeface="Arial"/>
              </a:rPr>
              <a:t>Specifically, </a:t>
            </a:r>
            <a:r>
              <a:rPr lang="en-GB" sz="1400" b="1">
                <a:latin typeface="Arial"/>
                <a:ea typeface="Calibri" panose="020F0502020204030204" pitchFamily="34" charset="0"/>
                <a:cs typeface="Arial"/>
              </a:rPr>
              <a:t>2520 (85%) </a:t>
            </a:r>
            <a:r>
              <a:rPr lang="en-GB" sz="1400">
                <a:latin typeface="Arial"/>
                <a:ea typeface="Calibri" panose="020F0502020204030204" pitchFamily="34" charset="0"/>
                <a:cs typeface="Arial"/>
              </a:rPr>
              <a:t>of White staff accessed non-mandatory training compared to </a:t>
            </a:r>
            <a:r>
              <a:rPr lang="en-GB" sz="1400" b="1">
                <a:latin typeface="Arial"/>
                <a:ea typeface="Calibri" panose="020F0502020204030204" pitchFamily="34" charset="0"/>
                <a:cs typeface="Arial"/>
              </a:rPr>
              <a:t>400 (13.5%) </a:t>
            </a:r>
            <a:r>
              <a:rPr lang="en-GB" sz="1400">
                <a:latin typeface="Arial"/>
                <a:ea typeface="Calibri" panose="020F0502020204030204" pitchFamily="34" charset="0"/>
                <a:cs typeface="Arial"/>
              </a:rPr>
              <a:t>BME staff.</a:t>
            </a:r>
          </a:p>
          <a:p>
            <a:pPr algn="just"/>
            <a:r>
              <a:rPr lang="en-GB" sz="1400">
                <a:latin typeface="Arial"/>
                <a:ea typeface="Calibri" panose="020F0502020204030204" pitchFamily="34" charset="0"/>
                <a:cs typeface="Arial"/>
              </a:rPr>
              <a:t>In % terms, the relative likelihood for staff accessing Non-Mandatory Training  including those in the ‘Not stated / Not Given’ category show that </a:t>
            </a:r>
          </a:p>
          <a:p>
            <a:pPr marL="171450" indent="-171450" algn="just">
              <a:buFontTx/>
              <a:buChar char="-"/>
            </a:pPr>
            <a:r>
              <a:rPr lang="en-GB" sz="1400">
                <a:latin typeface="Arial"/>
                <a:ea typeface="Calibri" panose="020F0502020204030204" pitchFamily="34" charset="0"/>
                <a:cs typeface="Arial"/>
              </a:rPr>
              <a:t>69% of BME staff had the likelihood of accessing Non-Mandatory training.</a:t>
            </a:r>
          </a:p>
          <a:p>
            <a:pPr marL="171450" indent="-171450" algn="just">
              <a:buFontTx/>
              <a:buChar char="-"/>
            </a:pPr>
            <a:r>
              <a:rPr lang="en-GB" sz="1400">
                <a:latin typeface="Arial"/>
                <a:ea typeface="Calibri" panose="020F0502020204030204" pitchFamily="34" charset="0"/>
                <a:cs typeface="Arial"/>
              </a:rPr>
              <a:t>In comparison for both White and the Unknown category these figures are 56 % and 52% respectively</a:t>
            </a:r>
          </a:p>
          <a:p>
            <a:pPr marL="171450" indent="-171450" algn="just">
              <a:buFontTx/>
              <a:buChar char="-"/>
            </a:pPr>
            <a:r>
              <a:rPr lang="en-GB" sz="1400">
                <a:latin typeface="Arial"/>
                <a:ea typeface="Calibri"/>
                <a:cs typeface="Arial"/>
              </a:rPr>
              <a:t>The data shows that there has been a drop from last years figure of White staff accessing mandatory training by (0.22)</a:t>
            </a:r>
          </a:p>
        </p:txBody>
      </p:sp>
      <p:sp>
        <p:nvSpPr>
          <p:cNvPr id="4" name="TextBox 3">
            <a:extLst>
              <a:ext uri="{FF2B5EF4-FFF2-40B4-BE49-F238E27FC236}">
                <a16:creationId xmlns:a16="http://schemas.microsoft.com/office/drawing/2014/main" id="{2E139559-F9E8-04E6-9525-70F2A2491A41}"/>
              </a:ext>
            </a:extLst>
          </p:cNvPr>
          <p:cNvSpPr txBox="1"/>
          <p:nvPr/>
        </p:nvSpPr>
        <p:spPr>
          <a:xfrm>
            <a:off x="251834" y="321145"/>
            <a:ext cx="9501323" cy="612475"/>
          </a:xfrm>
          <a:prstGeom prst="rect">
            <a:avLst/>
          </a:prstGeom>
          <a:solidFill>
            <a:srgbClr val="92D050"/>
          </a:solidFill>
        </p:spPr>
        <p:txBody>
          <a:bodyPr wrap="square" lIns="91440" tIns="45720" rIns="91440" bIns="45720" rtlCol="0" anchor="t">
            <a:spAutoFit/>
          </a:bodyPr>
          <a:lstStyle/>
          <a:p>
            <a:pPr defTabSz="685800">
              <a:lnSpc>
                <a:spcPct val="90000"/>
              </a:lnSpc>
              <a:spcBef>
                <a:spcPct val="0"/>
              </a:spcBef>
              <a:spcAft>
                <a:spcPts val="600"/>
              </a:spcAft>
            </a:pPr>
            <a:r>
              <a:rPr lang="en-US" sz="1600" b="1" kern="1200">
                <a:solidFill>
                  <a:schemeClr val="bg1"/>
                </a:solidFill>
                <a:latin typeface="Arial"/>
                <a:ea typeface="+mj-ea"/>
                <a:cs typeface="Arial"/>
              </a:rPr>
              <a:t>Indicator 4 - Non-mandatory Training </a:t>
            </a:r>
          </a:p>
          <a:p>
            <a:pPr defTabSz="685800">
              <a:lnSpc>
                <a:spcPct val="90000"/>
              </a:lnSpc>
              <a:spcBef>
                <a:spcPct val="0"/>
              </a:spcBef>
              <a:spcAft>
                <a:spcPts val="600"/>
              </a:spcAft>
            </a:pPr>
            <a:r>
              <a:rPr lang="en-GB" sz="1600">
                <a:solidFill>
                  <a:schemeClr val="bg1"/>
                </a:solidFill>
                <a:effectLst/>
                <a:latin typeface="Arial"/>
                <a:ea typeface="Calibri" panose="020F0502020204030204" pitchFamily="34" charset="0"/>
                <a:cs typeface="Arial"/>
              </a:rPr>
              <a:t>Relative likelihood of white staff accessing non-mandatory training and CPD compared to BME staff</a:t>
            </a:r>
          </a:p>
        </p:txBody>
      </p:sp>
      <p:sp>
        <p:nvSpPr>
          <p:cNvPr id="6" name="Rectangle 5">
            <a:hlinkClick r:id="" action="ppaction://noaction"/>
            <a:extLst>
              <a:ext uri="{FF2B5EF4-FFF2-40B4-BE49-F238E27FC236}">
                <a16:creationId xmlns:a16="http://schemas.microsoft.com/office/drawing/2014/main" id="{8BA554F9-AC59-1E20-E20C-F2E37FFE931A}"/>
              </a:ext>
            </a:extLst>
          </p:cNvPr>
          <p:cNvSpPr/>
          <p:nvPr/>
        </p:nvSpPr>
        <p:spPr>
          <a:xfrm>
            <a:off x="2140391" y="6296297"/>
            <a:ext cx="1091969" cy="547311"/>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7" name="Rectangle 6">
            <a:hlinkClick r:id="" action="ppaction://noaction"/>
            <a:extLst>
              <a:ext uri="{FF2B5EF4-FFF2-40B4-BE49-F238E27FC236}">
                <a16:creationId xmlns:a16="http://schemas.microsoft.com/office/drawing/2014/main" id="{EC7E2E1E-D40C-2DFE-ED01-17DCC05CFCC2}"/>
              </a:ext>
            </a:extLst>
          </p:cNvPr>
          <p:cNvSpPr/>
          <p:nvPr/>
        </p:nvSpPr>
        <p:spPr>
          <a:xfrm>
            <a:off x="3232361" y="6296297"/>
            <a:ext cx="1091969" cy="547311"/>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8" name="Rectangle 7">
            <a:hlinkClick r:id="" action="ppaction://noaction"/>
            <a:extLst>
              <a:ext uri="{FF2B5EF4-FFF2-40B4-BE49-F238E27FC236}">
                <a16:creationId xmlns:a16="http://schemas.microsoft.com/office/drawing/2014/main" id="{D786F5D4-2ABD-FE74-062C-1C39EE5F53CB}"/>
              </a:ext>
            </a:extLst>
          </p:cNvPr>
          <p:cNvSpPr/>
          <p:nvPr/>
        </p:nvSpPr>
        <p:spPr>
          <a:xfrm>
            <a:off x="4356589" y="6296297"/>
            <a:ext cx="1091969" cy="547311"/>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9" name="Rectangle 8">
            <a:hlinkClick r:id="rId3" action="ppaction://hlinksldjump"/>
            <a:extLst>
              <a:ext uri="{FF2B5EF4-FFF2-40B4-BE49-F238E27FC236}">
                <a16:creationId xmlns:a16="http://schemas.microsoft.com/office/drawing/2014/main" id="{4F059BA4-FB38-2366-6C37-44CF3B656822}"/>
              </a:ext>
            </a:extLst>
          </p:cNvPr>
          <p:cNvSpPr/>
          <p:nvPr/>
        </p:nvSpPr>
        <p:spPr>
          <a:xfrm>
            <a:off x="5491004" y="6296297"/>
            <a:ext cx="1091969" cy="547311"/>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11" name="Rectangle 10">
            <a:hlinkClick r:id="" action="ppaction://noaction"/>
            <a:extLst>
              <a:ext uri="{FF2B5EF4-FFF2-40B4-BE49-F238E27FC236}">
                <a16:creationId xmlns:a16="http://schemas.microsoft.com/office/drawing/2014/main" id="{E63E5DFD-C74F-0E59-40A4-78443742F824}"/>
              </a:ext>
            </a:extLst>
          </p:cNvPr>
          <p:cNvSpPr/>
          <p:nvPr/>
        </p:nvSpPr>
        <p:spPr>
          <a:xfrm>
            <a:off x="6582974" y="6296297"/>
            <a:ext cx="1091969" cy="547311"/>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12" name="Rectangle 11">
            <a:hlinkClick r:id="" action="ppaction://noaction"/>
            <a:extLst>
              <a:ext uri="{FF2B5EF4-FFF2-40B4-BE49-F238E27FC236}">
                <a16:creationId xmlns:a16="http://schemas.microsoft.com/office/drawing/2014/main" id="{52B4D576-541D-E01C-5256-E3B5DF2FE896}"/>
              </a:ext>
            </a:extLst>
          </p:cNvPr>
          <p:cNvSpPr/>
          <p:nvPr/>
        </p:nvSpPr>
        <p:spPr>
          <a:xfrm>
            <a:off x="7717389" y="6296297"/>
            <a:ext cx="1091969" cy="547311"/>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13" name="Rectangle 12">
            <a:hlinkClick r:id="" action="ppaction://noaction"/>
            <a:extLst>
              <a:ext uri="{FF2B5EF4-FFF2-40B4-BE49-F238E27FC236}">
                <a16:creationId xmlns:a16="http://schemas.microsoft.com/office/drawing/2014/main" id="{AAFB62EF-9160-BEA5-180A-9247BA9F7F9A}"/>
              </a:ext>
            </a:extLst>
          </p:cNvPr>
          <p:cNvSpPr/>
          <p:nvPr/>
        </p:nvSpPr>
        <p:spPr>
          <a:xfrm>
            <a:off x="8851804" y="6296297"/>
            <a:ext cx="1091969" cy="547311"/>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14" name="Rectangle 13">
            <a:hlinkClick r:id="" action="ppaction://noaction"/>
            <a:extLst>
              <a:ext uri="{FF2B5EF4-FFF2-40B4-BE49-F238E27FC236}">
                <a16:creationId xmlns:a16="http://schemas.microsoft.com/office/drawing/2014/main" id="{36A539D8-990C-A90E-43F4-DA0EA52F2AEB}"/>
              </a:ext>
            </a:extLst>
          </p:cNvPr>
          <p:cNvSpPr/>
          <p:nvPr/>
        </p:nvSpPr>
        <p:spPr>
          <a:xfrm>
            <a:off x="9977864" y="6296297"/>
            <a:ext cx="1091969" cy="547311"/>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15" name="Rectangle 14">
            <a:hlinkClick r:id="" action="ppaction://noaction"/>
            <a:extLst>
              <a:ext uri="{FF2B5EF4-FFF2-40B4-BE49-F238E27FC236}">
                <a16:creationId xmlns:a16="http://schemas.microsoft.com/office/drawing/2014/main" id="{64D471D9-E780-9EA8-F0B4-91928A0EB447}"/>
              </a:ext>
            </a:extLst>
          </p:cNvPr>
          <p:cNvSpPr/>
          <p:nvPr/>
        </p:nvSpPr>
        <p:spPr>
          <a:xfrm>
            <a:off x="11100030" y="6296297"/>
            <a:ext cx="1091969" cy="547311"/>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16" name="Rectangle 15">
            <a:hlinkClick r:id="" action="ppaction://noaction"/>
            <a:extLst>
              <a:ext uri="{FF2B5EF4-FFF2-40B4-BE49-F238E27FC236}">
                <a16:creationId xmlns:a16="http://schemas.microsoft.com/office/drawing/2014/main" id="{27EDAB9D-2D6F-068E-33BF-2EE1425F1046}"/>
              </a:ext>
            </a:extLst>
          </p:cNvPr>
          <p:cNvSpPr/>
          <p:nvPr/>
        </p:nvSpPr>
        <p:spPr>
          <a:xfrm>
            <a:off x="0" y="6296297"/>
            <a:ext cx="2106300" cy="547311"/>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aphicFrame>
        <p:nvGraphicFramePr>
          <p:cNvPr id="2" name="Chart 1">
            <a:extLst>
              <a:ext uri="{FF2B5EF4-FFF2-40B4-BE49-F238E27FC236}">
                <a16:creationId xmlns:a16="http://schemas.microsoft.com/office/drawing/2014/main" id="{24BF80EF-656E-A408-0E61-C419B1AB612E}"/>
              </a:ext>
            </a:extLst>
          </p:cNvPr>
          <p:cNvGraphicFramePr>
            <a:graphicFrameLocks/>
          </p:cNvGraphicFramePr>
          <p:nvPr>
            <p:extLst>
              <p:ext uri="{D42A27DB-BD31-4B8C-83A1-F6EECF244321}">
                <p14:modId xmlns:p14="http://schemas.microsoft.com/office/powerpoint/2010/main" val="608361816"/>
              </p:ext>
            </p:extLst>
          </p:nvPr>
        </p:nvGraphicFramePr>
        <p:xfrm>
          <a:off x="382375" y="1444813"/>
          <a:ext cx="4459591" cy="24390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Table 16">
            <a:extLst>
              <a:ext uri="{FF2B5EF4-FFF2-40B4-BE49-F238E27FC236}">
                <a16:creationId xmlns:a16="http://schemas.microsoft.com/office/drawing/2014/main" id="{7E601316-A928-5E5E-3CB3-A1824053A063}"/>
              </a:ext>
            </a:extLst>
          </p:cNvPr>
          <p:cNvGraphicFramePr>
            <a:graphicFrameLocks noGrp="1"/>
          </p:cNvGraphicFramePr>
          <p:nvPr>
            <p:extLst>
              <p:ext uri="{D42A27DB-BD31-4B8C-83A1-F6EECF244321}">
                <p14:modId xmlns:p14="http://schemas.microsoft.com/office/powerpoint/2010/main" val="1753316980"/>
              </p:ext>
            </p:extLst>
          </p:nvPr>
        </p:nvGraphicFramePr>
        <p:xfrm>
          <a:off x="251834" y="1242032"/>
          <a:ext cx="6746580" cy="2759641"/>
        </p:xfrm>
        <a:graphic>
          <a:graphicData uri="http://schemas.openxmlformats.org/drawingml/2006/table">
            <a:tbl>
              <a:tblPr>
                <a:tableStyleId>{5C22544A-7EE6-4342-B048-85BDC9FD1C3A}</a:tableStyleId>
              </a:tblPr>
              <a:tblGrid>
                <a:gridCol w="2510356">
                  <a:extLst>
                    <a:ext uri="{9D8B030D-6E8A-4147-A177-3AD203B41FA5}">
                      <a16:colId xmlns:a16="http://schemas.microsoft.com/office/drawing/2014/main" val="2227549272"/>
                    </a:ext>
                  </a:extLst>
                </a:gridCol>
                <a:gridCol w="800175">
                  <a:extLst>
                    <a:ext uri="{9D8B030D-6E8A-4147-A177-3AD203B41FA5}">
                      <a16:colId xmlns:a16="http://schemas.microsoft.com/office/drawing/2014/main" val="4000217558"/>
                    </a:ext>
                  </a:extLst>
                </a:gridCol>
                <a:gridCol w="1145350">
                  <a:extLst>
                    <a:ext uri="{9D8B030D-6E8A-4147-A177-3AD203B41FA5}">
                      <a16:colId xmlns:a16="http://schemas.microsoft.com/office/drawing/2014/main" val="883427621"/>
                    </a:ext>
                  </a:extLst>
                </a:gridCol>
                <a:gridCol w="1011381">
                  <a:extLst>
                    <a:ext uri="{9D8B030D-6E8A-4147-A177-3AD203B41FA5}">
                      <a16:colId xmlns:a16="http://schemas.microsoft.com/office/drawing/2014/main" val="2717745553"/>
                    </a:ext>
                  </a:extLst>
                </a:gridCol>
                <a:gridCol w="706643">
                  <a:extLst>
                    <a:ext uri="{9D8B030D-6E8A-4147-A177-3AD203B41FA5}">
                      <a16:colId xmlns:a16="http://schemas.microsoft.com/office/drawing/2014/main" val="1399731433"/>
                    </a:ext>
                  </a:extLst>
                </a:gridCol>
                <a:gridCol w="572675">
                  <a:extLst>
                    <a:ext uri="{9D8B030D-6E8A-4147-A177-3AD203B41FA5}">
                      <a16:colId xmlns:a16="http://schemas.microsoft.com/office/drawing/2014/main" val="3065585078"/>
                    </a:ext>
                  </a:extLst>
                </a:gridCol>
              </a:tblGrid>
              <a:tr h="253296">
                <a:tc>
                  <a:txBody>
                    <a:bodyPr/>
                    <a:lstStyle/>
                    <a:p>
                      <a:pPr algn="l" fontAlgn="ctr">
                        <a:buNone/>
                      </a:pP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2">
                        <a:lumMod val="95000"/>
                      </a:schemeClr>
                    </a:solidFill>
                  </a:tcPr>
                </a:tc>
                <a:tc>
                  <a:txBody>
                    <a:bodyPr/>
                    <a:lstStyle/>
                    <a:p>
                      <a:pPr algn="l" fontAlgn="ctr">
                        <a:buNone/>
                      </a:pPr>
                      <a:r>
                        <a:rPr lang="en-GB" sz="1200" b="1" i="0" u="none" strike="noStrike">
                          <a:solidFill>
                            <a:srgbClr val="000000"/>
                          </a:solidFill>
                          <a:effectLst/>
                          <a:latin typeface="Arial"/>
                          <a:ea typeface="Calibri" panose="020F0502020204030204" pitchFamily="34" charset="0"/>
                          <a:cs typeface="Arial"/>
                        </a:rPr>
                        <a:t>2025/2026</a:t>
                      </a:r>
                    </a:p>
                  </a:txBody>
                  <a:tcPr marL="0" marR="0" marT="0" marB="0" anchor="ctr">
                    <a:solidFill>
                      <a:srgbClr val="92D050"/>
                    </a:solidFill>
                  </a:tcPr>
                </a:tc>
                <a:tc>
                  <a:txBody>
                    <a:bodyPr/>
                    <a:lstStyle/>
                    <a:p>
                      <a:pPr algn="ctr" fontAlgn="ctr">
                        <a:buNone/>
                      </a:pPr>
                      <a:r>
                        <a:rPr lang="en-GB" sz="1200" b="1" i="0" u="none" strike="noStrike">
                          <a:solidFill>
                            <a:srgbClr val="000000"/>
                          </a:solidFill>
                          <a:effectLst/>
                          <a:latin typeface="Arial"/>
                          <a:ea typeface="Calibri" panose="020F0502020204030204" pitchFamily="34" charset="0"/>
                          <a:cs typeface="Arial"/>
                        </a:rPr>
                        <a:t>BME</a:t>
                      </a:r>
                    </a:p>
                  </a:txBody>
                  <a:tcPr marL="0" marR="0" marT="0" marB="0" anchor="ctr">
                    <a:solidFill>
                      <a:srgbClr val="92D050"/>
                    </a:solidFill>
                  </a:tcPr>
                </a:tc>
                <a:tc>
                  <a:txBody>
                    <a:bodyPr/>
                    <a:lstStyle/>
                    <a:p>
                      <a:pPr algn="ctr" fontAlgn="ctr">
                        <a:buNone/>
                      </a:pPr>
                      <a:r>
                        <a:rPr lang="en-GB" sz="1200" b="1" i="0" u="none" strike="noStrike">
                          <a:solidFill>
                            <a:srgbClr val="000000"/>
                          </a:solidFill>
                          <a:effectLst/>
                          <a:latin typeface="Arial"/>
                          <a:ea typeface="Calibri" panose="020F0502020204030204" pitchFamily="34" charset="0"/>
                          <a:cs typeface="Arial"/>
                        </a:rPr>
                        <a:t>White </a:t>
                      </a:r>
                    </a:p>
                  </a:txBody>
                  <a:tcPr marL="0" marR="0" marT="0" marB="0" anchor="ctr">
                    <a:solidFill>
                      <a:srgbClr val="92D050"/>
                    </a:solidFill>
                  </a:tcPr>
                </a:tc>
                <a:tc>
                  <a:txBody>
                    <a:bodyPr/>
                    <a:lstStyle/>
                    <a:p>
                      <a:pPr algn="ctr" fontAlgn="ctr">
                        <a:buNone/>
                      </a:pPr>
                      <a:r>
                        <a:rPr lang="en-GB" sz="1200" b="1" i="0" u="none" strike="noStrike">
                          <a:solidFill>
                            <a:srgbClr val="000000"/>
                          </a:solidFill>
                          <a:effectLst/>
                          <a:latin typeface="Arial"/>
                          <a:ea typeface="Calibri" panose="020F0502020204030204" pitchFamily="34" charset="0"/>
                          <a:cs typeface="Arial"/>
                        </a:rPr>
                        <a:t>Unknown</a:t>
                      </a:r>
                    </a:p>
                  </a:txBody>
                  <a:tcPr marL="0" marR="0" marT="0" marB="0" anchor="ctr">
                    <a:solidFill>
                      <a:srgbClr val="92D050"/>
                    </a:solidFill>
                  </a:tcPr>
                </a:tc>
                <a:tc>
                  <a:txBody>
                    <a:bodyPr/>
                    <a:lstStyle/>
                    <a:p>
                      <a:pPr algn="ctr" fontAlgn="ctr">
                        <a:buNone/>
                      </a:pPr>
                      <a:r>
                        <a:rPr lang="en-GB" sz="1200" b="1" i="0" u="none" strike="noStrike">
                          <a:solidFill>
                            <a:srgbClr val="000000"/>
                          </a:solidFill>
                          <a:effectLst/>
                          <a:latin typeface="Arial"/>
                          <a:ea typeface="Calibri" panose="020F0502020204030204" pitchFamily="34" charset="0"/>
                          <a:cs typeface="Arial"/>
                        </a:rPr>
                        <a:t>Total</a:t>
                      </a:r>
                    </a:p>
                  </a:txBody>
                  <a:tcPr marL="0" marR="0" marT="0" marB="0" anchor="ctr">
                    <a:solidFill>
                      <a:srgbClr val="92D050"/>
                    </a:solidFill>
                  </a:tcPr>
                </a:tc>
                <a:extLst>
                  <a:ext uri="{0D108BD9-81ED-4DB2-BD59-A6C34878D82A}">
                    <a16:rowId xmlns:a16="http://schemas.microsoft.com/office/drawing/2014/main" val="1926333996"/>
                  </a:ext>
                </a:extLst>
              </a:tr>
              <a:tr h="542925">
                <a:tc>
                  <a:txBody>
                    <a:bodyPr/>
                    <a:lstStyle/>
                    <a:p>
                      <a:pPr algn="l" fontAlgn="ctr">
                        <a:buNone/>
                      </a:pPr>
                      <a:r>
                        <a:rPr lang="en-GB" sz="1200" u="none" strike="noStrike">
                          <a:effectLst/>
                          <a:latin typeface="Arial"/>
                          <a:ea typeface="Calibri" panose="020F0502020204030204" pitchFamily="34" charset="0"/>
                          <a:cs typeface="Arial"/>
                        </a:rPr>
                        <a:t>Number of staff accessing non-mandatory training and CPD in the financial year</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2">
                        <a:lumMod val="95000"/>
                      </a:schemeClr>
                    </a:solidFill>
                  </a:tcPr>
                </a:tc>
                <a:tc>
                  <a:txBody>
                    <a:bodyPr/>
                    <a:lstStyle/>
                    <a:p>
                      <a:pPr algn="l" fontAlgn="ctr">
                        <a:buNone/>
                      </a:pPr>
                      <a:r>
                        <a:rPr lang="en-GB" sz="1200" u="none" strike="noStrike">
                          <a:effectLst/>
                          <a:latin typeface="Arial"/>
                          <a:ea typeface="Calibri" panose="020F0502020204030204" pitchFamily="34" charset="0"/>
                          <a:cs typeface="Arial"/>
                        </a:rPr>
                        <a:t>Headcount</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rgbClr val="92D050"/>
                    </a:solidFill>
                  </a:tcPr>
                </a:tc>
                <a:tc>
                  <a:txBody>
                    <a:bodyPr/>
                    <a:lstStyle/>
                    <a:p>
                      <a:pPr algn="ctr" fontAlgn="ctr">
                        <a:buNone/>
                      </a:pPr>
                      <a:endParaRPr lang="en-GB" sz="1200" u="none" strike="noStrike">
                        <a:effectLst/>
                        <a:latin typeface="Arial"/>
                        <a:ea typeface="Calibri" panose="020F0502020204030204" pitchFamily="34" charset="0"/>
                        <a:cs typeface="Arial"/>
                      </a:endParaRPr>
                    </a:p>
                    <a:p>
                      <a:pPr algn="ctr" fontAlgn="ctr">
                        <a:buNone/>
                      </a:pPr>
                      <a:endParaRPr lang="en-GB" sz="1200" u="none" strike="noStrike">
                        <a:effectLst/>
                        <a:latin typeface="Arial"/>
                        <a:ea typeface="Calibri" panose="020F0502020204030204" pitchFamily="34" charset="0"/>
                        <a:cs typeface="Arial"/>
                      </a:endParaRPr>
                    </a:p>
                    <a:p>
                      <a:pPr algn="ctr" fontAlgn="ctr">
                        <a:buNone/>
                      </a:pPr>
                      <a:r>
                        <a:rPr lang="en-GB" sz="1200" u="none" strike="noStrike">
                          <a:effectLst/>
                          <a:latin typeface="Arial"/>
                          <a:ea typeface="Calibri" panose="020F0502020204030204" pitchFamily="34" charset="0"/>
                          <a:cs typeface="Arial"/>
                        </a:rPr>
                        <a:t>400</a:t>
                      </a:r>
                    </a:p>
                    <a:p>
                      <a:pPr algn="ctr" fontAlgn="ctr">
                        <a:buNone/>
                      </a:pPr>
                      <a:r>
                        <a:rPr lang="en-GB" sz="1200" u="none" strike="noStrike">
                          <a:effectLst/>
                          <a:latin typeface="Arial"/>
                          <a:ea typeface="Calibri" panose="020F0502020204030204" pitchFamily="34" charset="0"/>
                          <a:cs typeface="Arial"/>
                        </a:rPr>
                        <a:t>(13.5%)</a:t>
                      </a:r>
                    </a:p>
                    <a:p>
                      <a:pPr algn="ctr" fontAlgn="ctr">
                        <a:buNone/>
                      </a:pP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rgbClr val="92D050"/>
                    </a:solidFill>
                  </a:tcPr>
                </a:tc>
                <a:tc>
                  <a:txBody>
                    <a:bodyPr/>
                    <a:lstStyle/>
                    <a:p>
                      <a:pPr algn="ctr" fontAlgn="ctr">
                        <a:buNone/>
                      </a:pPr>
                      <a:endParaRPr lang="en-GB" sz="1200" u="none" strike="noStrike">
                        <a:effectLst/>
                        <a:latin typeface="Arial"/>
                        <a:ea typeface="Calibri" panose="020F0502020204030204" pitchFamily="34" charset="0"/>
                        <a:cs typeface="Arial"/>
                      </a:endParaRPr>
                    </a:p>
                    <a:p>
                      <a:pPr algn="ctr" fontAlgn="ctr">
                        <a:buNone/>
                      </a:pPr>
                      <a:r>
                        <a:rPr lang="en-GB" sz="1200" u="none" strike="noStrike">
                          <a:effectLst/>
                          <a:latin typeface="Arial"/>
                          <a:ea typeface="Calibri" panose="020F0502020204030204" pitchFamily="34" charset="0"/>
                          <a:cs typeface="Arial"/>
                        </a:rPr>
                        <a:t>2520</a:t>
                      </a:r>
                    </a:p>
                    <a:p>
                      <a:pPr algn="ctr" fontAlgn="ctr">
                        <a:buNone/>
                      </a:pPr>
                      <a:r>
                        <a:rPr lang="en-GB" sz="1200" u="none" strike="noStrike">
                          <a:effectLst/>
                          <a:latin typeface="Arial"/>
                          <a:ea typeface="Calibri" panose="020F0502020204030204" pitchFamily="34" charset="0"/>
                          <a:cs typeface="Arial"/>
                        </a:rPr>
                        <a:t> (85%)</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1">
                        <a:lumMod val="95000"/>
                      </a:schemeClr>
                    </a:solidFill>
                  </a:tcPr>
                </a:tc>
                <a:tc>
                  <a:txBody>
                    <a:bodyPr/>
                    <a:lstStyle/>
                    <a:p>
                      <a:pPr algn="ctr" fontAlgn="ctr">
                        <a:buNone/>
                      </a:pPr>
                      <a:endParaRPr lang="en-GB" sz="1200" u="none" strike="noStrike">
                        <a:effectLst/>
                        <a:latin typeface="Arial"/>
                        <a:ea typeface="Calibri" panose="020F0502020204030204" pitchFamily="34" charset="0"/>
                        <a:cs typeface="Arial"/>
                      </a:endParaRPr>
                    </a:p>
                    <a:p>
                      <a:pPr algn="ctr" fontAlgn="ctr">
                        <a:buNone/>
                      </a:pPr>
                      <a:r>
                        <a:rPr lang="en-GB" sz="1200" u="none" strike="noStrike">
                          <a:effectLst/>
                          <a:latin typeface="Arial"/>
                          <a:ea typeface="Calibri" panose="020F0502020204030204" pitchFamily="34" charset="0"/>
                          <a:cs typeface="Arial"/>
                        </a:rPr>
                        <a:t>47</a:t>
                      </a:r>
                    </a:p>
                    <a:p>
                      <a:pPr algn="ctr" fontAlgn="ctr">
                        <a:buNone/>
                      </a:pPr>
                      <a:r>
                        <a:rPr lang="en-GB" sz="1200" b="0" i="0" u="none" strike="noStrike">
                          <a:solidFill>
                            <a:srgbClr val="000000"/>
                          </a:solidFill>
                          <a:effectLst/>
                          <a:latin typeface="Arial"/>
                          <a:ea typeface="Calibri" panose="020F0502020204030204" pitchFamily="34" charset="0"/>
                          <a:cs typeface="Arial"/>
                        </a:rPr>
                        <a:t>(1.6%)</a:t>
                      </a:r>
                    </a:p>
                  </a:txBody>
                  <a:tcPr marL="0" marR="0" marT="0" marB="0" anchor="ctr">
                    <a:solidFill>
                      <a:schemeClr val="bg1">
                        <a:lumMod val="95000"/>
                      </a:schemeClr>
                    </a:solidFill>
                  </a:tcPr>
                </a:tc>
                <a:tc>
                  <a:txBody>
                    <a:bodyPr/>
                    <a:lstStyle/>
                    <a:p>
                      <a:pPr algn="ctr" fontAlgn="ctr">
                        <a:buNone/>
                      </a:pPr>
                      <a:r>
                        <a:rPr lang="en-GB" sz="1200" b="0" i="0" u="none" strike="noStrike">
                          <a:solidFill>
                            <a:srgbClr val="000000"/>
                          </a:solidFill>
                          <a:effectLst/>
                          <a:latin typeface="Arial"/>
                          <a:ea typeface="Calibri" panose="020F0502020204030204" pitchFamily="34" charset="0"/>
                          <a:cs typeface="Arial"/>
                        </a:rPr>
                        <a:t>2967</a:t>
                      </a:r>
                    </a:p>
                  </a:txBody>
                  <a:tcPr marL="0" marR="0" marT="0" marB="0" anchor="ctr">
                    <a:solidFill>
                      <a:schemeClr val="bg1">
                        <a:lumMod val="95000"/>
                      </a:schemeClr>
                    </a:solidFill>
                  </a:tcPr>
                </a:tc>
                <a:extLst>
                  <a:ext uri="{0D108BD9-81ED-4DB2-BD59-A6C34878D82A}">
                    <a16:rowId xmlns:a16="http://schemas.microsoft.com/office/drawing/2014/main" val="1802625645"/>
                  </a:ext>
                </a:extLst>
              </a:tr>
              <a:tr h="533400">
                <a:tc>
                  <a:txBody>
                    <a:bodyPr/>
                    <a:lstStyle/>
                    <a:p>
                      <a:pPr algn="l" fontAlgn="ctr">
                        <a:buNone/>
                      </a:pPr>
                      <a:r>
                        <a:rPr lang="en-GB" sz="1200" u="none" strike="noStrike">
                          <a:effectLst/>
                          <a:latin typeface="Arial"/>
                          <a:ea typeface="Calibri" panose="020F0502020204030204" pitchFamily="34" charset="0"/>
                          <a:cs typeface="Arial"/>
                        </a:rPr>
                        <a:t>Likelihood of staff accessing non-mandatory training and CPD</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2">
                        <a:lumMod val="95000"/>
                      </a:schemeClr>
                    </a:solidFill>
                  </a:tcPr>
                </a:tc>
                <a:tc>
                  <a:txBody>
                    <a:bodyPr/>
                    <a:lstStyle/>
                    <a:p>
                      <a:pPr algn="l" fontAlgn="ctr">
                        <a:buNone/>
                      </a:pPr>
                      <a:r>
                        <a:rPr lang="en-GB" sz="1200" u="none" strike="noStrike">
                          <a:effectLst/>
                          <a:latin typeface="Arial"/>
                          <a:ea typeface="Calibri" panose="020F0502020204030204" pitchFamily="34" charset="0"/>
                          <a:cs typeface="Arial"/>
                        </a:rPr>
                        <a:t>Auto-Calculated</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rgbClr val="92D050"/>
                    </a:solidFill>
                  </a:tcPr>
                </a:tc>
                <a:tc>
                  <a:txBody>
                    <a:bodyPr/>
                    <a:lstStyle/>
                    <a:p>
                      <a:pPr algn="ctr" fontAlgn="ctr">
                        <a:buNone/>
                      </a:pPr>
                      <a:endParaRPr lang="en-GB" sz="1200" u="none" strike="noStrike">
                        <a:effectLst/>
                        <a:latin typeface="Arial"/>
                        <a:ea typeface="Calibri" panose="020F0502020204030204" pitchFamily="34" charset="0"/>
                        <a:cs typeface="Arial"/>
                      </a:endParaRPr>
                    </a:p>
                    <a:p>
                      <a:pPr algn="ctr" fontAlgn="ctr">
                        <a:buNone/>
                      </a:pPr>
                      <a:r>
                        <a:rPr lang="en-GB" sz="1200" u="none" strike="noStrike">
                          <a:effectLst/>
                          <a:latin typeface="Arial"/>
                          <a:ea typeface="Calibri" panose="020F0502020204030204" pitchFamily="34" charset="0"/>
                          <a:cs typeface="Arial"/>
                        </a:rPr>
                        <a:t>0.69</a:t>
                      </a:r>
                    </a:p>
                    <a:p>
                      <a:pPr algn="ctr" fontAlgn="ctr">
                        <a:buNone/>
                      </a:pP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rgbClr val="92D050"/>
                    </a:solidFill>
                  </a:tcPr>
                </a:tc>
                <a:tc>
                  <a:txBody>
                    <a:bodyPr/>
                    <a:lstStyle/>
                    <a:p>
                      <a:pPr algn="ctr" fontAlgn="ctr">
                        <a:buNone/>
                      </a:pPr>
                      <a:endParaRPr lang="en-GB" sz="1200" u="none" strike="noStrike">
                        <a:effectLst/>
                        <a:latin typeface="Arial"/>
                        <a:ea typeface="Calibri" panose="020F0502020204030204" pitchFamily="34" charset="0"/>
                        <a:cs typeface="Arial"/>
                      </a:endParaRPr>
                    </a:p>
                    <a:p>
                      <a:pPr algn="ctr" fontAlgn="ctr">
                        <a:buNone/>
                      </a:pPr>
                      <a:r>
                        <a:rPr lang="en-GB" sz="1200" u="none" strike="noStrike">
                          <a:effectLst/>
                          <a:latin typeface="Arial"/>
                          <a:ea typeface="Calibri" panose="020F0502020204030204" pitchFamily="34" charset="0"/>
                          <a:cs typeface="Arial"/>
                        </a:rPr>
                        <a:t>0.56</a:t>
                      </a:r>
                    </a:p>
                    <a:p>
                      <a:pPr algn="ctr" fontAlgn="ctr">
                        <a:buNone/>
                      </a:pP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1">
                        <a:lumMod val="95000"/>
                      </a:schemeClr>
                    </a:solidFill>
                  </a:tcPr>
                </a:tc>
                <a:tc>
                  <a:txBody>
                    <a:bodyPr/>
                    <a:lstStyle/>
                    <a:p>
                      <a:pPr algn="ctr" fontAlgn="ctr">
                        <a:buNone/>
                      </a:pPr>
                      <a:r>
                        <a:rPr lang="en-GB" sz="1200" u="none" strike="noStrike">
                          <a:effectLst/>
                          <a:latin typeface="Arial"/>
                          <a:ea typeface="Calibri" panose="020F0502020204030204" pitchFamily="34" charset="0"/>
                          <a:cs typeface="Arial"/>
                        </a:rPr>
                        <a:t>0.52</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1">
                        <a:lumMod val="95000"/>
                      </a:schemeClr>
                    </a:solidFill>
                  </a:tcPr>
                </a:tc>
                <a:tc>
                  <a:txBody>
                    <a:bodyPr/>
                    <a:lstStyle/>
                    <a:p>
                      <a:pPr algn="ctr" fontAlgn="ctr">
                        <a:buNone/>
                      </a:pP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1">
                        <a:lumMod val="95000"/>
                      </a:schemeClr>
                    </a:solidFill>
                  </a:tcPr>
                </a:tc>
                <a:extLst>
                  <a:ext uri="{0D108BD9-81ED-4DB2-BD59-A6C34878D82A}">
                    <a16:rowId xmlns:a16="http://schemas.microsoft.com/office/drawing/2014/main" val="4087577068"/>
                  </a:ext>
                </a:extLst>
              </a:tr>
              <a:tr h="1043305">
                <a:tc>
                  <a:txBody>
                    <a:bodyPr/>
                    <a:lstStyle/>
                    <a:p>
                      <a:pPr algn="l" fontAlgn="ctr">
                        <a:buNone/>
                      </a:pPr>
                      <a:r>
                        <a:rPr lang="en-GB" sz="1200" u="none" strike="noStrike">
                          <a:effectLst/>
                          <a:latin typeface="Arial"/>
                          <a:ea typeface="Calibri" panose="020F0502020204030204" pitchFamily="34" charset="0"/>
                          <a:cs typeface="Arial"/>
                        </a:rPr>
                        <a:t>Relative likelihood of White staff accessing non-mandatory training and CPD compared to BME staff</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2">
                        <a:lumMod val="95000"/>
                      </a:schemeClr>
                    </a:solidFill>
                  </a:tcPr>
                </a:tc>
                <a:tc>
                  <a:txBody>
                    <a:bodyPr/>
                    <a:lstStyle/>
                    <a:p>
                      <a:pPr algn="l" fontAlgn="ctr">
                        <a:buNone/>
                      </a:pPr>
                      <a:r>
                        <a:rPr lang="en-GB" sz="1200" u="none" strike="noStrike">
                          <a:effectLst/>
                          <a:latin typeface="Arial"/>
                          <a:ea typeface="Calibri" panose="020F0502020204030204" pitchFamily="34" charset="0"/>
                          <a:cs typeface="Arial"/>
                        </a:rPr>
                        <a:t>Auto-Calculated</a:t>
                      </a: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rgbClr val="92D050"/>
                    </a:solidFill>
                  </a:tcPr>
                </a:tc>
                <a:tc>
                  <a:txBody>
                    <a:bodyPr/>
                    <a:lstStyle/>
                    <a:p>
                      <a:pPr algn="ctr" fontAlgn="ctr">
                        <a:buNone/>
                      </a:pPr>
                      <a:r>
                        <a:rPr lang="en-GB" sz="1200" u="none" strike="noStrike">
                          <a:effectLst/>
                          <a:latin typeface="Arial"/>
                          <a:ea typeface="Calibri" panose="020F0502020204030204" pitchFamily="34" charset="0"/>
                          <a:cs typeface="Arial"/>
                        </a:rPr>
                        <a:t>0.81</a:t>
                      </a:r>
                    </a:p>
                    <a:p>
                      <a:pPr algn="ctr" fontAlgn="ctr">
                        <a:buNone/>
                      </a:pP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rgbClr val="92D050"/>
                    </a:solidFill>
                  </a:tcPr>
                </a:tc>
                <a:tc gridSpan="3">
                  <a:txBody>
                    <a:bodyPr/>
                    <a:lstStyle/>
                    <a:p>
                      <a:pPr algn="ctr" fontAlgn="ctr">
                        <a:buNone/>
                      </a:pPr>
                      <a:endParaRPr lang="en-GB" sz="1200" u="none" strike="noStrike">
                        <a:effectLst/>
                        <a:latin typeface="Arial"/>
                        <a:ea typeface="Calibri" panose="020F0502020204030204" pitchFamily="34" charset="0"/>
                        <a:cs typeface="Arial"/>
                      </a:endParaRPr>
                    </a:p>
                    <a:p>
                      <a:pPr algn="ctr" fontAlgn="ctr">
                        <a:buNone/>
                      </a:pPr>
                      <a:endParaRPr lang="en-GB" sz="1200" u="none" strike="noStrike">
                        <a:effectLst/>
                        <a:latin typeface="Arial"/>
                        <a:ea typeface="Calibri" panose="020F0502020204030204" pitchFamily="34" charset="0"/>
                        <a:cs typeface="Arial"/>
                      </a:endParaRPr>
                    </a:p>
                    <a:p>
                      <a:pPr algn="ctr" fontAlgn="ctr">
                        <a:buNone/>
                      </a:pPr>
                      <a:endParaRPr lang="en-GB" sz="1200" b="0" i="0" u="none" strike="noStrike">
                        <a:solidFill>
                          <a:srgbClr val="000000"/>
                        </a:solidFill>
                        <a:effectLst/>
                        <a:latin typeface="Arial"/>
                        <a:ea typeface="Calibri" panose="020F0502020204030204" pitchFamily="34" charset="0"/>
                        <a:cs typeface="Arial"/>
                      </a:endParaRPr>
                    </a:p>
                  </a:txBody>
                  <a:tcPr marL="0" marR="0" marT="0" marB="0" anchor="ctr">
                    <a:solidFill>
                      <a:schemeClr val="bg1">
                        <a:lumMod val="95000"/>
                      </a:schemeClr>
                    </a:solidFill>
                  </a:tcPr>
                </a:tc>
                <a:tc hMerge="1">
                  <a:txBody>
                    <a:bodyPr/>
                    <a:lstStyle/>
                    <a:p>
                      <a:endParaRPr/>
                    </a:p>
                  </a:txBody>
                  <a:tcPr marL="0" marR="0" marT="0" marB="0" anchor="ctr"/>
                </a:tc>
                <a:tc hMerge="1">
                  <a:txBody>
                    <a:bodyPr/>
                    <a:lstStyle/>
                    <a:p>
                      <a:pPr algn="ctr" fontAlgn="ctr">
                        <a:buNone/>
                      </a:pP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extLst>
                  <a:ext uri="{0D108BD9-81ED-4DB2-BD59-A6C34878D82A}">
                    <a16:rowId xmlns:a16="http://schemas.microsoft.com/office/drawing/2014/main" val="2656363121"/>
                  </a:ext>
                </a:extLst>
              </a:tr>
            </a:tbl>
          </a:graphicData>
        </a:graphic>
      </p:graphicFrame>
      <p:graphicFrame>
        <p:nvGraphicFramePr>
          <p:cNvPr id="21" name="Table 20">
            <a:extLst>
              <a:ext uri="{FF2B5EF4-FFF2-40B4-BE49-F238E27FC236}">
                <a16:creationId xmlns:a16="http://schemas.microsoft.com/office/drawing/2014/main" id="{23B96AF9-E28D-9CAE-962D-DE4F7393AE3E}"/>
              </a:ext>
            </a:extLst>
          </p:cNvPr>
          <p:cNvGraphicFramePr>
            <a:graphicFrameLocks noGrp="1"/>
          </p:cNvGraphicFramePr>
          <p:nvPr>
            <p:extLst>
              <p:ext uri="{D42A27DB-BD31-4B8C-83A1-F6EECF244321}">
                <p14:modId xmlns:p14="http://schemas.microsoft.com/office/powerpoint/2010/main" val="1827158390"/>
              </p:ext>
            </p:extLst>
          </p:nvPr>
        </p:nvGraphicFramePr>
        <p:xfrm>
          <a:off x="260329" y="4261544"/>
          <a:ext cx="6738083" cy="1051560"/>
        </p:xfrm>
        <a:graphic>
          <a:graphicData uri="http://schemas.openxmlformats.org/drawingml/2006/table">
            <a:tbl>
              <a:tblPr firstRow="1" bandRow="1">
                <a:tableStyleId>{5C22544A-7EE6-4342-B048-85BDC9FD1C3A}</a:tableStyleId>
              </a:tblPr>
              <a:tblGrid>
                <a:gridCol w="1403869">
                  <a:extLst>
                    <a:ext uri="{9D8B030D-6E8A-4147-A177-3AD203B41FA5}">
                      <a16:colId xmlns:a16="http://schemas.microsoft.com/office/drawing/2014/main" val="3876993515"/>
                    </a:ext>
                  </a:extLst>
                </a:gridCol>
                <a:gridCol w="788077">
                  <a:extLst>
                    <a:ext uri="{9D8B030D-6E8A-4147-A177-3AD203B41FA5}">
                      <a16:colId xmlns:a16="http://schemas.microsoft.com/office/drawing/2014/main" val="1470825130"/>
                    </a:ext>
                  </a:extLst>
                </a:gridCol>
                <a:gridCol w="754181">
                  <a:extLst>
                    <a:ext uri="{9D8B030D-6E8A-4147-A177-3AD203B41FA5}">
                      <a16:colId xmlns:a16="http://schemas.microsoft.com/office/drawing/2014/main" val="488948916"/>
                    </a:ext>
                  </a:extLst>
                </a:gridCol>
                <a:gridCol w="788077">
                  <a:extLst>
                    <a:ext uri="{9D8B030D-6E8A-4147-A177-3AD203B41FA5}">
                      <a16:colId xmlns:a16="http://schemas.microsoft.com/office/drawing/2014/main" val="3853054030"/>
                    </a:ext>
                  </a:extLst>
                </a:gridCol>
                <a:gridCol w="788077">
                  <a:extLst>
                    <a:ext uri="{9D8B030D-6E8A-4147-A177-3AD203B41FA5}">
                      <a16:colId xmlns:a16="http://schemas.microsoft.com/office/drawing/2014/main" val="4123594458"/>
                    </a:ext>
                  </a:extLst>
                </a:gridCol>
                <a:gridCol w="728760">
                  <a:extLst>
                    <a:ext uri="{9D8B030D-6E8A-4147-A177-3AD203B41FA5}">
                      <a16:colId xmlns:a16="http://schemas.microsoft.com/office/drawing/2014/main" val="1224651132"/>
                    </a:ext>
                  </a:extLst>
                </a:gridCol>
                <a:gridCol w="743521">
                  <a:extLst>
                    <a:ext uri="{9D8B030D-6E8A-4147-A177-3AD203B41FA5}">
                      <a16:colId xmlns:a16="http://schemas.microsoft.com/office/drawing/2014/main" val="4210836084"/>
                    </a:ext>
                  </a:extLst>
                </a:gridCol>
                <a:gridCol w="743521">
                  <a:extLst>
                    <a:ext uri="{9D8B030D-6E8A-4147-A177-3AD203B41FA5}">
                      <a16:colId xmlns:a16="http://schemas.microsoft.com/office/drawing/2014/main" val="4165016900"/>
                    </a:ext>
                  </a:extLst>
                </a:gridCol>
              </a:tblGrid>
              <a:tr h="370840">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0">
                          <a:solidFill>
                            <a:schemeClr val="bg1"/>
                          </a:solidFill>
                          <a:effectLst/>
                          <a:latin typeface="Arial"/>
                          <a:ea typeface="Calibri"/>
                          <a:cs typeface="Arial"/>
                        </a:rPr>
                        <a:t>Relative likelihood of white staff accessing non-mandatory training and CPD compared to BME staff</a:t>
                      </a:r>
                    </a:p>
                  </a:txBody>
                  <a:tcPr>
                    <a:solidFill>
                      <a:srgbClr val="92D050"/>
                    </a:solidFill>
                  </a:tcPr>
                </a:tc>
                <a:tc>
                  <a:txBody>
                    <a:bodyPr/>
                    <a:lstStyle/>
                    <a:p>
                      <a:pPr algn="ctr"/>
                      <a:r>
                        <a:rPr lang="en-GB" sz="1050" b="1">
                          <a:solidFill>
                            <a:schemeClr val="tx1"/>
                          </a:solidFill>
                          <a:latin typeface="Arial"/>
                          <a:ea typeface="Calibri"/>
                          <a:cs typeface="Arial"/>
                        </a:rPr>
                        <a:t>19/20</a:t>
                      </a:r>
                    </a:p>
                  </a:txBody>
                  <a:tcPr>
                    <a:solidFill>
                      <a:srgbClr val="92D050"/>
                    </a:solidFill>
                  </a:tcPr>
                </a:tc>
                <a:tc>
                  <a:txBody>
                    <a:bodyPr/>
                    <a:lstStyle/>
                    <a:p>
                      <a:pPr algn="ctr"/>
                      <a:r>
                        <a:rPr lang="en-GB" sz="1050" b="1">
                          <a:solidFill>
                            <a:schemeClr val="tx1"/>
                          </a:solidFill>
                          <a:latin typeface="Arial"/>
                          <a:ea typeface="Calibri"/>
                          <a:cs typeface="Arial"/>
                        </a:rPr>
                        <a:t>20/21</a:t>
                      </a:r>
                    </a:p>
                  </a:txBody>
                  <a:tcPr>
                    <a:solidFill>
                      <a:srgbClr val="92D050"/>
                    </a:solidFill>
                  </a:tcPr>
                </a:tc>
                <a:tc>
                  <a:txBody>
                    <a:bodyPr/>
                    <a:lstStyle/>
                    <a:p>
                      <a:pPr algn="ctr"/>
                      <a:r>
                        <a:rPr lang="en-GB" sz="1050" b="1">
                          <a:solidFill>
                            <a:schemeClr val="tx1"/>
                          </a:solidFill>
                          <a:latin typeface="Arial"/>
                          <a:ea typeface="Calibri"/>
                          <a:cs typeface="Arial"/>
                        </a:rPr>
                        <a:t>21/22</a:t>
                      </a:r>
                    </a:p>
                  </a:txBody>
                  <a:tcPr>
                    <a:solidFill>
                      <a:srgbClr val="92D050"/>
                    </a:solidFill>
                  </a:tcPr>
                </a:tc>
                <a:tc>
                  <a:txBody>
                    <a:bodyPr/>
                    <a:lstStyle/>
                    <a:p>
                      <a:pPr algn="ctr"/>
                      <a:r>
                        <a:rPr lang="en-GB" sz="1050" b="1">
                          <a:solidFill>
                            <a:schemeClr val="tx1"/>
                          </a:solidFill>
                          <a:latin typeface="Arial"/>
                          <a:ea typeface="Calibri"/>
                          <a:cs typeface="Arial"/>
                        </a:rPr>
                        <a:t>22/23</a:t>
                      </a:r>
                    </a:p>
                  </a:txBody>
                  <a:tcPr>
                    <a:solidFill>
                      <a:srgbClr val="92D050"/>
                    </a:solidFill>
                  </a:tcPr>
                </a:tc>
                <a:tc>
                  <a:txBody>
                    <a:bodyPr/>
                    <a:lstStyle/>
                    <a:p>
                      <a:pPr algn="ctr"/>
                      <a:r>
                        <a:rPr lang="en-GB" sz="1050" b="1">
                          <a:solidFill>
                            <a:schemeClr val="tx1"/>
                          </a:solidFill>
                          <a:latin typeface="Arial"/>
                          <a:ea typeface="Calibri"/>
                          <a:cs typeface="Arial"/>
                        </a:rPr>
                        <a:t>23/24</a:t>
                      </a:r>
                    </a:p>
                  </a:txBody>
                  <a:tcPr>
                    <a:solidFill>
                      <a:srgbClr val="92D050"/>
                    </a:solidFill>
                  </a:tcPr>
                </a:tc>
                <a:tc>
                  <a:txBody>
                    <a:bodyPr/>
                    <a:lstStyle/>
                    <a:p>
                      <a:pPr algn="ctr"/>
                      <a:r>
                        <a:rPr lang="en-GB" sz="1050" b="1">
                          <a:solidFill>
                            <a:schemeClr val="tx1"/>
                          </a:solidFill>
                          <a:latin typeface="Arial"/>
                          <a:ea typeface="Calibri"/>
                          <a:cs typeface="Arial"/>
                        </a:rPr>
                        <a:t>24/25</a:t>
                      </a:r>
                    </a:p>
                  </a:txBody>
                  <a:tcPr>
                    <a:solidFill>
                      <a:srgbClr val="92D050"/>
                    </a:solidFill>
                  </a:tcPr>
                </a:tc>
                <a:tc>
                  <a:txBody>
                    <a:bodyPr/>
                    <a:lstStyle/>
                    <a:p>
                      <a:pPr lvl="0" algn="ctr">
                        <a:buNone/>
                      </a:pPr>
                      <a:r>
                        <a:rPr lang="en-GB" sz="1050" b="1">
                          <a:solidFill>
                            <a:schemeClr val="tx1"/>
                          </a:solidFill>
                          <a:latin typeface="Arial"/>
                          <a:ea typeface="Calibri"/>
                          <a:cs typeface="Arial"/>
                        </a:rPr>
                        <a:t>25/26</a:t>
                      </a:r>
                    </a:p>
                  </a:txBody>
                  <a:tcPr>
                    <a:solidFill>
                      <a:srgbClr val="92D050"/>
                    </a:solidFill>
                  </a:tcPr>
                </a:tc>
                <a:extLst>
                  <a:ext uri="{0D108BD9-81ED-4DB2-BD59-A6C34878D82A}">
                    <a16:rowId xmlns:a16="http://schemas.microsoft.com/office/drawing/2014/main" val="2064950579"/>
                  </a:ext>
                </a:extLst>
              </a:tr>
              <a:tr h="370840">
                <a:tc vMerge="1">
                  <a:txBody>
                    <a:bodyPr/>
                    <a:lstStyle/>
                    <a:p>
                      <a:endParaRPr lang="en-GB"/>
                    </a:p>
                  </a:txBody>
                  <a:tcPr/>
                </a:tc>
                <a:tc>
                  <a:txBody>
                    <a:bodyPr/>
                    <a:lstStyle/>
                    <a:p>
                      <a:pPr algn="ctr"/>
                      <a:r>
                        <a:rPr lang="en-GB" sz="1050">
                          <a:latin typeface="Arial"/>
                          <a:ea typeface="Calibri"/>
                          <a:cs typeface="Arial"/>
                        </a:rPr>
                        <a:t>1.18</a:t>
                      </a:r>
                    </a:p>
                  </a:txBody>
                  <a:tcPr>
                    <a:solidFill>
                      <a:schemeClr val="bg1">
                        <a:lumMod val="95000"/>
                      </a:schemeClr>
                    </a:solidFill>
                  </a:tcPr>
                </a:tc>
                <a:tc>
                  <a:txBody>
                    <a:bodyPr/>
                    <a:lstStyle/>
                    <a:p>
                      <a:pPr algn="ctr"/>
                      <a:r>
                        <a:rPr lang="en-GB" sz="1050">
                          <a:latin typeface="Arial"/>
                          <a:ea typeface="Calibri"/>
                          <a:cs typeface="Arial"/>
                        </a:rPr>
                        <a:t>0.96</a:t>
                      </a:r>
                    </a:p>
                  </a:txBody>
                  <a:tcPr>
                    <a:solidFill>
                      <a:schemeClr val="bg1">
                        <a:lumMod val="95000"/>
                      </a:schemeClr>
                    </a:solidFill>
                  </a:tcPr>
                </a:tc>
                <a:tc>
                  <a:txBody>
                    <a:bodyPr/>
                    <a:lstStyle/>
                    <a:p>
                      <a:pPr algn="ctr"/>
                      <a:r>
                        <a:rPr lang="en-GB" sz="1050">
                          <a:latin typeface="Arial"/>
                          <a:ea typeface="Calibri"/>
                          <a:cs typeface="Arial"/>
                        </a:rPr>
                        <a:t>0</a:t>
                      </a:r>
                    </a:p>
                  </a:txBody>
                  <a:tcPr>
                    <a:solidFill>
                      <a:schemeClr val="bg1">
                        <a:lumMod val="95000"/>
                      </a:schemeClr>
                    </a:solidFill>
                  </a:tcPr>
                </a:tc>
                <a:tc>
                  <a:txBody>
                    <a:bodyPr/>
                    <a:lstStyle/>
                    <a:p>
                      <a:pPr algn="ctr"/>
                      <a:r>
                        <a:rPr lang="en-GB" sz="1050">
                          <a:latin typeface="Arial"/>
                          <a:ea typeface="Calibri"/>
                          <a:cs typeface="Arial"/>
                        </a:rPr>
                        <a:t>1</a:t>
                      </a:r>
                    </a:p>
                  </a:txBody>
                  <a:tcPr>
                    <a:solidFill>
                      <a:schemeClr val="bg1">
                        <a:lumMod val="95000"/>
                      </a:schemeClr>
                    </a:solidFill>
                  </a:tcPr>
                </a:tc>
                <a:tc>
                  <a:txBody>
                    <a:bodyPr/>
                    <a:lstStyle/>
                    <a:p>
                      <a:pPr algn="ctr"/>
                      <a:r>
                        <a:rPr lang="en-GB" sz="1050">
                          <a:latin typeface="Arial"/>
                          <a:ea typeface="Calibri" panose="020F0502020204030204" pitchFamily="34" charset="0"/>
                          <a:cs typeface="Arial"/>
                        </a:rPr>
                        <a:t>0.99</a:t>
                      </a:r>
                    </a:p>
                  </a:txBody>
                  <a:tcPr>
                    <a:solidFill>
                      <a:schemeClr val="bg1">
                        <a:lumMod val="95000"/>
                      </a:schemeClr>
                    </a:solidFill>
                  </a:tcPr>
                </a:tc>
                <a:tc>
                  <a:txBody>
                    <a:bodyPr/>
                    <a:lstStyle/>
                    <a:p>
                      <a:pPr algn="ctr"/>
                      <a:r>
                        <a:rPr lang="en-GB" sz="1050">
                          <a:latin typeface="Arial"/>
                          <a:ea typeface="Calibri" panose="020F0502020204030204" pitchFamily="34" charset="0"/>
                          <a:cs typeface="Arial"/>
                        </a:rPr>
                        <a:t>1.03</a:t>
                      </a:r>
                    </a:p>
                  </a:txBody>
                  <a:tcPr>
                    <a:solidFill>
                      <a:schemeClr val="bg1">
                        <a:lumMod val="95000"/>
                      </a:schemeClr>
                    </a:solidFill>
                  </a:tcPr>
                </a:tc>
                <a:tc>
                  <a:txBody>
                    <a:bodyPr/>
                    <a:lstStyle/>
                    <a:p>
                      <a:pPr lvl="0" algn="ctr">
                        <a:buNone/>
                      </a:pPr>
                      <a:r>
                        <a:rPr lang="en-GB" sz="1050">
                          <a:latin typeface="Arial"/>
                          <a:ea typeface="Calibri"/>
                          <a:cs typeface="Arial"/>
                        </a:rPr>
                        <a:t>0.81</a:t>
                      </a:r>
                    </a:p>
                  </a:txBody>
                  <a:tcPr>
                    <a:solidFill>
                      <a:schemeClr val="bg1">
                        <a:lumMod val="95000"/>
                      </a:schemeClr>
                    </a:solidFill>
                  </a:tcPr>
                </a:tc>
                <a:extLst>
                  <a:ext uri="{0D108BD9-81ED-4DB2-BD59-A6C34878D82A}">
                    <a16:rowId xmlns:a16="http://schemas.microsoft.com/office/drawing/2014/main" val="1344660554"/>
                  </a:ext>
                </a:extLst>
              </a:tr>
            </a:tbl>
          </a:graphicData>
        </a:graphic>
      </p:graphicFrame>
      <p:sp>
        <p:nvSpPr>
          <p:cNvPr id="19" name="TextBox 18">
            <a:extLst>
              <a:ext uri="{FF2B5EF4-FFF2-40B4-BE49-F238E27FC236}">
                <a16:creationId xmlns:a16="http://schemas.microsoft.com/office/drawing/2014/main" id="{01944524-AC94-9A2F-9265-F61C52DEF079}"/>
              </a:ext>
            </a:extLst>
          </p:cNvPr>
          <p:cNvSpPr txBox="1"/>
          <p:nvPr/>
        </p:nvSpPr>
        <p:spPr>
          <a:xfrm>
            <a:off x="384084" y="5787498"/>
            <a:ext cx="6534072" cy="319500"/>
          </a:xfrm>
          <a:prstGeom prst="rect">
            <a:avLst/>
          </a:prstGeom>
          <a:solidFill>
            <a:srgbClr val="92D05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1 in the action plan aims to support improvement with this indicator</a:t>
            </a:r>
          </a:p>
        </p:txBody>
      </p:sp>
    </p:spTree>
    <p:extLst>
      <p:ext uri="{BB962C8B-B14F-4D97-AF65-F5344CB8AC3E}">
        <p14:creationId xmlns:p14="http://schemas.microsoft.com/office/powerpoint/2010/main" val="3620908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8E304-59BF-265C-49B8-292402CBD15F}"/>
            </a:ext>
          </a:extLst>
        </p:cNvPr>
        <p:cNvGrpSpPr/>
        <p:nvPr/>
      </p:nvGrpSpPr>
      <p:grpSpPr>
        <a:xfrm>
          <a:off x="0" y="0"/>
          <a:ext cx="0" cy="0"/>
          <a:chOff x="0" y="0"/>
          <a:chExt cx="0" cy="0"/>
        </a:xfrm>
      </p:grpSpPr>
      <p:sp>
        <p:nvSpPr>
          <p:cNvPr id="3076" name="Text Box 4">
            <a:extLst>
              <a:ext uri="{FF2B5EF4-FFF2-40B4-BE49-F238E27FC236}">
                <a16:creationId xmlns:a16="http://schemas.microsoft.com/office/drawing/2014/main" id="{FF9ECDA8-6E90-DF6F-CC86-95572A22EBB3}"/>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3" name="TextBox 2">
            <a:extLst>
              <a:ext uri="{FF2B5EF4-FFF2-40B4-BE49-F238E27FC236}">
                <a16:creationId xmlns:a16="http://schemas.microsoft.com/office/drawing/2014/main" id="{4EE9D551-521E-BFD5-F118-5F9BB974E948}"/>
              </a:ext>
            </a:extLst>
          </p:cNvPr>
          <p:cNvSpPr txBox="1"/>
          <p:nvPr/>
        </p:nvSpPr>
        <p:spPr>
          <a:xfrm>
            <a:off x="7354443" y="1443841"/>
            <a:ext cx="4620987" cy="3893374"/>
          </a:xfrm>
          <a:prstGeom prst="rect">
            <a:avLst/>
          </a:prstGeom>
          <a:solidFill>
            <a:schemeClr val="bg1"/>
          </a:solidFill>
          <a:ln>
            <a:solidFill>
              <a:schemeClr val="bg1"/>
            </a:solidFill>
          </a:ln>
        </p:spPr>
        <p:txBody>
          <a:bodyPr wrap="square" lIns="91440" tIns="45720" rIns="91440" bIns="45720" rtlCol="0" anchor="t">
            <a:spAutoFit/>
          </a:bodyPr>
          <a:lstStyle/>
          <a:p>
            <a:r>
              <a:rPr lang="en-GB" sz="1300">
                <a:latin typeface="Arial"/>
                <a:cs typeface="Arial"/>
              </a:rPr>
              <a:t>The figures over the last 7 years show:</a:t>
            </a:r>
          </a:p>
          <a:p>
            <a:pPr marL="285750" indent="-285750">
              <a:buFontTx/>
              <a:buChar char="-"/>
            </a:pPr>
            <a:r>
              <a:rPr lang="en-GB" sz="1300">
                <a:latin typeface="Arial"/>
                <a:cs typeface="Arial"/>
              </a:rPr>
              <a:t>For BME staff after the dip from </a:t>
            </a:r>
            <a:r>
              <a:rPr lang="en-GB" sz="1300" b="1">
                <a:latin typeface="Arial"/>
                <a:cs typeface="Arial"/>
              </a:rPr>
              <a:t>29.5% in </a:t>
            </a:r>
            <a:r>
              <a:rPr lang="en-GB" sz="1300">
                <a:latin typeface="Arial"/>
                <a:cs typeface="Arial"/>
              </a:rPr>
              <a:t>2019</a:t>
            </a:r>
            <a:r>
              <a:rPr lang="en-GB" sz="1300" b="1">
                <a:latin typeface="Arial"/>
                <a:cs typeface="Arial"/>
              </a:rPr>
              <a:t> </a:t>
            </a:r>
            <a:r>
              <a:rPr lang="en-GB" sz="1300">
                <a:latin typeface="Arial"/>
                <a:cs typeface="Arial"/>
              </a:rPr>
              <a:t>to </a:t>
            </a:r>
            <a:r>
              <a:rPr lang="en-GB" sz="1300" b="1">
                <a:latin typeface="Arial"/>
                <a:cs typeface="Arial"/>
              </a:rPr>
              <a:t>16.5</a:t>
            </a:r>
            <a:r>
              <a:rPr lang="en-GB" sz="1300">
                <a:latin typeface="Arial"/>
                <a:cs typeface="Arial"/>
              </a:rPr>
              <a:t>% in 2020. This figure had increased by 4.5% from 2020 to 2021 with a miniscule drop (</a:t>
            </a:r>
            <a:r>
              <a:rPr lang="en-GB" sz="1300" b="1">
                <a:latin typeface="Arial"/>
                <a:cs typeface="Arial"/>
              </a:rPr>
              <a:t>0.7%) </a:t>
            </a:r>
            <a:r>
              <a:rPr lang="en-GB" sz="1300">
                <a:latin typeface="Arial"/>
                <a:cs typeface="Arial"/>
              </a:rPr>
              <a:t>in 2022, but continued to rise for the next 2 years and dropped by </a:t>
            </a:r>
            <a:r>
              <a:rPr lang="en-GB" sz="1300" b="1">
                <a:latin typeface="Arial"/>
                <a:cs typeface="Arial"/>
              </a:rPr>
              <a:t>2.1% </a:t>
            </a:r>
            <a:r>
              <a:rPr lang="en-GB" sz="1300">
                <a:latin typeface="Arial"/>
                <a:cs typeface="Arial"/>
              </a:rPr>
              <a:t>last year</a:t>
            </a:r>
            <a:r>
              <a:rPr lang="en-GB" sz="1300" b="1">
                <a:latin typeface="Arial"/>
                <a:cs typeface="Arial"/>
              </a:rPr>
              <a:t>. </a:t>
            </a:r>
            <a:endParaRPr lang="en-GB" sz="1300">
              <a:latin typeface="Arial"/>
              <a:cs typeface="Arial"/>
            </a:endParaRPr>
          </a:p>
          <a:p>
            <a:pPr marL="285750" indent="-285750">
              <a:buFontTx/>
              <a:buChar char="-"/>
            </a:pPr>
            <a:r>
              <a:rPr lang="en-GB" sz="1300">
                <a:latin typeface="Arial"/>
                <a:cs typeface="Arial"/>
              </a:rPr>
              <a:t>The figure for White staff also show an increase from 2020 </a:t>
            </a:r>
            <a:r>
              <a:rPr lang="en-GB" sz="1300" b="1">
                <a:latin typeface="Arial"/>
                <a:cs typeface="Arial"/>
              </a:rPr>
              <a:t>(22.9%) </a:t>
            </a:r>
            <a:r>
              <a:rPr lang="en-GB" sz="1300">
                <a:latin typeface="Arial"/>
                <a:cs typeface="Arial"/>
              </a:rPr>
              <a:t>and have hovered around this mark  before showing a consistent drop in 2024/2025 with a </a:t>
            </a:r>
            <a:r>
              <a:rPr lang="en-GB" sz="1300" b="1">
                <a:latin typeface="Arial"/>
                <a:cs typeface="Arial"/>
              </a:rPr>
              <a:t>1.4% decrease.</a:t>
            </a:r>
          </a:p>
          <a:p>
            <a:pPr marL="285750" indent="-285750">
              <a:buFontTx/>
              <a:buChar char="-"/>
            </a:pPr>
            <a:r>
              <a:rPr lang="en-GB" sz="1300">
                <a:latin typeface="Arial"/>
                <a:cs typeface="Arial"/>
              </a:rPr>
              <a:t>The percentage decrease from </a:t>
            </a:r>
            <a:r>
              <a:rPr lang="en-GB" sz="1300" b="1">
                <a:latin typeface="Arial"/>
                <a:cs typeface="Arial"/>
              </a:rPr>
              <a:t>to 2024/2025  </a:t>
            </a:r>
            <a:r>
              <a:rPr lang="en-GB" sz="1300">
                <a:latin typeface="Arial"/>
                <a:cs typeface="Arial"/>
              </a:rPr>
              <a:t>for BME staff is very small </a:t>
            </a:r>
            <a:r>
              <a:rPr lang="en-GB" sz="1300" b="1">
                <a:latin typeface="Arial"/>
                <a:cs typeface="Arial"/>
              </a:rPr>
              <a:t>(2.1%), </a:t>
            </a:r>
            <a:r>
              <a:rPr lang="en-GB" sz="1300">
                <a:latin typeface="Arial"/>
                <a:cs typeface="Arial"/>
              </a:rPr>
              <a:t>it is a worry that across both groups, the percentage rates of staff experiencing harassment over the last 3 years are consistently within the 18% - 20+% mark</a:t>
            </a:r>
          </a:p>
          <a:p>
            <a:pPr marL="285750" indent="-285750">
              <a:buFontTx/>
              <a:buChar char="-"/>
            </a:pPr>
            <a:r>
              <a:rPr lang="en-GB" sz="1300">
                <a:latin typeface="Arial"/>
                <a:cs typeface="Arial"/>
              </a:rPr>
              <a:t>While there is an  increase in the knowledge and confidence in reporting processes, providing Managers with  Zero Tolerance / Civility Saves lives might be a reason for the drop. However, the figures are worrying.  </a:t>
            </a:r>
          </a:p>
        </p:txBody>
      </p:sp>
      <p:sp>
        <p:nvSpPr>
          <p:cNvPr id="27" name="TextBox 26">
            <a:extLst>
              <a:ext uri="{FF2B5EF4-FFF2-40B4-BE49-F238E27FC236}">
                <a16:creationId xmlns:a16="http://schemas.microsoft.com/office/drawing/2014/main" id="{CE381026-7F1A-E28B-EC8E-2C89F357EA66}"/>
              </a:ext>
            </a:extLst>
          </p:cNvPr>
          <p:cNvSpPr txBox="1"/>
          <p:nvPr/>
        </p:nvSpPr>
        <p:spPr>
          <a:xfrm>
            <a:off x="379856" y="354790"/>
            <a:ext cx="9598008" cy="523221"/>
          </a:xfrm>
          <a:prstGeom prst="rect">
            <a:avLst/>
          </a:prstGeom>
          <a:solidFill>
            <a:schemeClr val="tx2">
              <a:lumMod val="40000"/>
              <a:lumOff val="60000"/>
            </a:schemeClr>
          </a:solidFill>
        </p:spPr>
        <p:txBody>
          <a:bodyPr vert="horz" lIns="0" tIns="0" rIns="91440" bIns="46800" rtlCol="0" anchor="b" anchorCtr="0">
            <a:noAutofit/>
          </a:bodyPr>
          <a:lstStyle/>
          <a:p>
            <a:pPr defTabSz="685800">
              <a:lnSpc>
                <a:spcPct val="90000"/>
              </a:lnSpc>
              <a:spcBef>
                <a:spcPct val="0"/>
              </a:spcBef>
              <a:spcAft>
                <a:spcPts val="600"/>
              </a:spcAft>
            </a:pPr>
            <a:endParaRPr lang="en-US" sz="1400" b="1" kern="1200">
              <a:solidFill>
                <a:schemeClr val="bg1"/>
              </a:solidFill>
              <a:latin typeface="Calibri" panose="020F0502020204030204" pitchFamily="34" charset="0"/>
              <a:ea typeface="Calibri"/>
              <a:cs typeface="Calibri" panose="020F0502020204030204" pitchFamily="34" charset="0"/>
            </a:endParaRPr>
          </a:p>
          <a:p>
            <a:pPr defTabSz="685800">
              <a:lnSpc>
                <a:spcPct val="90000"/>
              </a:lnSpc>
              <a:spcBef>
                <a:spcPct val="0"/>
              </a:spcBef>
              <a:spcAft>
                <a:spcPts val="600"/>
              </a:spcAft>
            </a:pPr>
            <a:r>
              <a:rPr lang="en-US" sz="1400" b="1" kern="1200">
                <a:solidFill>
                  <a:schemeClr val="bg1"/>
                </a:solidFill>
                <a:latin typeface="Arial"/>
                <a:ea typeface="+mj-ea"/>
                <a:cs typeface="Arial"/>
              </a:rPr>
              <a:t>Indicator 5 </a:t>
            </a:r>
            <a:r>
              <a:rPr lang="en-US" sz="1400" b="1">
                <a:solidFill>
                  <a:schemeClr val="bg1"/>
                </a:solidFill>
                <a:latin typeface="Arial"/>
                <a:ea typeface="+mj-ea"/>
                <a:cs typeface="Arial"/>
              </a:rPr>
              <a:t>W</a:t>
            </a:r>
            <a:r>
              <a:rPr lang="en-US" sz="1400" b="1" kern="1200">
                <a:solidFill>
                  <a:schemeClr val="bg1"/>
                </a:solidFill>
                <a:latin typeface="Arial"/>
                <a:ea typeface="+mj-ea"/>
                <a:cs typeface="Arial"/>
              </a:rPr>
              <a:t>RES Staff Survey Data 2025</a:t>
            </a:r>
          </a:p>
          <a:p>
            <a:pPr defTabSz="685800">
              <a:lnSpc>
                <a:spcPct val="90000"/>
              </a:lnSpc>
              <a:spcBef>
                <a:spcPct val="0"/>
              </a:spcBef>
              <a:spcAft>
                <a:spcPts val="600"/>
              </a:spcAft>
            </a:pPr>
            <a:r>
              <a:rPr lang="en-GB" sz="1400">
                <a:solidFill>
                  <a:schemeClr val="bg1"/>
                </a:solidFill>
                <a:effectLst/>
                <a:latin typeface="Arial"/>
                <a:cs typeface="Arial"/>
              </a:rPr>
              <a:t>Percentage of staff experiencing harassment, bullying or abuse from patient’s relatives or public in the last 12 month</a:t>
            </a:r>
            <a:endParaRPr lang="en-GB" sz="1400">
              <a:solidFill>
                <a:schemeClr val="bg1"/>
              </a:solidFill>
              <a:effectLst/>
              <a:latin typeface="Arial"/>
              <a:ea typeface="Calibri" panose="020F0502020204030204" pitchFamily="34" charset="0"/>
              <a:cs typeface="Arial"/>
            </a:endParaRPr>
          </a:p>
        </p:txBody>
      </p:sp>
      <p:grpSp>
        <p:nvGrpSpPr>
          <p:cNvPr id="5" name="Group 4">
            <a:extLst>
              <a:ext uri="{FF2B5EF4-FFF2-40B4-BE49-F238E27FC236}">
                <a16:creationId xmlns:a16="http://schemas.microsoft.com/office/drawing/2014/main" id="{3B9D9665-FB3C-800E-E038-D8BF9C5851A9}"/>
              </a:ext>
            </a:extLst>
          </p:cNvPr>
          <p:cNvGrpSpPr/>
          <p:nvPr/>
        </p:nvGrpSpPr>
        <p:grpSpPr>
          <a:xfrm>
            <a:off x="0" y="6344238"/>
            <a:ext cx="12122332" cy="499369"/>
            <a:chOff x="-1" y="5947953"/>
            <a:chExt cx="12192001" cy="895655"/>
          </a:xfrm>
        </p:grpSpPr>
        <p:sp>
          <p:nvSpPr>
            <p:cNvPr id="8" name="Rectangle 7">
              <a:hlinkClick r:id="rId3" action="ppaction://hlinksldjump"/>
              <a:extLst>
                <a:ext uri="{FF2B5EF4-FFF2-40B4-BE49-F238E27FC236}">
                  <a16:creationId xmlns:a16="http://schemas.microsoft.com/office/drawing/2014/main" id="{F6C31377-665A-5FF8-20E9-47756ACA90CE}"/>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9" name="Rectangle 18">
              <a:hlinkClick r:id="rId4" action="ppaction://hlinksldjump"/>
              <a:extLst>
                <a:ext uri="{FF2B5EF4-FFF2-40B4-BE49-F238E27FC236}">
                  <a16:creationId xmlns:a16="http://schemas.microsoft.com/office/drawing/2014/main" id="{D61E0D69-7DE1-EC96-16D2-D747A1CABE38}"/>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0" name="Rectangle 19">
              <a:hlinkClick r:id="rId4" action="ppaction://hlinksldjump"/>
              <a:extLst>
                <a:ext uri="{FF2B5EF4-FFF2-40B4-BE49-F238E27FC236}">
                  <a16:creationId xmlns:a16="http://schemas.microsoft.com/office/drawing/2014/main" id="{3E04A55A-91CC-CD5E-AEDB-E88226A876A7}"/>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1" name="Rectangle 20">
              <a:hlinkClick r:id="rId5" action="ppaction://hlinksldjump"/>
              <a:extLst>
                <a:ext uri="{FF2B5EF4-FFF2-40B4-BE49-F238E27FC236}">
                  <a16:creationId xmlns:a16="http://schemas.microsoft.com/office/drawing/2014/main" id="{21D0BA9F-FC3C-14A0-F8BA-F04FE18EFAA4}"/>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22" name="Rectangle 21">
              <a:hlinkClick r:id="rId5" action="ppaction://hlinksldjump"/>
              <a:extLst>
                <a:ext uri="{FF2B5EF4-FFF2-40B4-BE49-F238E27FC236}">
                  <a16:creationId xmlns:a16="http://schemas.microsoft.com/office/drawing/2014/main" id="{11542F88-1F0B-6884-203F-DF10FEF08CE0}"/>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6" action="ppaction://hlinksldjump"/>
              <a:extLst>
                <a:ext uri="{FF2B5EF4-FFF2-40B4-BE49-F238E27FC236}">
                  <a16:creationId xmlns:a16="http://schemas.microsoft.com/office/drawing/2014/main" id="{8DEB0B0A-A36D-000A-D046-324D29891CE7}"/>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4" name="Rectangle 23">
              <a:hlinkClick r:id="rId7" action="ppaction://hlinksldjump"/>
              <a:extLst>
                <a:ext uri="{FF2B5EF4-FFF2-40B4-BE49-F238E27FC236}">
                  <a16:creationId xmlns:a16="http://schemas.microsoft.com/office/drawing/2014/main" id="{BA22F2B0-CFBB-7539-0D75-2C020D9A5DB7}"/>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5" name="Rectangle 24">
              <a:hlinkClick r:id="rId8" action="ppaction://hlinksldjump"/>
              <a:extLst>
                <a:ext uri="{FF2B5EF4-FFF2-40B4-BE49-F238E27FC236}">
                  <a16:creationId xmlns:a16="http://schemas.microsoft.com/office/drawing/2014/main" id="{E0C3F2A0-0E54-A635-59B9-5809905AA855}"/>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6" name="Rectangle 25">
              <a:hlinkClick r:id="rId7" action="ppaction://hlinksldjump"/>
              <a:extLst>
                <a:ext uri="{FF2B5EF4-FFF2-40B4-BE49-F238E27FC236}">
                  <a16:creationId xmlns:a16="http://schemas.microsoft.com/office/drawing/2014/main" id="{AE37B77A-7A5C-A197-C1A9-2FA2BB019D19}"/>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8" name="Rectangle 27">
              <a:hlinkClick r:id="rId9" action="ppaction://hlinksldjump"/>
              <a:extLst>
                <a:ext uri="{FF2B5EF4-FFF2-40B4-BE49-F238E27FC236}">
                  <a16:creationId xmlns:a16="http://schemas.microsoft.com/office/drawing/2014/main" id="{5C041F3C-950D-2830-F02D-D2554949498A}"/>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4" name="Table 3">
            <a:extLst>
              <a:ext uri="{FF2B5EF4-FFF2-40B4-BE49-F238E27FC236}">
                <a16:creationId xmlns:a16="http://schemas.microsoft.com/office/drawing/2014/main" id="{AEED3097-E821-1FFD-4DE4-8FB45D482D8E}"/>
              </a:ext>
            </a:extLst>
          </p:cNvPr>
          <p:cNvGraphicFramePr>
            <a:graphicFrameLocks noGrp="1"/>
          </p:cNvGraphicFramePr>
          <p:nvPr>
            <p:extLst>
              <p:ext uri="{D42A27DB-BD31-4B8C-83A1-F6EECF244321}">
                <p14:modId xmlns:p14="http://schemas.microsoft.com/office/powerpoint/2010/main" val="117402212"/>
              </p:ext>
            </p:extLst>
          </p:nvPr>
        </p:nvGraphicFramePr>
        <p:xfrm>
          <a:off x="379856" y="1111782"/>
          <a:ext cx="6861648" cy="1299379"/>
        </p:xfrm>
        <a:graphic>
          <a:graphicData uri="http://schemas.openxmlformats.org/drawingml/2006/table">
            <a:tbl>
              <a:tblPr firstRow="1" bandRow="1">
                <a:tableStyleId>{5C22544A-7EE6-4342-B048-85BDC9FD1C3A}</a:tableStyleId>
              </a:tblPr>
              <a:tblGrid>
                <a:gridCol w="1918179">
                  <a:extLst>
                    <a:ext uri="{9D8B030D-6E8A-4147-A177-3AD203B41FA5}">
                      <a16:colId xmlns:a16="http://schemas.microsoft.com/office/drawing/2014/main" val="3480843460"/>
                    </a:ext>
                  </a:extLst>
                </a:gridCol>
                <a:gridCol w="541694">
                  <a:extLst>
                    <a:ext uri="{9D8B030D-6E8A-4147-A177-3AD203B41FA5}">
                      <a16:colId xmlns:a16="http://schemas.microsoft.com/office/drawing/2014/main" val="2554677612"/>
                    </a:ext>
                  </a:extLst>
                </a:gridCol>
                <a:gridCol w="628825">
                  <a:extLst>
                    <a:ext uri="{9D8B030D-6E8A-4147-A177-3AD203B41FA5}">
                      <a16:colId xmlns:a16="http://schemas.microsoft.com/office/drawing/2014/main" val="2215865115"/>
                    </a:ext>
                  </a:extLst>
                </a:gridCol>
                <a:gridCol w="628825">
                  <a:extLst>
                    <a:ext uri="{9D8B030D-6E8A-4147-A177-3AD203B41FA5}">
                      <a16:colId xmlns:a16="http://schemas.microsoft.com/office/drawing/2014/main" val="3258041635"/>
                    </a:ext>
                  </a:extLst>
                </a:gridCol>
                <a:gridCol w="628825">
                  <a:extLst>
                    <a:ext uri="{9D8B030D-6E8A-4147-A177-3AD203B41FA5}">
                      <a16:colId xmlns:a16="http://schemas.microsoft.com/office/drawing/2014/main" val="2344635206"/>
                    </a:ext>
                  </a:extLst>
                </a:gridCol>
                <a:gridCol w="628825">
                  <a:extLst>
                    <a:ext uri="{9D8B030D-6E8A-4147-A177-3AD203B41FA5}">
                      <a16:colId xmlns:a16="http://schemas.microsoft.com/office/drawing/2014/main" val="3345774520"/>
                    </a:ext>
                  </a:extLst>
                </a:gridCol>
                <a:gridCol w="628825">
                  <a:extLst>
                    <a:ext uri="{9D8B030D-6E8A-4147-A177-3AD203B41FA5}">
                      <a16:colId xmlns:a16="http://schemas.microsoft.com/office/drawing/2014/main" val="1376882465"/>
                    </a:ext>
                  </a:extLst>
                </a:gridCol>
                <a:gridCol w="628825">
                  <a:extLst>
                    <a:ext uri="{9D8B030D-6E8A-4147-A177-3AD203B41FA5}">
                      <a16:colId xmlns:a16="http://schemas.microsoft.com/office/drawing/2014/main" val="2043444966"/>
                    </a:ext>
                  </a:extLst>
                </a:gridCol>
                <a:gridCol w="628825">
                  <a:extLst>
                    <a:ext uri="{9D8B030D-6E8A-4147-A177-3AD203B41FA5}">
                      <a16:colId xmlns:a16="http://schemas.microsoft.com/office/drawing/2014/main" val="1542066538"/>
                    </a:ext>
                  </a:extLst>
                </a:gridCol>
              </a:tblGrid>
              <a:tr h="359112">
                <a:tc>
                  <a:txBody>
                    <a:bodyPr/>
                    <a:lstStyle/>
                    <a:p>
                      <a:r>
                        <a:rPr lang="en-GB" sz="1100">
                          <a:latin typeface="Arial"/>
                          <a:cs typeface="Arial"/>
                        </a:rPr>
                        <a:t>Staff Survey Indicators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a:latin typeface="Arial"/>
                          <a:cs typeface="Arial"/>
                        </a:rPr>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a:latin typeface="Arial"/>
                          <a:cs typeface="Arial"/>
                        </a:rPr>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a:latin typeface="Arial"/>
                          <a:cs typeface="Aria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a:latin typeface="Arial"/>
                          <a:cs typeface="Arial"/>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a:latin typeface="Arial"/>
                          <a:cs typeface="Arial"/>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a:latin typeface="Arial"/>
                          <a:cs typeface="Arial"/>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100">
                          <a:latin typeface="Arial"/>
                          <a:cs typeface="Arial"/>
                        </a:rPr>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8125380"/>
                  </a:ext>
                </a:extLst>
              </a:tr>
              <a:tr h="468122">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mn-ea"/>
                          <a:cs typeface="Arial"/>
                        </a:rPr>
                        <a:t>Percentage of staff experiencing harassment, bullying or abuse from patient’s relatives or public in the last 12 months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1">
                          <a:latin typeface="Arial"/>
                          <a:cs typeface="Arial"/>
                        </a:rPr>
                        <a:t>BME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rgbClr val="000000"/>
                          </a:solidFill>
                          <a:latin typeface="Arial"/>
                          <a:cs typeface="Arial"/>
                        </a:rPr>
                        <a:t>29.5%</a:t>
                      </a:r>
                    </a:p>
                    <a:p>
                      <a:pPr algn="ctr"/>
                      <a:endParaRPr lang="en-GB" sz="1100" b="1" i="0" u="none" strike="noStrike" baseline="0">
                        <a:solidFill>
                          <a:srgbClr val="000000"/>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rgbClr val="000000"/>
                          </a:solidFill>
                          <a:latin typeface="Arial"/>
                          <a:cs typeface="Arial"/>
                        </a:rPr>
                        <a:t>16.5%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rgbClr val="000000"/>
                          </a:solidFill>
                          <a:latin typeface="Arial"/>
                          <a:cs typeface="Arial"/>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rgbClr val="000000"/>
                          </a:solidFill>
                          <a:latin typeface="Arial"/>
                          <a:cs typeface="Arial"/>
                        </a:rPr>
                        <a:t>20.3%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rgbClr val="000000"/>
                          </a:solidFill>
                          <a:latin typeface="Arial"/>
                          <a:cs typeface="Arial"/>
                        </a:rPr>
                        <a:t>25.6%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rgbClr val="000000"/>
                          </a:solidFill>
                          <a:latin typeface="Arial"/>
                          <a:cs typeface="Arial"/>
                        </a:rPr>
                        <a:t>26.5%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rgbClr val="000000"/>
                          </a:solidFill>
                          <a:latin typeface="Arial"/>
                          <a:cs typeface="Arial"/>
                        </a:rPr>
                        <a:t>24.4%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013410622"/>
                  </a:ext>
                </a:extLst>
              </a:tr>
              <a:tr h="472145">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r>
                        <a:rPr lang="en-GB" sz="1100">
                          <a:latin typeface="Arial"/>
                          <a:cs typeface="Arial"/>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21.2%</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22.9%</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23.7%</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23.9%</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21.1%</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20.2%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8805248"/>
                  </a:ext>
                </a:extLst>
              </a:tr>
            </a:tbl>
          </a:graphicData>
        </a:graphic>
      </p:graphicFrame>
      <p:pic>
        <p:nvPicPr>
          <p:cNvPr id="7" name="Picture 6">
            <a:extLst>
              <a:ext uri="{FF2B5EF4-FFF2-40B4-BE49-F238E27FC236}">
                <a16:creationId xmlns:a16="http://schemas.microsoft.com/office/drawing/2014/main" id="{E2DCBF55-B4B7-EE68-7695-18B916B2164D}"/>
              </a:ext>
            </a:extLst>
          </p:cNvPr>
          <p:cNvPicPr>
            <a:picLocks noChangeAspect="1"/>
          </p:cNvPicPr>
          <p:nvPr/>
        </p:nvPicPr>
        <p:blipFill>
          <a:blip r:embed="rId10"/>
          <a:stretch>
            <a:fillRect/>
          </a:stretch>
        </p:blipFill>
        <p:spPr>
          <a:xfrm>
            <a:off x="379856" y="2504820"/>
            <a:ext cx="6861653" cy="3045438"/>
          </a:xfrm>
          <a:prstGeom prst="rect">
            <a:avLst/>
          </a:prstGeom>
          <a:ln>
            <a:solidFill>
              <a:schemeClr val="tx1"/>
            </a:solidFill>
          </a:ln>
        </p:spPr>
      </p:pic>
      <p:sp>
        <p:nvSpPr>
          <p:cNvPr id="6" name="TextBox 5">
            <a:extLst>
              <a:ext uri="{FF2B5EF4-FFF2-40B4-BE49-F238E27FC236}">
                <a16:creationId xmlns:a16="http://schemas.microsoft.com/office/drawing/2014/main" id="{D79D9888-EFE6-B7B0-F3B6-B49B9CD4EEA5}"/>
              </a:ext>
            </a:extLst>
          </p:cNvPr>
          <p:cNvSpPr txBox="1"/>
          <p:nvPr/>
        </p:nvSpPr>
        <p:spPr>
          <a:xfrm>
            <a:off x="384084" y="5787498"/>
            <a:ext cx="6534072" cy="319500"/>
          </a:xfrm>
          <a:prstGeom prst="rect">
            <a:avLst/>
          </a:prstGeom>
          <a:solidFill>
            <a:schemeClr val="tx2">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2 in the action plan aims to support improvement with this indicator</a:t>
            </a:r>
          </a:p>
        </p:txBody>
      </p:sp>
    </p:spTree>
    <p:extLst>
      <p:ext uri="{BB962C8B-B14F-4D97-AF65-F5344CB8AC3E}">
        <p14:creationId xmlns:p14="http://schemas.microsoft.com/office/powerpoint/2010/main" val="2378302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FC4A2-1401-B822-16C8-10F20A9113A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5015A401-62B5-728B-34CF-F55D2D71A7CD}"/>
              </a:ext>
            </a:extLst>
          </p:cNvPr>
          <p:cNvSpPr txBox="1"/>
          <p:nvPr/>
        </p:nvSpPr>
        <p:spPr>
          <a:xfrm>
            <a:off x="396199" y="404949"/>
            <a:ext cx="9581665" cy="703801"/>
          </a:xfrm>
          <a:prstGeom prst="rect">
            <a:avLst/>
          </a:prstGeom>
          <a:solidFill>
            <a:schemeClr val="accent3">
              <a:lumMod val="75000"/>
            </a:schemeClr>
          </a:solidFill>
        </p:spPr>
        <p:txBody>
          <a:bodyPr vert="horz" lIns="0" tIns="0" rIns="91440" bIns="46800" rtlCol="0" anchor="b" anchorCtr="0">
            <a:noAutofit/>
          </a:bodyPr>
          <a:lstStyle/>
          <a:p>
            <a:pPr defTabSz="685800">
              <a:lnSpc>
                <a:spcPct val="90000"/>
              </a:lnSpc>
              <a:spcBef>
                <a:spcPct val="0"/>
              </a:spcBef>
              <a:spcAft>
                <a:spcPts val="600"/>
              </a:spcAft>
            </a:pPr>
            <a:endParaRPr lang="en-US" sz="1400" b="1" kern="1200">
              <a:solidFill>
                <a:schemeClr val="bg1"/>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r>
              <a:rPr lang="en-US" sz="1600" b="1" kern="1200">
                <a:solidFill>
                  <a:schemeClr val="bg1"/>
                </a:solidFill>
                <a:latin typeface="Arial"/>
                <a:ea typeface="+mj-ea"/>
                <a:cs typeface="Arial"/>
              </a:rPr>
              <a:t>Indicator 6 </a:t>
            </a:r>
            <a:r>
              <a:rPr lang="en-US" sz="1600" b="1">
                <a:solidFill>
                  <a:schemeClr val="bg1"/>
                </a:solidFill>
                <a:latin typeface="Arial"/>
                <a:ea typeface="+mj-ea"/>
                <a:cs typeface="Arial"/>
              </a:rPr>
              <a:t>W</a:t>
            </a:r>
            <a:r>
              <a:rPr lang="en-US" sz="1600" b="1" kern="1200">
                <a:solidFill>
                  <a:schemeClr val="bg1"/>
                </a:solidFill>
                <a:latin typeface="Arial"/>
                <a:ea typeface="+mj-ea"/>
                <a:cs typeface="Arial"/>
              </a:rPr>
              <a:t>RES Staff Survey Data 2025</a:t>
            </a:r>
          </a:p>
          <a:p>
            <a:pPr defTabSz="685800">
              <a:lnSpc>
                <a:spcPct val="90000"/>
              </a:lnSpc>
              <a:spcBef>
                <a:spcPct val="0"/>
              </a:spcBef>
              <a:spcAft>
                <a:spcPts val="600"/>
              </a:spcAft>
            </a:pPr>
            <a:r>
              <a:rPr lang="en-GB" sz="1600">
                <a:solidFill>
                  <a:schemeClr val="bg1"/>
                </a:solidFill>
                <a:effectLst/>
                <a:latin typeface="Arial"/>
                <a:cs typeface="Arial"/>
              </a:rPr>
              <a:t>Percentage of staff experiencing harassment, bullying or abuse from staff in the last 12 months</a:t>
            </a:r>
          </a:p>
        </p:txBody>
      </p:sp>
      <p:sp>
        <p:nvSpPr>
          <p:cNvPr id="3076" name="Text Box 4">
            <a:extLst>
              <a:ext uri="{FF2B5EF4-FFF2-40B4-BE49-F238E27FC236}">
                <a16:creationId xmlns:a16="http://schemas.microsoft.com/office/drawing/2014/main" id="{D1A01C7A-1BC0-863A-95FC-397F0F7432F5}"/>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17" name="Text Box 4">
            <a:extLst>
              <a:ext uri="{FF2B5EF4-FFF2-40B4-BE49-F238E27FC236}">
                <a16:creationId xmlns:a16="http://schemas.microsoft.com/office/drawing/2014/main" id="{506A94C2-8458-70EF-77A7-3C6C8E4CAF60}"/>
              </a:ext>
            </a:extLst>
          </p:cNvPr>
          <p:cNvSpPr txBox="1">
            <a:spLocks noChangeArrowheads="1"/>
          </p:cNvSpPr>
          <p:nvPr/>
        </p:nvSpPr>
        <p:spPr bwMode="auto">
          <a:xfrm>
            <a:off x="-196849"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3" name="TextBox 2">
            <a:extLst>
              <a:ext uri="{FF2B5EF4-FFF2-40B4-BE49-F238E27FC236}">
                <a16:creationId xmlns:a16="http://schemas.microsoft.com/office/drawing/2014/main" id="{E136969A-24AF-A9F2-D2DE-4BB2A4927B2A}"/>
              </a:ext>
            </a:extLst>
          </p:cNvPr>
          <p:cNvSpPr txBox="1"/>
          <p:nvPr/>
        </p:nvSpPr>
        <p:spPr>
          <a:xfrm>
            <a:off x="7673290" y="1613906"/>
            <a:ext cx="4342148" cy="3893374"/>
          </a:xfrm>
          <a:prstGeom prst="rect">
            <a:avLst/>
          </a:prstGeom>
          <a:solidFill>
            <a:schemeClr val="bg1"/>
          </a:solidFill>
          <a:ln>
            <a:solidFill>
              <a:schemeClr val="bg1"/>
            </a:solidFill>
          </a:ln>
        </p:spPr>
        <p:txBody>
          <a:bodyPr wrap="square" lIns="91440" tIns="45720" rIns="91440" bIns="45720" rtlCol="0" anchor="t">
            <a:spAutoFit/>
          </a:bodyPr>
          <a:lstStyle/>
          <a:p>
            <a:pPr algn="just"/>
            <a:r>
              <a:rPr lang="en-GB" sz="1300">
                <a:solidFill>
                  <a:sysClr val="windowText" lastClr="000000"/>
                </a:solidFill>
                <a:latin typeface="Arial"/>
                <a:cs typeface="Arial"/>
              </a:rPr>
              <a:t>This indicator shows that in the last 4 years:</a:t>
            </a:r>
            <a:endParaRPr lang="en-US" sz="1300">
              <a:solidFill>
                <a:sysClr val="windowText" lastClr="000000"/>
              </a:solidFill>
            </a:endParaRPr>
          </a:p>
          <a:p>
            <a:pPr algn="just"/>
            <a:endParaRPr lang="en-GB" sz="1300" dirty="0">
              <a:solidFill>
                <a:sysClr val="windowText" lastClr="000000"/>
              </a:solidFill>
              <a:latin typeface="Arial"/>
              <a:cs typeface="Arial"/>
            </a:endParaRPr>
          </a:p>
          <a:p>
            <a:pPr marL="285750" indent="-285750" algn="just">
              <a:buFontTx/>
              <a:buChar char="-"/>
            </a:pPr>
            <a:r>
              <a:rPr lang="en-GB" sz="1300">
                <a:solidFill>
                  <a:sysClr val="windowText" lastClr="000000"/>
                </a:solidFill>
                <a:latin typeface="Arial"/>
                <a:cs typeface="Arial"/>
              </a:rPr>
              <a:t>BME staff experiences of harassment, bullying or abuse shows </a:t>
            </a:r>
            <a:r>
              <a:rPr lang="en-GB" sz="1300" b="1">
                <a:solidFill>
                  <a:sysClr val="windowText" lastClr="000000"/>
                </a:solidFill>
                <a:latin typeface="Arial"/>
                <a:cs typeface="Arial"/>
              </a:rPr>
              <a:t>a decrease </a:t>
            </a:r>
            <a:r>
              <a:rPr lang="en-GB" sz="1300">
                <a:solidFill>
                  <a:sysClr val="windowText" lastClr="000000"/>
                </a:solidFill>
                <a:latin typeface="Arial"/>
                <a:cs typeface="Arial"/>
              </a:rPr>
              <a:t>from </a:t>
            </a:r>
            <a:r>
              <a:rPr lang="en-GB" sz="1300" b="1">
                <a:solidFill>
                  <a:sysClr val="windowText" lastClr="000000"/>
                </a:solidFill>
                <a:latin typeface="Arial"/>
                <a:cs typeface="Arial"/>
              </a:rPr>
              <a:t>2023. This figure dropped by 0.2% in 2025. </a:t>
            </a:r>
          </a:p>
          <a:p>
            <a:pPr algn="just"/>
            <a:endParaRPr lang="en-GB" sz="1300" b="1" dirty="0">
              <a:solidFill>
                <a:sysClr val="windowText" lastClr="000000"/>
              </a:solidFill>
              <a:latin typeface="Arial"/>
              <a:cs typeface="Arial"/>
            </a:endParaRPr>
          </a:p>
          <a:p>
            <a:pPr marL="285750" indent="-285750" algn="just">
              <a:buFontTx/>
              <a:buChar char="-"/>
            </a:pPr>
            <a:r>
              <a:rPr lang="en-GB" sz="1300">
                <a:solidFill>
                  <a:sysClr val="windowText" lastClr="000000"/>
                </a:solidFill>
                <a:latin typeface="Arial"/>
                <a:cs typeface="Arial"/>
              </a:rPr>
              <a:t>For White staff experiences of harassment, bullying or abuse showed </a:t>
            </a:r>
            <a:r>
              <a:rPr lang="en-GB" sz="1300" b="1">
                <a:solidFill>
                  <a:sysClr val="windowText" lastClr="000000"/>
                </a:solidFill>
                <a:latin typeface="Arial"/>
                <a:cs typeface="Arial"/>
              </a:rPr>
              <a:t>an increase of 0.8%</a:t>
            </a:r>
            <a:r>
              <a:rPr lang="en-GB" sz="1300">
                <a:solidFill>
                  <a:sysClr val="windowText" lastClr="000000"/>
                </a:solidFill>
                <a:latin typeface="Arial"/>
                <a:cs typeface="Arial"/>
              </a:rPr>
              <a:t> in </a:t>
            </a:r>
            <a:r>
              <a:rPr lang="en-GB" sz="1300" b="1">
                <a:solidFill>
                  <a:sysClr val="windowText" lastClr="000000"/>
                </a:solidFill>
                <a:latin typeface="Arial"/>
                <a:cs typeface="Arial"/>
              </a:rPr>
              <a:t>2024 </a:t>
            </a:r>
            <a:r>
              <a:rPr lang="en-GB" sz="1300">
                <a:solidFill>
                  <a:sysClr val="windowText" lastClr="000000"/>
                </a:solidFill>
                <a:latin typeface="Arial"/>
                <a:cs typeface="Arial"/>
              </a:rPr>
              <a:t>and has dropped by </a:t>
            </a:r>
            <a:r>
              <a:rPr lang="en-GB" sz="1300" b="1">
                <a:solidFill>
                  <a:sysClr val="windowText" lastClr="000000"/>
                </a:solidFill>
                <a:latin typeface="Arial"/>
                <a:cs typeface="Arial"/>
              </a:rPr>
              <a:t>0.5% </a:t>
            </a:r>
          </a:p>
          <a:p>
            <a:pPr marL="285750" indent="-285750" algn="just">
              <a:buFontTx/>
              <a:buChar char="-"/>
            </a:pPr>
            <a:endParaRPr lang="en-GB" sz="1300">
              <a:solidFill>
                <a:sysClr val="windowText" lastClr="000000"/>
              </a:solidFill>
              <a:latin typeface="Arial"/>
              <a:cs typeface="Arial"/>
            </a:endParaRPr>
          </a:p>
          <a:p>
            <a:pPr algn="just"/>
            <a:r>
              <a:rPr lang="en-GB" sz="1300" dirty="0">
                <a:solidFill>
                  <a:sysClr val="windowText" lastClr="000000"/>
                </a:solidFill>
                <a:latin typeface="Arial"/>
                <a:cs typeface="Arial"/>
              </a:rPr>
              <a:t>BME staff have consistently experienced higher levels of harassment, bullying and abuse from staff than white colleagues from 2019.</a:t>
            </a:r>
          </a:p>
          <a:p>
            <a:pPr algn="just"/>
            <a:endParaRPr lang="en-GB" sz="1300" dirty="0">
              <a:solidFill>
                <a:sysClr val="windowText" lastClr="000000"/>
              </a:solidFill>
              <a:latin typeface="Arial"/>
              <a:cs typeface="Arial"/>
            </a:endParaRPr>
          </a:p>
          <a:p>
            <a:pPr algn="just"/>
            <a:r>
              <a:rPr lang="en-GB" sz="1300">
                <a:solidFill>
                  <a:sysClr val="windowText" lastClr="000000"/>
                </a:solidFill>
                <a:latin typeface="Arial"/>
                <a:cs typeface="Arial"/>
              </a:rPr>
              <a:t>These figures are comparable with the regional figures. For BME staff the trajectory </a:t>
            </a:r>
            <a:r>
              <a:rPr lang="en-GB" sz="1300" dirty="0">
                <a:solidFill>
                  <a:sysClr val="windowText" lastClr="000000"/>
                </a:solidFill>
                <a:latin typeface="Arial"/>
                <a:cs typeface="Arial"/>
              </a:rPr>
              <a:t>is likely impacted by factors out with </a:t>
            </a:r>
            <a:r>
              <a:rPr lang="en-GB" sz="1300">
                <a:solidFill>
                  <a:sysClr val="windowText" lastClr="000000"/>
                </a:solidFill>
                <a:latin typeface="Arial"/>
                <a:cs typeface="Arial"/>
              </a:rPr>
              <a:t>the </a:t>
            </a:r>
            <a:r>
              <a:rPr lang="en-GB" sz="1300" dirty="0">
                <a:solidFill>
                  <a:sysClr val="windowText" lastClr="000000"/>
                </a:solidFill>
                <a:latin typeface="Arial"/>
                <a:cs typeface="Arial"/>
              </a:rPr>
              <a:t>working environment as well as </a:t>
            </a:r>
            <a:r>
              <a:rPr lang="en-GB" sz="1300">
                <a:solidFill>
                  <a:sysClr val="windowText" lastClr="000000"/>
                </a:solidFill>
                <a:latin typeface="Arial"/>
                <a:cs typeface="Arial"/>
              </a:rPr>
              <a:t>from </a:t>
            </a:r>
            <a:r>
              <a:rPr lang="en-GB" sz="1300" dirty="0">
                <a:solidFill>
                  <a:sysClr val="windowText" lastClr="000000"/>
                </a:solidFill>
                <a:latin typeface="Arial"/>
                <a:cs typeface="Arial"/>
              </a:rPr>
              <a:t>within</a:t>
            </a:r>
            <a:r>
              <a:rPr lang="en-GB" sz="1300">
                <a:solidFill>
                  <a:sysClr val="windowText" lastClr="000000"/>
                </a:solidFill>
                <a:latin typeface="Arial"/>
                <a:cs typeface="Arial"/>
              </a:rPr>
              <a:t>.</a:t>
            </a:r>
            <a:endParaRPr lang="en-GB" dirty="0">
              <a:solidFill>
                <a:sysClr val="windowText" lastClr="000000"/>
              </a:solidFill>
            </a:endParaRPr>
          </a:p>
          <a:p>
            <a:pPr algn="just"/>
            <a:endParaRPr lang="en-GB" sz="1300">
              <a:solidFill>
                <a:sysClr val="windowText" lastClr="000000"/>
              </a:solidFill>
              <a:latin typeface="Arial"/>
              <a:cs typeface="Arial"/>
            </a:endParaRPr>
          </a:p>
          <a:p>
            <a:pPr algn="just"/>
            <a:endParaRPr lang="en-GB" sz="1300">
              <a:solidFill>
                <a:sysClr val="windowText" lastClr="000000"/>
              </a:solidFill>
              <a:latin typeface="Arial"/>
              <a:cs typeface="Arial"/>
            </a:endParaRPr>
          </a:p>
        </p:txBody>
      </p:sp>
      <p:grpSp>
        <p:nvGrpSpPr>
          <p:cNvPr id="12" name="Group 11">
            <a:extLst>
              <a:ext uri="{FF2B5EF4-FFF2-40B4-BE49-F238E27FC236}">
                <a16:creationId xmlns:a16="http://schemas.microsoft.com/office/drawing/2014/main" id="{79C5FA25-0C68-237D-428F-07CCB5F08BF5}"/>
              </a:ext>
            </a:extLst>
          </p:cNvPr>
          <p:cNvGrpSpPr/>
          <p:nvPr/>
        </p:nvGrpSpPr>
        <p:grpSpPr>
          <a:xfrm>
            <a:off x="0" y="6242699"/>
            <a:ext cx="12122332" cy="600909"/>
            <a:chOff x="-1" y="5947953"/>
            <a:chExt cx="12192001" cy="895655"/>
          </a:xfrm>
        </p:grpSpPr>
        <p:sp>
          <p:nvSpPr>
            <p:cNvPr id="14" name="Rectangle 13">
              <a:hlinkClick r:id="rId3" action="ppaction://hlinksldjump"/>
              <a:extLst>
                <a:ext uri="{FF2B5EF4-FFF2-40B4-BE49-F238E27FC236}">
                  <a16:creationId xmlns:a16="http://schemas.microsoft.com/office/drawing/2014/main" id="{DA766D06-0AF3-6EF5-0A8D-83425724ADE9}"/>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9" name="Rectangle 18">
              <a:hlinkClick r:id="rId4" action="ppaction://hlinksldjump"/>
              <a:extLst>
                <a:ext uri="{FF2B5EF4-FFF2-40B4-BE49-F238E27FC236}">
                  <a16:creationId xmlns:a16="http://schemas.microsoft.com/office/drawing/2014/main" id="{0B7CAC81-E844-672B-59A6-98AA26A48672}"/>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0" name="Rectangle 19">
              <a:hlinkClick r:id="rId4" action="ppaction://hlinksldjump"/>
              <a:extLst>
                <a:ext uri="{FF2B5EF4-FFF2-40B4-BE49-F238E27FC236}">
                  <a16:creationId xmlns:a16="http://schemas.microsoft.com/office/drawing/2014/main" id="{E9082A4B-FF0E-58B4-5ECD-215E9DD6BA75}"/>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1" name="Rectangle 20">
              <a:hlinkClick r:id="rId5" action="ppaction://hlinksldjump"/>
              <a:extLst>
                <a:ext uri="{FF2B5EF4-FFF2-40B4-BE49-F238E27FC236}">
                  <a16:creationId xmlns:a16="http://schemas.microsoft.com/office/drawing/2014/main" id="{00B27BE9-7EB8-1532-7E05-0D5491860CE8}"/>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22" name="Rectangle 21">
              <a:hlinkClick r:id="rId5" action="ppaction://hlinksldjump"/>
              <a:extLst>
                <a:ext uri="{FF2B5EF4-FFF2-40B4-BE49-F238E27FC236}">
                  <a16:creationId xmlns:a16="http://schemas.microsoft.com/office/drawing/2014/main" id="{0F9FF653-6ACC-E34F-1223-628B1EC8D4AE}"/>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6" action="ppaction://hlinksldjump"/>
              <a:extLst>
                <a:ext uri="{FF2B5EF4-FFF2-40B4-BE49-F238E27FC236}">
                  <a16:creationId xmlns:a16="http://schemas.microsoft.com/office/drawing/2014/main" id="{DA84977D-E3FE-0AC7-C453-8A00CF4BB9FC}"/>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4" name="Rectangle 23">
              <a:hlinkClick r:id="rId7" action="ppaction://hlinksldjump"/>
              <a:extLst>
                <a:ext uri="{FF2B5EF4-FFF2-40B4-BE49-F238E27FC236}">
                  <a16:creationId xmlns:a16="http://schemas.microsoft.com/office/drawing/2014/main" id="{7F77EE49-682D-8AD7-6225-DFFDE3F422BC}"/>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5" name="Rectangle 24">
              <a:hlinkClick r:id="rId8" action="ppaction://hlinksldjump"/>
              <a:extLst>
                <a:ext uri="{FF2B5EF4-FFF2-40B4-BE49-F238E27FC236}">
                  <a16:creationId xmlns:a16="http://schemas.microsoft.com/office/drawing/2014/main" id="{D0223FF6-93F5-25D7-31F8-C0A20BA4903A}"/>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6" name="Rectangle 25">
              <a:hlinkClick r:id="rId8" action="ppaction://hlinksldjump"/>
              <a:extLst>
                <a:ext uri="{FF2B5EF4-FFF2-40B4-BE49-F238E27FC236}">
                  <a16:creationId xmlns:a16="http://schemas.microsoft.com/office/drawing/2014/main" id="{AE066C53-5F60-2DB1-1216-FB48077A1E8F}"/>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7" name="Rectangle 26">
              <a:hlinkClick r:id="rId9" action="ppaction://hlinksldjump"/>
              <a:extLst>
                <a:ext uri="{FF2B5EF4-FFF2-40B4-BE49-F238E27FC236}">
                  <a16:creationId xmlns:a16="http://schemas.microsoft.com/office/drawing/2014/main" id="{8E281EAB-51CA-9361-8330-2A28C56DD938}"/>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5" name="Table 4">
            <a:extLst>
              <a:ext uri="{FF2B5EF4-FFF2-40B4-BE49-F238E27FC236}">
                <a16:creationId xmlns:a16="http://schemas.microsoft.com/office/drawing/2014/main" id="{BE728915-5778-43D8-8228-DB74C2253277}"/>
              </a:ext>
            </a:extLst>
          </p:cNvPr>
          <p:cNvGraphicFramePr>
            <a:graphicFrameLocks noGrp="1"/>
          </p:cNvGraphicFramePr>
          <p:nvPr>
            <p:extLst>
              <p:ext uri="{D42A27DB-BD31-4B8C-83A1-F6EECF244321}">
                <p14:modId xmlns:p14="http://schemas.microsoft.com/office/powerpoint/2010/main" val="1632348536"/>
              </p:ext>
            </p:extLst>
          </p:nvPr>
        </p:nvGraphicFramePr>
        <p:xfrm>
          <a:off x="396198" y="1236715"/>
          <a:ext cx="7138457" cy="1210395"/>
        </p:xfrm>
        <a:graphic>
          <a:graphicData uri="http://schemas.openxmlformats.org/drawingml/2006/table">
            <a:tbl>
              <a:tblPr firstRow="1" bandRow="1">
                <a:tableStyleId>{5C22544A-7EE6-4342-B048-85BDC9FD1C3A}</a:tableStyleId>
              </a:tblPr>
              <a:tblGrid>
                <a:gridCol w="1943901">
                  <a:extLst>
                    <a:ext uri="{9D8B030D-6E8A-4147-A177-3AD203B41FA5}">
                      <a16:colId xmlns:a16="http://schemas.microsoft.com/office/drawing/2014/main" val="320100055"/>
                    </a:ext>
                  </a:extLst>
                </a:gridCol>
                <a:gridCol w="615208">
                  <a:extLst>
                    <a:ext uri="{9D8B030D-6E8A-4147-A177-3AD203B41FA5}">
                      <a16:colId xmlns:a16="http://schemas.microsoft.com/office/drawing/2014/main" val="3378795581"/>
                    </a:ext>
                  </a:extLst>
                </a:gridCol>
                <a:gridCol w="686903">
                  <a:extLst>
                    <a:ext uri="{9D8B030D-6E8A-4147-A177-3AD203B41FA5}">
                      <a16:colId xmlns:a16="http://schemas.microsoft.com/office/drawing/2014/main" val="2590790904"/>
                    </a:ext>
                  </a:extLst>
                </a:gridCol>
                <a:gridCol w="686901">
                  <a:extLst>
                    <a:ext uri="{9D8B030D-6E8A-4147-A177-3AD203B41FA5}">
                      <a16:colId xmlns:a16="http://schemas.microsoft.com/office/drawing/2014/main" val="2527512505"/>
                    </a:ext>
                  </a:extLst>
                </a:gridCol>
                <a:gridCol w="693090">
                  <a:extLst>
                    <a:ext uri="{9D8B030D-6E8A-4147-A177-3AD203B41FA5}">
                      <a16:colId xmlns:a16="http://schemas.microsoft.com/office/drawing/2014/main" val="3760521806"/>
                    </a:ext>
                  </a:extLst>
                </a:gridCol>
                <a:gridCol w="699280">
                  <a:extLst>
                    <a:ext uri="{9D8B030D-6E8A-4147-A177-3AD203B41FA5}">
                      <a16:colId xmlns:a16="http://schemas.microsoft.com/office/drawing/2014/main" val="2534819370"/>
                    </a:ext>
                  </a:extLst>
                </a:gridCol>
                <a:gridCol w="649774">
                  <a:extLst>
                    <a:ext uri="{9D8B030D-6E8A-4147-A177-3AD203B41FA5}">
                      <a16:colId xmlns:a16="http://schemas.microsoft.com/office/drawing/2014/main" val="3955165386"/>
                    </a:ext>
                  </a:extLst>
                </a:gridCol>
                <a:gridCol w="581700">
                  <a:extLst>
                    <a:ext uri="{9D8B030D-6E8A-4147-A177-3AD203B41FA5}">
                      <a16:colId xmlns:a16="http://schemas.microsoft.com/office/drawing/2014/main" val="2188785604"/>
                    </a:ext>
                  </a:extLst>
                </a:gridCol>
                <a:gridCol w="581700">
                  <a:extLst>
                    <a:ext uri="{9D8B030D-6E8A-4147-A177-3AD203B41FA5}">
                      <a16:colId xmlns:a16="http://schemas.microsoft.com/office/drawing/2014/main" val="2898071689"/>
                    </a:ext>
                  </a:extLst>
                </a:gridCol>
              </a:tblGrid>
              <a:tr h="3569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100" b="0" i="0" u="none" strike="noStrike" kern="1200" baseline="0">
                        <a:solidFill>
                          <a:schemeClr val="dk1"/>
                        </a:solidFill>
                        <a:latin typeface="Arial"/>
                        <a:ea typeface="+mn-ea"/>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b="1">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619239028"/>
                  </a:ext>
                </a:extLst>
              </a:tr>
              <a:tr h="414598">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mn-ea"/>
                          <a:cs typeface="Arial"/>
                        </a:rPr>
                        <a:t>Percentage of staff experiencing harassment, bullying or abuse from Staff the last 12 months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1">
                          <a:solidFill>
                            <a:schemeClr val="tx1"/>
                          </a:solidFill>
                          <a:latin typeface="Arial"/>
                          <a:cs typeface="Arial"/>
                        </a:rPr>
                        <a:t>BME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35.9%</a:t>
                      </a:r>
                    </a:p>
                    <a:p>
                      <a:pPr algn="ctr"/>
                      <a:endParaRPr lang="en-GB" sz="1100" b="1" i="0" u="none" strike="noStrike" baseline="0">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32.9%</a:t>
                      </a:r>
                      <a:br>
                        <a:rPr lang="en-GB" sz="1100" b="1" i="0" u="none" strike="noStrike" baseline="0">
                          <a:solidFill>
                            <a:srgbClr val="363336"/>
                          </a:solidFill>
                          <a:latin typeface="Arial"/>
                          <a:cs typeface="Arial"/>
                        </a:rPr>
                      </a:br>
                      <a:endParaRPr lang="en-GB" sz="1100" b="1" i="0" u="none" strike="noStrike" baseline="0">
                        <a:solidFill>
                          <a:srgbClr val="363336"/>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29.5%</a:t>
                      </a:r>
                    </a:p>
                    <a:p>
                      <a:pPr algn="ctr"/>
                      <a:endParaRPr lang="en-GB" sz="1100" b="1" i="0" u="none" strike="noStrike" baseline="0">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19.1%</a:t>
                      </a:r>
                    </a:p>
                    <a:p>
                      <a:pPr algn="ctr"/>
                      <a:endParaRPr lang="en-GB" sz="1100" b="1" i="0" u="none" strike="noStrike" baseline="0">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29.4%</a:t>
                      </a:r>
                    </a:p>
                    <a:p>
                      <a:pPr algn="ctr"/>
                      <a:endParaRPr lang="en-GB" sz="1100" b="1" i="0" u="none" strike="noStrike" baseline="0">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26.4%</a:t>
                      </a:r>
                    </a:p>
                    <a:p>
                      <a:pPr algn="ctr"/>
                      <a:endParaRPr lang="en-GB" sz="1100" b="1" i="0" u="none" strike="noStrike" baseline="0">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i="0" u="none" strike="noStrike" baseline="0">
                          <a:solidFill>
                            <a:schemeClr val="tx1"/>
                          </a:solidFill>
                          <a:latin typeface="Arial"/>
                          <a:cs typeface="Arial"/>
                        </a:rPr>
                        <a:t>26.2%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985249506"/>
                  </a:ext>
                </a:extLst>
              </a:tr>
              <a:tr h="414598">
                <a:tc vMerge="1">
                  <a:txBody>
                    <a:bodyPr/>
                    <a:lstStyle/>
                    <a:p>
                      <a:endParaRPr lang="en-GB"/>
                    </a:p>
                  </a:txBody>
                  <a:tcPr/>
                </a:tc>
                <a:tc>
                  <a:txBody>
                    <a:bodyPr/>
                    <a:lstStyle/>
                    <a:p>
                      <a:r>
                        <a:rPr lang="en-GB" sz="1100">
                          <a:latin typeface="Arial"/>
                          <a:cs typeface="Arial"/>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19.9%</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20.8%</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19.4%</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18.7%</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18.5%</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19.3%</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18.8%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8171464"/>
                  </a:ext>
                </a:extLst>
              </a:tr>
            </a:tbl>
          </a:graphicData>
        </a:graphic>
      </p:graphicFrame>
      <p:pic>
        <p:nvPicPr>
          <p:cNvPr id="7" name="Picture 6">
            <a:extLst>
              <a:ext uri="{FF2B5EF4-FFF2-40B4-BE49-F238E27FC236}">
                <a16:creationId xmlns:a16="http://schemas.microsoft.com/office/drawing/2014/main" id="{B43C1A1C-EEFF-AF0E-A628-D03D6B836926}"/>
              </a:ext>
            </a:extLst>
          </p:cNvPr>
          <p:cNvPicPr>
            <a:picLocks noChangeAspect="1"/>
          </p:cNvPicPr>
          <p:nvPr/>
        </p:nvPicPr>
        <p:blipFill>
          <a:blip r:embed="rId10"/>
          <a:stretch>
            <a:fillRect/>
          </a:stretch>
        </p:blipFill>
        <p:spPr>
          <a:xfrm>
            <a:off x="396198" y="2558567"/>
            <a:ext cx="6781841" cy="2973870"/>
          </a:xfrm>
          <a:prstGeom prst="rect">
            <a:avLst/>
          </a:prstGeom>
          <a:ln>
            <a:solidFill>
              <a:schemeClr val="tx1"/>
            </a:solidFill>
          </a:ln>
        </p:spPr>
      </p:pic>
      <p:sp>
        <p:nvSpPr>
          <p:cNvPr id="4" name="TextBox 3">
            <a:extLst>
              <a:ext uri="{FF2B5EF4-FFF2-40B4-BE49-F238E27FC236}">
                <a16:creationId xmlns:a16="http://schemas.microsoft.com/office/drawing/2014/main" id="{657722C4-85E0-C5E7-CE0C-44136EAB01A3}"/>
              </a:ext>
            </a:extLst>
          </p:cNvPr>
          <p:cNvSpPr txBox="1"/>
          <p:nvPr/>
        </p:nvSpPr>
        <p:spPr>
          <a:xfrm>
            <a:off x="384084" y="5787498"/>
            <a:ext cx="6534072" cy="319500"/>
          </a:xfrm>
          <a:prstGeom prst="rect">
            <a:avLst/>
          </a:prstGeom>
          <a:solidFill>
            <a:schemeClr val="accent3">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2 in the action plan aims to support improvement with this indicator</a:t>
            </a:r>
          </a:p>
        </p:txBody>
      </p:sp>
    </p:spTree>
    <p:extLst>
      <p:ext uri="{BB962C8B-B14F-4D97-AF65-F5344CB8AC3E}">
        <p14:creationId xmlns:p14="http://schemas.microsoft.com/office/powerpoint/2010/main" val="1934273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AF25C-2515-FE5B-2692-B96133DCA239}"/>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863B1D36-541A-4ACE-B629-A506F99D02E7}"/>
              </a:ext>
            </a:extLst>
          </p:cNvPr>
          <p:cNvSpPr txBox="1"/>
          <p:nvPr/>
        </p:nvSpPr>
        <p:spPr>
          <a:xfrm>
            <a:off x="218746" y="301192"/>
            <a:ext cx="9725028" cy="670513"/>
          </a:xfrm>
          <a:prstGeom prst="rect">
            <a:avLst/>
          </a:prstGeom>
          <a:solidFill>
            <a:srgbClr val="FFC000"/>
          </a:solidFill>
        </p:spPr>
        <p:txBody>
          <a:bodyPr vert="horz" lIns="0" tIns="0" rIns="91440" bIns="46800" rtlCol="0" anchor="b" anchorCtr="0">
            <a:noAutofit/>
          </a:bodyPr>
          <a:lstStyle/>
          <a:p>
            <a:pPr defTabSz="685800">
              <a:lnSpc>
                <a:spcPct val="90000"/>
              </a:lnSpc>
              <a:spcBef>
                <a:spcPct val="0"/>
              </a:spcBef>
              <a:spcAft>
                <a:spcPts val="600"/>
              </a:spcAft>
            </a:pPr>
            <a:r>
              <a:rPr lang="en-US" sz="1400" b="1" kern="1200">
                <a:solidFill>
                  <a:schemeClr val="bg1"/>
                </a:solidFill>
                <a:latin typeface="Arial"/>
                <a:ea typeface="+mj-ea"/>
                <a:cs typeface="Arial"/>
              </a:rPr>
              <a:t>Indicator 7 WRES Staff Survey Data 2025</a:t>
            </a:r>
          </a:p>
          <a:p>
            <a:pPr defTabSz="685800">
              <a:lnSpc>
                <a:spcPct val="90000"/>
              </a:lnSpc>
              <a:spcBef>
                <a:spcPct val="0"/>
              </a:spcBef>
              <a:spcAft>
                <a:spcPts val="600"/>
              </a:spcAft>
            </a:pPr>
            <a:r>
              <a:rPr lang="en-GB" sz="1400">
                <a:solidFill>
                  <a:schemeClr val="bg1"/>
                </a:solidFill>
                <a:effectLst/>
                <a:latin typeface="Arial"/>
                <a:cs typeface="Arial"/>
              </a:rPr>
              <a:t>Percentage of staff experiencing discrimination at work from a manager / team leader or other colleagues</a:t>
            </a:r>
            <a:endParaRPr lang="en-US" sz="1400" b="1" kern="1200">
              <a:solidFill>
                <a:schemeClr val="bg1"/>
              </a:solidFill>
              <a:latin typeface="Arial"/>
              <a:ea typeface="+mj-ea"/>
              <a:cs typeface="Arial"/>
            </a:endParaRPr>
          </a:p>
        </p:txBody>
      </p:sp>
      <p:sp>
        <p:nvSpPr>
          <p:cNvPr id="3076" name="Text Box 4">
            <a:extLst>
              <a:ext uri="{FF2B5EF4-FFF2-40B4-BE49-F238E27FC236}">
                <a16:creationId xmlns:a16="http://schemas.microsoft.com/office/drawing/2014/main" id="{D17A8F1B-5AF5-396C-4A10-6A11A476EC65}"/>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8" name="TextBox 7">
            <a:extLst>
              <a:ext uri="{FF2B5EF4-FFF2-40B4-BE49-F238E27FC236}">
                <a16:creationId xmlns:a16="http://schemas.microsoft.com/office/drawing/2014/main" id="{8FEC8664-F08C-3425-8A4D-C21592D3ABA7}"/>
              </a:ext>
            </a:extLst>
          </p:cNvPr>
          <p:cNvSpPr txBox="1"/>
          <p:nvPr/>
        </p:nvSpPr>
        <p:spPr>
          <a:xfrm flipH="1">
            <a:off x="7631088" y="1201846"/>
            <a:ext cx="4255887" cy="4293483"/>
          </a:xfrm>
          <a:prstGeom prst="rect">
            <a:avLst/>
          </a:prstGeom>
          <a:solidFill>
            <a:schemeClr val="bg1"/>
          </a:solidFill>
          <a:ln>
            <a:solidFill>
              <a:schemeClr val="bg1"/>
            </a:solidFill>
          </a:ln>
        </p:spPr>
        <p:txBody>
          <a:bodyPr wrap="square" lIns="91440" tIns="45720" rIns="91440" bIns="45720" rtlCol="0" anchor="t">
            <a:spAutoFit/>
          </a:bodyPr>
          <a:lstStyle/>
          <a:p>
            <a:r>
              <a:rPr lang="en-GB" sz="1300">
                <a:latin typeface="Arial"/>
                <a:cs typeface="Arial"/>
              </a:rPr>
              <a:t>- In 2022 for both, </a:t>
            </a:r>
            <a:r>
              <a:rPr lang="en-GB" sz="1300" b="1">
                <a:latin typeface="Arial"/>
                <a:cs typeface="Arial"/>
              </a:rPr>
              <a:t>BME and White staff </a:t>
            </a:r>
            <a:r>
              <a:rPr lang="en-GB" sz="1300">
                <a:latin typeface="Arial"/>
                <a:cs typeface="Arial"/>
              </a:rPr>
              <a:t>experiences of harassment decreased (</a:t>
            </a:r>
            <a:r>
              <a:rPr lang="en-GB" sz="1300" b="1">
                <a:latin typeface="Arial"/>
                <a:cs typeface="Arial"/>
              </a:rPr>
              <a:t>5.7% / 1.5%</a:t>
            </a:r>
            <a:r>
              <a:rPr lang="en-GB" sz="1300">
                <a:latin typeface="Arial"/>
                <a:cs typeface="Arial"/>
              </a:rPr>
              <a:t> respectively). This figure however has now risen for both groups. For BME groups have increased year by year. The 2025 figure show an increase of </a:t>
            </a:r>
            <a:r>
              <a:rPr lang="en-GB" sz="1300" b="1">
                <a:latin typeface="Arial"/>
                <a:cs typeface="Arial"/>
              </a:rPr>
              <a:t>0.2% to 17.30%</a:t>
            </a:r>
            <a:r>
              <a:rPr lang="en-GB" sz="1300">
                <a:latin typeface="Arial"/>
                <a:cs typeface="Arial"/>
              </a:rPr>
              <a:t>  </a:t>
            </a:r>
          </a:p>
          <a:p>
            <a:r>
              <a:rPr lang="en-GB" sz="1300">
                <a:latin typeface="Arial"/>
                <a:cs typeface="Arial"/>
              </a:rPr>
              <a:t>- The difference between the groups shows BME staff are around 3 times more likely to experience discrimination than their White colleagues. </a:t>
            </a:r>
          </a:p>
          <a:p>
            <a:br>
              <a:rPr lang="en-GB" sz="1300">
                <a:latin typeface="Calibri" panose="020F0502020204030204" pitchFamily="34" charset="0"/>
                <a:cs typeface="Calibri" panose="020F0502020204030204" pitchFamily="34" charset="0"/>
              </a:rPr>
            </a:br>
            <a:endParaRPr lang="en-GB" sz="1300">
              <a:latin typeface="Arial"/>
              <a:cs typeface="Arial"/>
            </a:endParaRPr>
          </a:p>
          <a:p>
            <a:r>
              <a:rPr lang="en-GB" sz="1300">
                <a:latin typeface="Arial"/>
                <a:cs typeface="Arial"/>
              </a:rPr>
              <a:t>It should be noted that the increased percentages could well be accounted for by increasing knowledge and confidence in reporting processes.  </a:t>
            </a:r>
          </a:p>
          <a:p>
            <a:endParaRPr lang="en-GB" sz="1300">
              <a:latin typeface="Arial"/>
              <a:cs typeface="Arial"/>
            </a:endParaRPr>
          </a:p>
          <a:p>
            <a:pPr marL="171450" indent="-171450">
              <a:buFontTx/>
              <a:buChar char="-"/>
            </a:pPr>
            <a:r>
              <a:rPr lang="en-GB" sz="1300">
                <a:latin typeface="Arial"/>
                <a:cs typeface="Arial"/>
              </a:rPr>
              <a:t>Having undertaken the Z tolerance training, colleagues may feel more confident in reporting as identified in Indicator 5.</a:t>
            </a:r>
          </a:p>
          <a:p>
            <a:pPr marL="171450" indent="-171450">
              <a:buFontTx/>
              <a:buChar char="-"/>
            </a:pPr>
            <a:r>
              <a:rPr lang="en-GB" sz="1300">
                <a:latin typeface="Arial"/>
                <a:cs typeface="Arial"/>
              </a:rPr>
              <a:t>Tensions within the local communities and BME groups have increased since this the last unrest and may contribute  to the trend of abuse against BME staff as identified in Indicator 6.</a:t>
            </a:r>
          </a:p>
        </p:txBody>
      </p:sp>
      <p:grpSp>
        <p:nvGrpSpPr>
          <p:cNvPr id="16" name="Group 15">
            <a:extLst>
              <a:ext uri="{FF2B5EF4-FFF2-40B4-BE49-F238E27FC236}">
                <a16:creationId xmlns:a16="http://schemas.microsoft.com/office/drawing/2014/main" id="{7275651D-519A-6BD5-B73C-8BFB2134CE25}"/>
              </a:ext>
            </a:extLst>
          </p:cNvPr>
          <p:cNvGrpSpPr/>
          <p:nvPr/>
        </p:nvGrpSpPr>
        <p:grpSpPr>
          <a:xfrm>
            <a:off x="0" y="6183086"/>
            <a:ext cx="12122332" cy="660522"/>
            <a:chOff x="-1" y="5947953"/>
            <a:chExt cx="12192001" cy="895655"/>
          </a:xfrm>
        </p:grpSpPr>
        <p:sp>
          <p:nvSpPr>
            <p:cNvPr id="17" name="Rectangle 16">
              <a:hlinkClick r:id="rId3" action="ppaction://hlinksldjump"/>
              <a:extLst>
                <a:ext uri="{FF2B5EF4-FFF2-40B4-BE49-F238E27FC236}">
                  <a16:creationId xmlns:a16="http://schemas.microsoft.com/office/drawing/2014/main" id="{37D9F7DB-7A7C-7A82-E651-A741422E1AA6}"/>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1</a:t>
              </a:r>
            </a:p>
          </p:txBody>
        </p:sp>
        <p:sp>
          <p:nvSpPr>
            <p:cNvPr id="18" name="Rectangle 17">
              <a:hlinkClick r:id="rId4" action="ppaction://hlinksldjump"/>
              <a:extLst>
                <a:ext uri="{FF2B5EF4-FFF2-40B4-BE49-F238E27FC236}">
                  <a16:creationId xmlns:a16="http://schemas.microsoft.com/office/drawing/2014/main" id="{9BE383E0-4B02-DC80-AADD-364A123EE9FC}"/>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2</a:t>
              </a:r>
            </a:p>
          </p:txBody>
        </p:sp>
        <p:sp>
          <p:nvSpPr>
            <p:cNvPr id="19" name="Rectangle 18">
              <a:hlinkClick r:id="rId4" action="ppaction://hlinksldjump"/>
              <a:extLst>
                <a:ext uri="{FF2B5EF4-FFF2-40B4-BE49-F238E27FC236}">
                  <a16:creationId xmlns:a16="http://schemas.microsoft.com/office/drawing/2014/main" id="{D7C8B552-FC59-FD7C-CFA5-CFD37A6C26E8}"/>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3</a:t>
              </a:r>
            </a:p>
          </p:txBody>
        </p:sp>
        <p:sp>
          <p:nvSpPr>
            <p:cNvPr id="20" name="Rectangle 19">
              <a:hlinkClick r:id="rId5" action="ppaction://hlinksldjump"/>
              <a:extLst>
                <a:ext uri="{FF2B5EF4-FFF2-40B4-BE49-F238E27FC236}">
                  <a16:creationId xmlns:a16="http://schemas.microsoft.com/office/drawing/2014/main" id="{2BED01F4-AEDE-93E1-35ED-794E06D23E3E}"/>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4</a:t>
              </a:r>
            </a:p>
          </p:txBody>
        </p:sp>
        <p:sp>
          <p:nvSpPr>
            <p:cNvPr id="21" name="Rectangle 20">
              <a:hlinkClick r:id="rId5" action="ppaction://hlinksldjump"/>
              <a:extLst>
                <a:ext uri="{FF2B5EF4-FFF2-40B4-BE49-F238E27FC236}">
                  <a16:creationId xmlns:a16="http://schemas.microsoft.com/office/drawing/2014/main" id="{0432CFDF-7A48-6F2A-93C2-8C211847E8B2}"/>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5</a:t>
              </a:r>
            </a:p>
          </p:txBody>
        </p:sp>
        <p:sp>
          <p:nvSpPr>
            <p:cNvPr id="22" name="Rectangle 21">
              <a:hlinkClick r:id="rId6" action="ppaction://hlinksldjump"/>
              <a:extLst>
                <a:ext uri="{FF2B5EF4-FFF2-40B4-BE49-F238E27FC236}">
                  <a16:creationId xmlns:a16="http://schemas.microsoft.com/office/drawing/2014/main" id="{8CBE1E12-6738-FAE2-5D90-4366171D499F}"/>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6</a:t>
              </a:r>
            </a:p>
          </p:txBody>
        </p:sp>
        <p:sp>
          <p:nvSpPr>
            <p:cNvPr id="23" name="Rectangle 22">
              <a:hlinkClick r:id="rId6" action="ppaction://hlinksldjump"/>
              <a:extLst>
                <a:ext uri="{FF2B5EF4-FFF2-40B4-BE49-F238E27FC236}">
                  <a16:creationId xmlns:a16="http://schemas.microsoft.com/office/drawing/2014/main" id="{79ACBD02-F74A-8753-D064-BBE4AB2D9806}"/>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7</a:t>
              </a:r>
            </a:p>
          </p:txBody>
        </p:sp>
        <p:sp>
          <p:nvSpPr>
            <p:cNvPr id="24" name="Rectangle 23">
              <a:hlinkClick r:id="rId7" action="ppaction://hlinksldjump"/>
              <a:extLst>
                <a:ext uri="{FF2B5EF4-FFF2-40B4-BE49-F238E27FC236}">
                  <a16:creationId xmlns:a16="http://schemas.microsoft.com/office/drawing/2014/main" id="{50BCF350-71DA-00AE-480F-47198A7FE475}"/>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8</a:t>
              </a:r>
            </a:p>
          </p:txBody>
        </p:sp>
        <p:sp>
          <p:nvSpPr>
            <p:cNvPr id="25" name="Rectangle 24">
              <a:hlinkClick r:id="rId7" action="ppaction://hlinksldjump"/>
              <a:extLst>
                <a:ext uri="{FF2B5EF4-FFF2-40B4-BE49-F238E27FC236}">
                  <a16:creationId xmlns:a16="http://schemas.microsoft.com/office/drawing/2014/main" id="{8B858C72-6C13-5F62-33CD-65DEAD00359A}"/>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Indicator 9</a:t>
              </a:r>
            </a:p>
          </p:txBody>
        </p:sp>
        <p:sp>
          <p:nvSpPr>
            <p:cNvPr id="26" name="Rectangle 25">
              <a:hlinkClick r:id="rId8" action="ppaction://hlinksldjump"/>
              <a:extLst>
                <a:ext uri="{FF2B5EF4-FFF2-40B4-BE49-F238E27FC236}">
                  <a16:creationId xmlns:a16="http://schemas.microsoft.com/office/drawing/2014/main" id="{C1FE6302-AB6F-1103-4C97-C5D392FC087F}"/>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Contents Page</a:t>
              </a:r>
            </a:p>
          </p:txBody>
        </p:sp>
      </p:grpSp>
      <p:graphicFrame>
        <p:nvGraphicFramePr>
          <p:cNvPr id="3" name="Table 2">
            <a:extLst>
              <a:ext uri="{FF2B5EF4-FFF2-40B4-BE49-F238E27FC236}">
                <a16:creationId xmlns:a16="http://schemas.microsoft.com/office/drawing/2014/main" id="{605CAD4C-EB5A-E700-63B5-DF5102287AA0}"/>
              </a:ext>
            </a:extLst>
          </p:cNvPr>
          <p:cNvGraphicFramePr>
            <a:graphicFrameLocks noGrp="1"/>
          </p:cNvGraphicFramePr>
          <p:nvPr>
            <p:extLst>
              <p:ext uri="{D42A27DB-BD31-4B8C-83A1-F6EECF244321}">
                <p14:modId xmlns:p14="http://schemas.microsoft.com/office/powerpoint/2010/main" val="249737710"/>
              </p:ext>
            </p:extLst>
          </p:nvPr>
        </p:nvGraphicFramePr>
        <p:xfrm>
          <a:off x="219967" y="1167851"/>
          <a:ext cx="7264548" cy="1266739"/>
        </p:xfrm>
        <a:graphic>
          <a:graphicData uri="http://schemas.openxmlformats.org/drawingml/2006/table">
            <a:tbl>
              <a:tblPr firstRow="1" bandRow="1">
                <a:tableStyleId>{5C22544A-7EE6-4342-B048-85BDC9FD1C3A}</a:tableStyleId>
              </a:tblPr>
              <a:tblGrid>
                <a:gridCol w="2011531">
                  <a:extLst>
                    <a:ext uri="{9D8B030D-6E8A-4147-A177-3AD203B41FA5}">
                      <a16:colId xmlns:a16="http://schemas.microsoft.com/office/drawing/2014/main" val="3248586436"/>
                    </a:ext>
                  </a:extLst>
                </a:gridCol>
                <a:gridCol w="570433">
                  <a:extLst>
                    <a:ext uri="{9D8B030D-6E8A-4147-A177-3AD203B41FA5}">
                      <a16:colId xmlns:a16="http://schemas.microsoft.com/office/drawing/2014/main" val="2455647695"/>
                    </a:ext>
                  </a:extLst>
                </a:gridCol>
                <a:gridCol w="721383">
                  <a:extLst>
                    <a:ext uri="{9D8B030D-6E8A-4147-A177-3AD203B41FA5}">
                      <a16:colId xmlns:a16="http://schemas.microsoft.com/office/drawing/2014/main" val="657666342"/>
                    </a:ext>
                  </a:extLst>
                </a:gridCol>
                <a:gridCol w="699035">
                  <a:extLst>
                    <a:ext uri="{9D8B030D-6E8A-4147-A177-3AD203B41FA5}">
                      <a16:colId xmlns:a16="http://schemas.microsoft.com/office/drawing/2014/main" val="1382757837"/>
                    </a:ext>
                  </a:extLst>
                </a:gridCol>
                <a:gridCol w="705333">
                  <a:extLst>
                    <a:ext uri="{9D8B030D-6E8A-4147-A177-3AD203B41FA5}">
                      <a16:colId xmlns:a16="http://schemas.microsoft.com/office/drawing/2014/main" val="1682722823"/>
                    </a:ext>
                  </a:extLst>
                </a:gridCol>
                <a:gridCol w="711632">
                  <a:extLst>
                    <a:ext uri="{9D8B030D-6E8A-4147-A177-3AD203B41FA5}">
                      <a16:colId xmlns:a16="http://schemas.microsoft.com/office/drawing/2014/main" val="91021838"/>
                    </a:ext>
                  </a:extLst>
                </a:gridCol>
                <a:gridCol w="661251">
                  <a:extLst>
                    <a:ext uri="{9D8B030D-6E8A-4147-A177-3AD203B41FA5}">
                      <a16:colId xmlns:a16="http://schemas.microsoft.com/office/drawing/2014/main" val="2268520920"/>
                    </a:ext>
                  </a:extLst>
                </a:gridCol>
                <a:gridCol w="591975">
                  <a:extLst>
                    <a:ext uri="{9D8B030D-6E8A-4147-A177-3AD203B41FA5}">
                      <a16:colId xmlns:a16="http://schemas.microsoft.com/office/drawing/2014/main" val="26270321"/>
                    </a:ext>
                  </a:extLst>
                </a:gridCol>
                <a:gridCol w="591975">
                  <a:extLst>
                    <a:ext uri="{9D8B030D-6E8A-4147-A177-3AD203B41FA5}">
                      <a16:colId xmlns:a16="http://schemas.microsoft.com/office/drawing/2014/main" val="3794043578"/>
                    </a:ext>
                  </a:extLst>
                </a:gridCol>
              </a:tblGrid>
              <a:tr h="33709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100" b="0" i="0" u="none" strike="noStrike" kern="1200" baseline="0">
                        <a:solidFill>
                          <a:schemeClr val="dk1"/>
                        </a:solidFill>
                        <a:latin typeface="Arial"/>
                        <a:ea typeface="+mn-ea"/>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b="1">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4166069946"/>
                  </a:ext>
                </a:extLst>
              </a:tr>
              <a:tr h="412436">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dk1"/>
                          </a:solidFill>
                          <a:latin typeface="Arial"/>
                          <a:ea typeface="+mn-ea"/>
                          <a:cs typeface="Arial"/>
                        </a:rPr>
                        <a:t>Percentage of staff experiencing discrimination at work from a manager / team leader or other colleagues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1">
                          <a:latin typeface="Arial"/>
                          <a:cs typeface="Arial"/>
                        </a:rPr>
                        <a:t>BME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latin typeface="Arial"/>
                          <a:cs typeface="Arial"/>
                        </a:rPr>
                        <a:t>11.55%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latin typeface="Arial"/>
                          <a:cs typeface="Arial"/>
                        </a:rPr>
                        <a:t>17.1%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latin typeface="Arial"/>
                          <a:cs typeface="Arial"/>
                        </a:rPr>
                        <a:t>17.1%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latin typeface="Arial"/>
                          <a:cs typeface="Arial"/>
                        </a:rPr>
                        <a:t>11.4%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latin typeface="Arial"/>
                          <a:cs typeface="Arial"/>
                        </a:rPr>
                        <a:t>14.6%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latin typeface="Arial"/>
                          <a:cs typeface="Arial"/>
                        </a:rPr>
                        <a:t>17.1%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latin typeface="Arial"/>
                          <a:cs typeface="Arial"/>
                        </a:rPr>
                        <a:t>17.3%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085290843"/>
                  </a:ext>
                </a:extLst>
              </a:tr>
              <a:tr h="508706">
                <a:tc vMerge="1">
                  <a:txBody>
                    <a:bodyPr/>
                    <a:lstStyle/>
                    <a:p>
                      <a:endParaRPr lang="en-GB"/>
                    </a:p>
                  </a:txBody>
                  <a:tcPr/>
                </a:tc>
                <a:tc>
                  <a:txBody>
                    <a:bodyPr/>
                    <a:lstStyle/>
                    <a:p>
                      <a:r>
                        <a:rPr lang="en-GB" sz="1100">
                          <a:latin typeface="Arial"/>
                          <a:cs typeface="Arial"/>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4.2%</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4.7%</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6.2%</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4.7%</a:t>
                      </a:r>
                    </a:p>
                    <a:p>
                      <a:pPr algn="ctr"/>
                      <a:endParaRPr lang="en-GB" sz="1100">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latin typeface="Arial"/>
                          <a:cs typeface="Arial"/>
                        </a:rPr>
                        <a:t>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7832846"/>
                  </a:ext>
                </a:extLst>
              </a:tr>
            </a:tbl>
          </a:graphicData>
        </a:graphic>
      </p:graphicFrame>
      <p:pic>
        <p:nvPicPr>
          <p:cNvPr id="5" name="Picture 4">
            <a:extLst>
              <a:ext uri="{FF2B5EF4-FFF2-40B4-BE49-F238E27FC236}">
                <a16:creationId xmlns:a16="http://schemas.microsoft.com/office/drawing/2014/main" id="{D2404282-0C5B-181B-DF5F-3A59A93F9E11}"/>
              </a:ext>
            </a:extLst>
          </p:cNvPr>
          <p:cNvPicPr>
            <a:picLocks noChangeAspect="1"/>
          </p:cNvPicPr>
          <p:nvPr/>
        </p:nvPicPr>
        <p:blipFill>
          <a:blip r:embed="rId9"/>
          <a:stretch>
            <a:fillRect/>
          </a:stretch>
        </p:blipFill>
        <p:spPr>
          <a:xfrm>
            <a:off x="218744" y="2583803"/>
            <a:ext cx="7073577" cy="2948633"/>
          </a:xfrm>
          <a:prstGeom prst="rect">
            <a:avLst/>
          </a:prstGeom>
          <a:ln>
            <a:solidFill>
              <a:schemeClr val="tx1"/>
            </a:solidFill>
          </a:ln>
        </p:spPr>
      </p:pic>
      <p:sp>
        <p:nvSpPr>
          <p:cNvPr id="4" name="TextBox 3">
            <a:extLst>
              <a:ext uri="{FF2B5EF4-FFF2-40B4-BE49-F238E27FC236}">
                <a16:creationId xmlns:a16="http://schemas.microsoft.com/office/drawing/2014/main" id="{901F7175-6E45-172C-A0F2-D7256197FED7}"/>
              </a:ext>
            </a:extLst>
          </p:cNvPr>
          <p:cNvSpPr txBox="1"/>
          <p:nvPr/>
        </p:nvSpPr>
        <p:spPr>
          <a:xfrm>
            <a:off x="384084" y="5752329"/>
            <a:ext cx="6534072" cy="319500"/>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2 in the action plan aims to support improvement with this indicator</a:t>
            </a:r>
          </a:p>
        </p:txBody>
      </p:sp>
    </p:spTree>
    <p:extLst>
      <p:ext uri="{BB962C8B-B14F-4D97-AF65-F5344CB8AC3E}">
        <p14:creationId xmlns:p14="http://schemas.microsoft.com/office/powerpoint/2010/main" val="1933403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9339B-CA42-5A11-70C2-B2BA0EFCB93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DFCA8E33-778B-B9AD-2D63-B0F6B3510133}"/>
              </a:ext>
            </a:extLst>
          </p:cNvPr>
          <p:cNvSpPr txBox="1"/>
          <p:nvPr/>
        </p:nvSpPr>
        <p:spPr>
          <a:xfrm>
            <a:off x="359275" y="365180"/>
            <a:ext cx="9747542" cy="662788"/>
          </a:xfrm>
          <a:prstGeom prst="rect">
            <a:avLst/>
          </a:prstGeom>
          <a:solidFill>
            <a:srgbClr val="7030A0"/>
          </a:solidFill>
        </p:spPr>
        <p:txBody>
          <a:bodyPr vert="horz" lIns="0" tIns="0" rIns="91440" bIns="46800" rtlCol="0" anchor="b" anchorCtr="0">
            <a:noAutofit/>
          </a:bodyPr>
          <a:lstStyle/>
          <a:p>
            <a:pPr defTabSz="685800">
              <a:lnSpc>
                <a:spcPct val="90000"/>
              </a:lnSpc>
              <a:spcBef>
                <a:spcPct val="0"/>
              </a:spcBef>
              <a:spcAft>
                <a:spcPts val="600"/>
              </a:spcAft>
            </a:pPr>
            <a:r>
              <a:rPr lang="en-US" sz="1600" b="1" kern="1200">
                <a:solidFill>
                  <a:schemeClr val="bg1"/>
                </a:solidFill>
                <a:latin typeface="Arial"/>
                <a:ea typeface="+mj-ea"/>
                <a:cs typeface="Arial"/>
              </a:rPr>
              <a:t>Indicator 8 WRES Staff Survey Data 2024</a:t>
            </a:r>
          </a:p>
          <a:p>
            <a:pPr defTabSz="685800">
              <a:lnSpc>
                <a:spcPct val="90000"/>
              </a:lnSpc>
              <a:spcBef>
                <a:spcPct val="0"/>
              </a:spcBef>
              <a:spcAft>
                <a:spcPts val="600"/>
              </a:spcAft>
            </a:pPr>
            <a:r>
              <a:rPr lang="en-GB" sz="1600">
                <a:solidFill>
                  <a:schemeClr val="bg1"/>
                </a:solidFill>
                <a:effectLst/>
                <a:latin typeface="Arial"/>
                <a:cs typeface="Arial"/>
              </a:rPr>
              <a:t>Percentage of staff believing that the trust provides equal opportunities for career progression or promotion</a:t>
            </a:r>
            <a:endParaRPr lang="en-GB" sz="1600">
              <a:solidFill>
                <a:schemeClr val="bg1"/>
              </a:solidFill>
              <a:effectLst/>
              <a:latin typeface="Arial"/>
              <a:ea typeface="Calibri" panose="020F0502020204030204" pitchFamily="34" charset="0"/>
              <a:cs typeface="Arial"/>
            </a:endParaRPr>
          </a:p>
        </p:txBody>
      </p:sp>
      <p:sp>
        <p:nvSpPr>
          <p:cNvPr id="3076" name="Text Box 4">
            <a:extLst>
              <a:ext uri="{FF2B5EF4-FFF2-40B4-BE49-F238E27FC236}">
                <a16:creationId xmlns:a16="http://schemas.microsoft.com/office/drawing/2014/main" id="{713AAD73-CA37-2523-72BA-170835F475F7}"/>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3" name="TextBox 2">
            <a:extLst>
              <a:ext uri="{FF2B5EF4-FFF2-40B4-BE49-F238E27FC236}">
                <a16:creationId xmlns:a16="http://schemas.microsoft.com/office/drawing/2014/main" id="{4848B11B-E537-EF3D-1CFE-6BF572B4199F}"/>
              </a:ext>
            </a:extLst>
          </p:cNvPr>
          <p:cNvSpPr txBox="1"/>
          <p:nvPr/>
        </p:nvSpPr>
        <p:spPr>
          <a:xfrm flipH="1">
            <a:off x="7991854" y="1279691"/>
            <a:ext cx="3630169" cy="4185761"/>
          </a:xfrm>
          <a:prstGeom prst="rect">
            <a:avLst/>
          </a:prstGeom>
          <a:solidFill>
            <a:schemeClr val="bg1"/>
          </a:solidFill>
          <a:ln>
            <a:solidFill>
              <a:schemeClr val="bg1"/>
            </a:solidFill>
          </a:ln>
        </p:spPr>
        <p:txBody>
          <a:bodyPr wrap="square" lIns="91440" tIns="45720" rIns="91440" bIns="45720" rtlCol="0" anchor="t">
            <a:spAutoFit/>
          </a:bodyPr>
          <a:lstStyle/>
          <a:p>
            <a:pPr marL="285750" lvl="0" indent="-285750">
              <a:buFontTx/>
              <a:buChar char="-"/>
            </a:pPr>
            <a:r>
              <a:rPr lang="en-GB" sz="1400"/>
              <a:t>Confidence in equal career progression </a:t>
            </a:r>
            <a:r>
              <a:rPr lang="en-GB" sz="1400" b="1"/>
              <a:t>fell sharply in 2025</a:t>
            </a:r>
            <a:r>
              <a:rPr lang="en-GB" sz="1400"/>
              <a:t> for both groups.</a:t>
            </a:r>
          </a:p>
          <a:p>
            <a:pPr marL="285750" lvl="0" indent="-285750">
              <a:buFontTx/>
              <a:buChar char="-"/>
            </a:pPr>
            <a:endParaRPr lang="en-GB" sz="1400"/>
          </a:p>
          <a:p>
            <a:pPr marL="285750" lvl="0" indent="-285750">
              <a:buFontTx/>
              <a:buChar char="-"/>
            </a:pPr>
            <a:r>
              <a:rPr lang="en-GB" sz="1400"/>
              <a:t>BME staff fell from </a:t>
            </a:r>
            <a:r>
              <a:rPr lang="en-GB" sz="1400" b="1"/>
              <a:t>54.7% to 48.5%</a:t>
            </a:r>
            <a:r>
              <a:rPr lang="en-GB" sz="1400"/>
              <a:t>; White staff from </a:t>
            </a:r>
            <a:r>
              <a:rPr lang="en-GB" sz="1400" b="1"/>
              <a:t>66.0% to 56.3%</a:t>
            </a:r>
            <a:r>
              <a:rPr lang="en-GB" sz="1400"/>
              <a:t>.</a:t>
            </a:r>
          </a:p>
          <a:p>
            <a:pPr marL="285750" lvl="0" indent="-285750">
              <a:buFontTx/>
              <a:buChar char="-"/>
            </a:pPr>
            <a:endParaRPr lang="en-GB" sz="1400"/>
          </a:p>
          <a:p>
            <a:pPr marL="285750" lvl="0" indent="-285750">
              <a:buFontTx/>
              <a:buChar char="-"/>
            </a:pPr>
            <a:r>
              <a:rPr lang="en-GB" sz="1400"/>
              <a:t>A </a:t>
            </a:r>
            <a:r>
              <a:rPr lang="en-GB" sz="1400" b="1"/>
              <a:t>7.8 percentage-point gap</a:t>
            </a:r>
            <a:r>
              <a:rPr lang="en-GB" sz="1400"/>
              <a:t> remains.</a:t>
            </a:r>
          </a:p>
          <a:p>
            <a:pPr marL="285750" lvl="0" indent="-285750">
              <a:buFontTx/>
              <a:buChar char="-"/>
            </a:pPr>
            <a:endParaRPr lang="en-GB" sz="1400"/>
          </a:p>
          <a:p>
            <a:pPr marL="285750" lvl="0" indent="-285750">
              <a:buFontTx/>
              <a:buChar char="-"/>
            </a:pPr>
            <a:r>
              <a:rPr lang="en-GB" sz="1400"/>
              <a:t>Although the gap narrowed, this was mainly because White staff scores fell faster—not because BME staff improved.</a:t>
            </a:r>
          </a:p>
          <a:p>
            <a:pPr marL="285750" lvl="0" indent="-285750">
              <a:buFontTx/>
              <a:buChar char="-"/>
            </a:pPr>
            <a:endParaRPr lang="en-GB" sz="1400"/>
          </a:p>
          <a:p>
            <a:pPr marL="285750" lvl="0" indent="-285750">
              <a:buFontTx/>
              <a:buChar char="-"/>
            </a:pPr>
            <a:r>
              <a:rPr lang="en-GB" sz="1400"/>
              <a:t>Perceptions worsened across the workforce, with BME staff still less likely to believe opportunities are equal. </a:t>
            </a:r>
          </a:p>
          <a:p>
            <a:pPr marL="171450" indent="-171450">
              <a:buFontTx/>
              <a:buChar char="-"/>
            </a:pPr>
            <a:endParaRPr lang="en-GB" sz="1400" b="1">
              <a:solidFill>
                <a:sysClr val="windowText" lastClr="000000"/>
              </a:solidFill>
              <a:ea typeface="Calibri"/>
              <a:cs typeface="Calibri" panose="020F0502020204030204" pitchFamily="34" charset="0"/>
            </a:endParaRPr>
          </a:p>
          <a:p>
            <a:endParaRPr lang="en-GB" sz="1400">
              <a:solidFill>
                <a:sysClr val="windowText" lastClr="000000"/>
              </a:solidFill>
              <a:cs typeface="Calibri" panose="020F0502020204030204" pitchFamily="34" charset="0"/>
            </a:endParaRPr>
          </a:p>
        </p:txBody>
      </p:sp>
      <p:grpSp>
        <p:nvGrpSpPr>
          <p:cNvPr id="4" name="Group 3">
            <a:extLst>
              <a:ext uri="{FF2B5EF4-FFF2-40B4-BE49-F238E27FC236}">
                <a16:creationId xmlns:a16="http://schemas.microsoft.com/office/drawing/2014/main" id="{D9CFB7FC-48C3-A3DB-A83A-5EF6DBB5EED6}"/>
              </a:ext>
            </a:extLst>
          </p:cNvPr>
          <p:cNvGrpSpPr/>
          <p:nvPr/>
        </p:nvGrpSpPr>
        <p:grpSpPr>
          <a:xfrm>
            <a:off x="34834" y="6253999"/>
            <a:ext cx="12122332" cy="477642"/>
            <a:chOff x="-1" y="5947953"/>
            <a:chExt cx="12192001" cy="895655"/>
          </a:xfrm>
        </p:grpSpPr>
        <p:sp>
          <p:nvSpPr>
            <p:cNvPr id="5" name="Rectangle 4">
              <a:hlinkClick r:id="rId3" action="ppaction://hlinksldjump"/>
              <a:extLst>
                <a:ext uri="{FF2B5EF4-FFF2-40B4-BE49-F238E27FC236}">
                  <a16:creationId xmlns:a16="http://schemas.microsoft.com/office/drawing/2014/main" id="{A279718E-0758-D524-A984-E0FE96AFBDCB}"/>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8" name="Rectangle 17">
              <a:hlinkClick r:id="rId4" action="ppaction://hlinksldjump"/>
              <a:extLst>
                <a:ext uri="{FF2B5EF4-FFF2-40B4-BE49-F238E27FC236}">
                  <a16:creationId xmlns:a16="http://schemas.microsoft.com/office/drawing/2014/main" id="{B0BA53FE-FE3D-6CC8-2920-8605AB200E0E}"/>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9" name="Rectangle 18">
              <a:hlinkClick r:id="rId4" action="ppaction://hlinksldjump"/>
              <a:extLst>
                <a:ext uri="{FF2B5EF4-FFF2-40B4-BE49-F238E27FC236}">
                  <a16:creationId xmlns:a16="http://schemas.microsoft.com/office/drawing/2014/main" id="{1ECB9D05-01D2-09AC-2985-1DF24A88466A}"/>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0" name="Rectangle 19">
              <a:hlinkClick r:id="rId5" action="ppaction://hlinksldjump"/>
              <a:extLst>
                <a:ext uri="{FF2B5EF4-FFF2-40B4-BE49-F238E27FC236}">
                  <a16:creationId xmlns:a16="http://schemas.microsoft.com/office/drawing/2014/main" id="{CDAAA29F-7378-5E26-8D9B-45D59574DB1C}"/>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21" name="Rectangle 20">
              <a:hlinkClick r:id="rId5" action="ppaction://hlinksldjump"/>
              <a:extLst>
                <a:ext uri="{FF2B5EF4-FFF2-40B4-BE49-F238E27FC236}">
                  <a16:creationId xmlns:a16="http://schemas.microsoft.com/office/drawing/2014/main" id="{E1969007-EE0F-91E9-4CA3-555243C46E0F}"/>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2" name="Rectangle 21">
              <a:hlinkClick r:id="rId6" action="ppaction://hlinksldjump"/>
              <a:extLst>
                <a:ext uri="{FF2B5EF4-FFF2-40B4-BE49-F238E27FC236}">
                  <a16:creationId xmlns:a16="http://schemas.microsoft.com/office/drawing/2014/main" id="{D11CB1F8-230E-C73E-C887-38023D2DF82A}"/>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3" name="Rectangle 22">
              <a:hlinkClick r:id="rId7" action="ppaction://hlinksldjump"/>
              <a:extLst>
                <a:ext uri="{FF2B5EF4-FFF2-40B4-BE49-F238E27FC236}">
                  <a16:creationId xmlns:a16="http://schemas.microsoft.com/office/drawing/2014/main" id="{9F44389C-DAB8-4071-3A09-76B7AFBF595E}"/>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4" name="Rectangle 23">
              <a:hlinkClick r:id="rId7" action="ppaction://hlinksldjump"/>
              <a:extLst>
                <a:ext uri="{FF2B5EF4-FFF2-40B4-BE49-F238E27FC236}">
                  <a16:creationId xmlns:a16="http://schemas.microsoft.com/office/drawing/2014/main" id="{F7D92B3A-4429-8819-E7A3-CAFE153F6202}"/>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5" name="Rectangle 24">
              <a:hlinkClick r:id="rId8" action="ppaction://hlinksldjump"/>
              <a:extLst>
                <a:ext uri="{FF2B5EF4-FFF2-40B4-BE49-F238E27FC236}">
                  <a16:creationId xmlns:a16="http://schemas.microsoft.com/office/drawing/2014/main" id="{5F9B88DE-0F3A-63A1-8E75-F49B91C7D5FE}"/>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6" name="Rectangle 25">
              <a:hlinkClick r:id="rId9" action="ppaction://hlinksldjump"/>
              <a:extLst>
                <a:ext uri="{FF2B5EF4-FFF2-40B4-BE49-F238E27FC236}">
                  <a16:creationId xmlns:a16="http://schemas.microsoft.com/office/drawing/2014/main" id="{02EADCC2-B9F9-6037-43E9-7FBB388D2D6E}"/>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graphicFrame>
        <p:nvGraphicFramePr>
          <p:cNvPr id="6" name="Table 5">
            <a:extLst>
              <a:ext uri="{FF2B5EF4-FFF2-40B4-BE49-F238E27FC236}">
                <a16:creationId xmlns:a16="http://schemas.microsoft.com/office/drawing/2014/main" id="{6B6FA0F7-71F0-FD30-DDA4-2BBA4A8AA53D}"/>
              </a:ext>
            </a:extLst>
          </p:cNvPr>
          <p:cNvGraphicFramePr>
            <a:graphicFrameLocks noGrp="1"/>
          </p:cNvGraphicFramePr>
          <p:nvPr>
            <p:extLst>
              <p:ext uri="{D42A27DB-BD31-4B8C-83A1-F6EECF244321}">
                <p14:modId xmlns:p14="http://schemas.microsoft.com/office/powerpoint/2010/main" val="1831177914"/>
              </p:ext>
            </p:extLst>
          </p:nvPr>
        </p:nvGraphicFramePr>
        <p:xfrm>
          <a:off x="346118" y="1325563"/>
          <a:ext cx="7319805" cy="1200329"/>
        </p:xfrm>
        <a:graphic>
          <a:graphicData uri="http://schemas.openxmlformats.org/drawingml/2006/table">
            <a:tbl>
              <a:tblPr firstRow="1" bandRow="1">
                <a:tableStyleId>{5C22544A-7EE6-4342-B048-85BDC9FD1C3A}</a:tableStyleId>
              </a:tblPr>
              <a:tblGrid>
                <a:gridCol w="2138950">
                  <a:extLst>
                    <a:ext uri="{9D8B030D-6E8A-4147-A177-3AD203B41FA5}">
                      <a16:colId xmlns:a16="http://schemas.microsoft.com/office/drawing/2014/main" val="775198113"/>
                    </a:ext>
                  </a:extLst>
                </a:gridCol>
                <a:gridCol w="717976">
                  <a:extLst>
                    <a:ext uri="{9D8B030D-6E8A-4147-A177-3AD203B41FA5}">
                      <a16:colId xmlns:a16="http://schemas.microsoft.com/office/drawing/2014/main" val="719314857"/>
                    </a:ext>
                  </a:extLst>
                </a:gridCol>
                <a:gridCol w="766843">
                  <a:extLst>
                    <a:ext uri="{9D8B030D-6E8A-4147-A177-3AD203B41FA5}">
                      <a16:colId xmlns:a16="http://schemas.microsoft.com/office/drawing/2014/main" val="2535051693"/>
                    </a:ext>
                  </a:extLst>
                </a:gridCol>
                <a:gridCol w="766841">
                  <a:extLst>
                    <a:ext uri="{9D8B030D-6E8A-4147-A177-3AD203B41FA5}">
                      <a16:colId xmlns:a16="http://schemas.microsoft.com/office/drawing/2014/main" val="3980571151"/>
                    </a:ext>
                  </a:extLst>
                </a:gridCol>
                <a:gridCol w="773749">
                  <a:extLst>
                    <a:ext uri="{9D8B030D-6E8A-4147-A177-3AD203B41FA5}">
                      <a16:colId xmlns:a16="http://schemas.microsoft.com/office/drawing/2014/main" val="3400798648"/>
                    </a:ext>
                  </a:extLst>
                </a:gridCol>
                <a:gridCol w="780660">
                  <a:extLst>
                    <a:ext uri="{9D8B030D-6E8A-4147-A177-3AD203B41FA5}">
                      <a16:colId xmlns:a16="http://schemas.microsoft.com/office/drawing/2014/main" val="1046181783"/>
                    </a:ext>
                  </a:extLst>
                </a:gridCol>
                <a:gridCol w="725391">
                  <a:extLst>
                    <a:ext uri="{9D8B030D-6E8A-4147-A177-3AD203B41FA5}">
                      <a16:colId xmlns:a16="http://schemas.microsoft.com/office/drawing/2014/main" val="595361048"/>
                    </a:ext>
                  </a:extLst>
                </a:gridCol>
                <a:gridCol w="649395">
                  <a:extLst>
                    <a:ext uri="{9D8B030D-6E8A-4147-A177-3AD203B41FA5}">
                      <a16:colId xmlns:a16="http://schemas.microsoft.com/office/drawing/2014/main" val="3259729881"/>
                    </a:ext>
                  </a:extLst>
                </a:gridCol>
              </a:tblGrid>
              <a:tr h="3955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100" b="0" i="0" u="none" strike="noStrike" kern="1200" baseline="0">
                        <a:solidFill>
                          <a:schemeClr val="tx1"/>
                        </a:solidFill>
                        <a:latin typeface="Arial"/>
                        <a:ea typeface="+mn-ea"/>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100" b="1">
                        <a:solidFill>
                          <a:schemeClr val="tx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434201531"/>
                  </a:ext>
                </a:extLst>
              </a:tr>
              <a:tr h="395561">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u="none" strike="noStrike" kern="1200" baseline="0">
                          <a:solidFill>
                            <a:schemeClr val="tx1"/>
                          </a:solidFill>
                          <a:latin typeface="Arial"/>
                          <a:ea typeface="+mn-ea"/>
                          <a:cs typeface="Arial"/>
                        </a:rPr>
                        <a:t>Percentage of staff believing that the trust provides equal opportunities for career progression or promotion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b="1">
                          <a:solidFill>
                            <a:schemeClr val="tx1"/>
                          </a:solidFill>
                          <a:latin typeface="Arial"/>
                          <a:cs typeface="Arial"/>
                        </a:rPr>
                        <a:t>BME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44.1%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44.8%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48.8%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52.5%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54.7%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100" b="1">
                          <a:solidFill>
                            <a:schemeClr val="tx1"/>
                          </a:solidFill>
                          <a:latin typeface="Arial"/>
                          <a:cs typeface="Arial"/>
                        </a:rPr>
                        <a:t>48.5%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7115697"/>
                  </a:ext>
                </a:extLst>
              </a:tr>
              <a:tr h="409207">
                <a:tc vMerge="1">
                  <a:txBody>
                    <a:bodyPr/>
                    <a:lstStyle/>
                    <a:p>
                      <a:endParaRPr lang="en-GB"/>
                    </a:p>
                  </a:txBody>
                  <a:tcPr/>
                </a:tc>
                <a:tc>
                  <a:txBody>
                    <a:bodyPr/>
                    <a:lstStyle/>
                    <a:p>
                      <a:r>
                        <a:rPr lang="en-GB" sz="1100">
                          <a:solidFill>
                            <a:schemeClr val="tx1"/>
                          </a:solidFill>
                          <a:latin typeface="Arial"/>
                          <a:cs typeface="Arial"/>
                        </a:rPr>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62.9%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65.2%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65.8%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100">
                          <a:solidFill>
                            <a:schemeClr val="tx1"/>
                          </a:solidFill>
                          <a:latin typeface="Arial"/>
                          <a:cs typeface="Arial"/>
                        </a:rPr>
                        <a:t>56.3%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0323234"/>
                  </a:ext>
                </a:extLst>
              </a:tr>
            </a:tbl>
          </a:graphicData>
        </a:graphic>
      </p:graphicFrame>
      <p:pic>
        <p:nvPicPr>
          <p:cNvPr id="8" name="Picture 7">
            <a:extLst>
              <a:ext uri="{FF2B5EF4-FFF2-40B4-BE49-F238E27FC236}">
                <a16:creationId xmlns:a16="http://schemas.microsoft.com/office/drawing/2014/main" id="{3BDC4C21-4343-586D-C28A-3CD7290CC8C7}"/>
              </a:ext>
            </a:extLst>
          </p:cNvPr>
          <p:cNvPicPr>
            <a:picLocks noChangeAspect="1"/>
          </p:cNvPicPr>
          <p:nvPr/>
        </p:nvPicPr>
        <p:blipFill>
          <a:blip r:embed="rId10"/>
          <a:stretch>
            <a:fillRect/>
          </a:stretch>
        </p:blipFill>
        <p:spPr>
          <a:xfrm>
            <a:off x="332716" y="2734103"/>
            <a:ext cx="7333205" cy="2906393"/>
          </a:xfrm>
          <a:prstGeom prst="rect">
            <a:avLst/>
          </a:prstGeom>
          <a:ln>
            <a:solidFill>
              <a:schemeClr val="tx1"/>
            </a:solidFill>
          </a:ln>
        </p:spPr>
      </p:pic>
      <p:sp>
        <p:nvSpPr>
          <p:cNvPr id="7" name="TextBox 6">
            <a:extLst>
              <a:ext uri="{FF2B5EF4-FFF2-40B4-BE49-F238E27FC236}">
                <a16:creationId xmlns:a16="http://schemas.microsoft.com/office/drawing/2014/main" id="{091B65E3-E925-9A04-7FB3-6B5352E89F4F}"/>
              </a:ext>
            </a:extLst>
          </p:cNvPr>
          <p:cNvSpPr txBox="1"/>
          <p:nvPr/>
        </p:nvSpPr>
        <p:spPr>
          <a:xfrm>
            <a:off x="384084" y="5787498"/>
            <a:ext cx="6534072" cy="319500"/>
          </a:xfrm>
          <a:prstGeom prst="rect">
            <a:avLst/>
          </a:prstGeom>
          <a:solidFill>
            <a:srgbClr val="7030A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1 and 3 in the action plan aims to support improvement with this indicator</a:t>
            </a:r>
          </a:p>
        </p:txBody>
      </p:sp>
    </p:spTree>
    <p:extLst>
      <p:ext uri="{BB962C8B-B14F-4D97-AF65-F5344CB8AC3E}">
        <p14:creationId xmlns:p14="http://schemas.microsoft.com/office/powerpoint/2010/main" val="134823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8968E-842C-27DE-CB1B-F5F9322116BB}"/>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04E01FE-1EED-B3AD-5FB7-9F01B7016D1E}"/>
              </a:ext>
            </a:extLst>
          </p:cNvPr>
          <p:cNvSpPr txBox="1"/>
          <p:nvPr/>
        </p:nvSpPr>
        <p:spPr>
          <a:xfrm>
            <a:off x="394447" y="288108"/>
            <a:ext cx="8779123" cy="993027"/>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endParaRPr lang="en-US" sz="3300" b="1" kern="1200">
              <a:solidFill>
                <a:schemeClr val="tx2"/>
              </a:solidFill>
              <a:latin typeface="Arial" panose="020B0604020202020204" pitchFamily="34" charset="0"/>
              <a:ea typeface="+mj-ea"/>
              <a:cs typeface="Arial" panose="020B0604020202020204" pitchFamily="34" charset="0"/>
            </a:endParaRPr>
          </a:p>
        </p:txBody>
      </p:sp>
      <p:sp>
        <p:nvSpPr>
          <p:cNvPr id="3076" name="Text Box 4">
            <a:extLst>
              <a:ext uri="{FF2B5EF4-FFF2-40B4-BE49-F238E27FC236}">
                <a16:creationId xmlns:a16="http://schemas.microsoft.com/office/drawing/2014/main" id="{D7379DFB-BE11-12CB-7688-45C3D0BFC522}"/>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 name="TextBox 1">
            <a:extLst>
              <a:ext uri="{FF2B5EF4-FFF2-40B4-BE49-F238E27FC236}">
                <a16:creationId xmlns:a16="http://schemas.microsoft.com/office/drawing/2014/main" id="{21226A2B-4340-21BE-B445-7C96B987DCED}"/>
              </a:ext>
            </a:extLst>
          </p:cNvPr>
          <p:cNvSpPr txBox="1"/>
          <p:nvPr/>
        </p:nvSpPr>
        <p:spPr>
          <a:xfrm>
            <a:off x="413342" y="405267"/>
            <a:ext cx="9530432" cy="584775"/>
          </a:xfrm>
          <a:prstGeom prst="rect">
            <a:avLst/>
          </a:prstGeom>
          <a:solidFill>
            <a:schemeClr val="accent6">
              <a:lumMod val="40000"/>
              <a:lumOff val="60000"/>
            </a:schemeClr>
          </a:solidFill>
        </p:spPr>
        <p:txBody>
          <a:bodyPr wrap="square" lIns="91440" tIns="45720" rIns="91440" bIns="45720" rtlCol="0" anchor="t">
            <a:spAutoFit/>
          </a:bodyPr>
          <a:lstStyle/>
          <a:p>
            <a:r>
              <a:rPr lang="en-GB" sz="1600" b="1">
                <a:solidFill>
                  <a:schemeClr val="bg1"/>
                </a:solidFill>
                <a:latin typeface="Arial"/>
                <a:cs typeface="Arial"/>
              </a:rPr>
              <a:t>WRES Indicator 9</a:t>
            </a:r>
          </a:p>
          <a:p>
            <a:r>
              <a:rPr lang="en-GB" sz="1600">
                <a:solidFill>
                  <a:schemeClr val="bg1"/>
                </a:solidFill>
                <a:latin typeface="Arial"/>
                <a:cs typeface="Arial"/>
              </a:rPr>
              <a:t>BME Board membership</a:t>
            </a:r>
            <a:r>
              <a:rPr lang="en-GB" sz="1600">
                <a:solidFill>
                  <a:schemeClr val="bg1"/>
                </a:solidFill>
                <a:latin typeface="Calibri"/>
                <a:ea typeface="Calibri"/>
                <a:cs typeface="Calibri"/>
              </a:rPr>
              <a:t> </a:t>
            </a:r>
          </a:p>
        </p:txBody>
      </p:sp>
      <p:sp>
        <p:nvSpPr>
          <p:cNvPr id="4" name="TextBox 3">
            <a:extLst>
              <a:ext uri="{FF2B5EF4-FFF2-40B4-BE49-F238E27FC236}">
                <a16:creationId xmlns:a16="http://schemas.microsoft.com/office/drawing/2014/main" id="{E193AC5D-901D-5064-E4AD-88C2911CE9C6}"/>
              </a:ext>
            </a:extLst>
          </p:cNvPr>
          <p:cNvSpPr txBox="1"/>
          <p:nvPr/>
        </p:nvSpPr>
        <p:spPr>
          <a:xfrm>
            <a:off x="9546336" y="1457829"/>
            <a:ext cx="2331437" cy="2031325"/>
          </a:xfrm>
          <a:prstGeom prst="rect">
            <a:avLst/>
          </a:prstGeom>
          <a:solidFill>
            <a:schemeClr val="bg1"/>
          </a:solidFill>
          <a:ln>
            <a:solidFill>
              <a:schemeClr val="bg1"/>
            </a:solidFill>
          </a:ln>
        </p:spPr>
        <p:txBody>
          <a:bodyPr wrap="square" lIns="91440" tIns="45720" rIns="91440" bIns="45720" rtlCol="0" anchor="t">
            <a:spAutoFit/>
          </a:bodyPr>
          <a:lstStyle/>
          <a:p>
            <a:r>
              <a:rPr lang="en-GB" sz="1400">
                <a:latin typeface="Arial"/>
                <a:cs typeface="Arial"/>
              </a:rPr>
              <a:t>Overall Board membership shows that as of March 2025, the difference between BME representation on the Board and the workforce was -11%. BME members were underrepresented by 1 as member of the Board.</a:t>
            </a:r>
          </a:p>
        </p:txBody>
      </p:sp>
      <p:grpSp>
        <p:nvGrpSpPr>
          <p:cNvPr id="16" name="Group 15">
            <a:extLst>
              <a:ext uri="{FF2B5EF4-FFF2-40B4-BE49-F238E27FC236}">
                <a16:creationId xmlns:a16="http://schemas.microsoft.com/office/drawing/2014/main" id="{68172CA5-7EA8-7B30-075E-7E47094E95C5}"/>
              </a:ext>
            </a:extLst>
          </p:cNvPr>
          <p:cNvGrpSpPr/>
          <p:nvPr/>
        </p:nvGrpSpPr>
        <p:grpSpPr>
          <a:xfrm>
            <a:off x="0" y="6276974"/>
            <a:ext cx="12122332" cy="566633"/>
            <a:chOff x="-1" y="5947953"/>
            <a:chExt cx="12192001" cy="895655"/>
          </a:xfrm>
        </p:grpSpPr>
        <p:sp>
          <p:nvSpPr>
            <p:cNvPr id="17" name="Rectangle 16">
              <a:hlinkClick r:id="rId3" action="ppaction://hlinksldjump"/>
              <a:extLst>
                <a:ext uri="{FF2B5EF4-FFF2-40B4-BE49-F238E27FC236}">
                  <a16:creationId xmlns:a16="http://schemas.microsoft.com/office/drawing/2014/main" id="{A598F461-3906-36FA-3E48-548AA157F52E}"/>
                </a:ext>
              </a:extLst>
            </p:cNvPr>
            <p:cNvSpPr/>
            <p:nvPr/>
          </p:nvSpPr>
          <p:spPr>
            <a:xfrm>
              <a:off x="2140391" y="5947953"/>
              <a:ext cx="1091970" cy="89565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8" name="Rectangle 17">
              <a:hlinkClick r:id="rId4" action="ppaction://hlinksldjump"/>
              <a:extLst>
                <a:ext uri="{FF2B5EF4-FFF2-40B4-BE49-F238E27FC236}">
                  <a16:creationId xmlns:a16="http://schemas.microsoft.com/office/drawing/2014/main" id="{21524849-CE49-4F32-AA44-E0E87260C6B4}"/>
                </a:ext>
              </a:extLst>
            </p:cNvPr>
            <p:cNvSpPr/>
            <p:nvPr/>
          </p:nvSpPr>
          <p:spPr>
            <a:xfrm>
              <a:off x="3232361" y="5947953"/>
              <a:ext cx="1091970" cy="895655"/>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9" name="Rectangle 18">
              <a:hlinkClick r:id="rId4" action="ppaction://hlinksldjump"/>
              <a:extLst>
                <a:ext uri="{FF2B5EF4-FFF2-40B4-BE49-F238E27FC236}">
                  <a16:creationId xmlns:a16="http://schemas.microsoft.com/office/drawing/2014/main" id="{760B6BB0-947F-7CB7-0F43-840EDEFC0C52}"/>
                </a:ext>
              </a:extLst>
            </p:cNvPr>
            <p:cNvSpPr/>
            <p:nvPr/>
          </p:nvSpPr>
          <p:spPr>
            <a:xfrm>
              <a:off x="4356589" y="5947953"/>
              <a:ext cx="1091970" cy="89565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0" name="Rectangle 19">
              <a:hlinkClick r:id="rId5" action="ppaction://hlinksldjump"/>
              <a:extLst>
                <a:ext uri="{FF2B5EF4-FFF2-40B4-BE49-F238E27FC236}">
                  <a16:creationId xmlns:a16="http://schemas.microsoft.com/office/drawing/2014/main" id="{9E993F74-907D-653E-1FB5-98F0D4F7F127}"/>
                </a:ext>
              </a:extLst>
            </p:cNvPr>
            <p:cNvSpPr/>
            <p:nvPr/>
          </p:nvSpPr>
          <p:spPr>
            <a:xfrm>
              <a:off x="5491004" y="5947953"/>
              <a:ext cx="1091970" cy="895655"/>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t>
              </a:r>
            </a:p>
          </p:txBody>
        </p:sp>
        <p:sp>
          <p:nvSpPr>
            <p:cNvPr id="21" name="Rectangle 20">
              <a:hlinkClick r:id="rId5" action="ppaction://hlinksldjump"/>
              <a:extLst>
                <a:ext uri="{FF2B5EF4-FFF2-40B4-BE49-F238E27FC236}">
                  <a16:creationId xmlns:a16="http://schemas.microsoft.com/office/drawing/2014/main" id="{C3C7BD0F-4FE5-2299-97D5-2A3221BB810B}"/>
                </a:ext>
              </a:extLst>
            </p:cNvPr>
            <p:cNvSpPr/>
            <p:nvPr/>
          </p:nvSpPr>
          <p:spPr>
            <a:xfrm>
              <a:off x="6582974" y="5947953"/>
              <a:ext cx="1091970" cy="895655"/>
            </a:xfrm>
            <a:prstGeom prst="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2" name="Rectangle 21">
              <a:hlinkClick r:id="rId6" action="ppaction://hlinksldjump"/>
              <a:extLst>
                <a:ext uri="{FF2B5EF4-FFF2-40B4-BE49-F238E27FC236}">
                  <a16:creationId xmlns:a16="http://schemas.microsoft.com/office/drawing/2014/main" id="{4DD5D3D1-2BDC-8AB3-0873-18B2343E5D94}"/>
                </a:ext>
              </a:extLst>
            </p:cNvPr>
            <p:cNvSpPr/>
            <p:nvPr/>
          </p:nvSpPr>
          <p:spPr>
            <a:xfrm>
              <a:off x="7717389" y="5947953"/>
              <a:ext cx="1091970" cy="895655"/>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3" name="Rectangle 22">
              <a:hlinkClick r:id="rId7" action="ppaction://hlinksldjump"/>
              <a:extLst>
                <a:ext uri="{FF2B5EF4-FFF2-40B4-BE49-F238E27FC236}">
                  <a16:creationId xmlns:a16="http://schemas.microsoft.com/office/drawing/2014/main" id="{BF0A0F73-A85A-9F2B-B91D-7C7B3E00EFB0}"/>
                </a:ext>
              </a:extLst>
            </p:cNvPr>
            <p:cNvSpPr/>
            <p:nvPr/>
          </p:nvSpPr>
          <p:spPr>
            <a:xfrm>
              <a:off x="8851804" y="5947953"/>
              <a:ext cx="1091970" cy="895655"/>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24" name="Rectangle 23">
              <a:hlinkClick r:id="rId8" action="ppaction://hlinksldjump"/>
              <a:extLst>
                <a:ext uri="{FF2B5EF4-FFF2-40B4-BE49-F238E27FC236}">
                  <a16:creationId xmlns:a16="http://schemas.microsoft.com/office/drawing/2014/main" id="{0102F8EF-B65E-7A3A-C746-E6BB74A35B5A}"/>
                </a:ext>
              </a:extLst>
            </p:cNvPr>
            <p:cNvSpPr/>
            <p:nvPr/>
          </p:nvSpPr>
          <p:spPr>
            <a:xfrm>
              <a:off x="9977864" y="5947953"/>
              <a:ext cx="1091970" cy="89565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25" name="Rectangle 24">
              <a:hlinkClick r:id="rId8" action="ppaction://hlinksldjump"/>
              <a:extLst>
                <a:ext uri="{FF2B5EF4-FFF2-40B4-BE49-F238E27FC236}">
                  <a16:creationId xmlns:a16="http://schemas.microsoft.com/office/drawing/2014/main" id="{D50DACC4-F3DA-3014-2351-645BFAF58708}"/>
                </a:ext>
              </a:extLst>
            </p:cNvPr>
            <p:cNvSpPr/>
            <p:nvPr/>
          </p:nvSpPr>
          <p:spPr>
            <a:xfrm>
              <a:off x="11100030" y="5947953"/>
              <a:ext cx="1091970" cy="89565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27" name="Rectangle 26">
              <a:hlinkClick r:id="rId9" action="ppaction://hlinksldjump"/>
              <a:extLst>
                <a:ext uri="{FF2B5EF4-FFF2-40B4-BE49-F238E27FC236}">
                  <a16:creationId xmlns:a16="http://schemas.microsoft.com/office/drawing/2014/main" id="{E77B8103-E82C-4025-9E43-A927EB76063A}"/>
                </a:ext>
              </a:extLst>
            </p:cNvPr>
            <p:cNvSpPr/>
            <p:nvPr/>
          </p:nvSpPr>
          <p:spPr>
            <a:xfrm>
              <a:off x="-1" y="5947953"/>
              <a:ext cx="2106301" cy="895655"/>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 Page</a:t>
              </a:r>
            </a:p>
          </p:txBody>
        </p:sp>
      </p:grpSp>
      <p:pic>
        <p:nvPicPr>
          <p:cNvPr id="5" name="Picture 4">
            <a:extLst>
              <a:ext uri="{FF2B5EF4-FFF2-40B4-BE49-F238E27FC236}">
                <a16:creationId xmlns:a16="http://schemas.microsoft.com/office/drawing/2014/main" id="{051FDBC2-4DA2-DE97-5DB3-5B0DFBD2D591}"/>
              </a:ext>
            </a:extLst>
          </p:cNvPr>
          <p:cNvPicPr>
            <a:picLocks noChangeAspect="1"/>
          </p:cNvPicPr>
          <p:nvPr/>
        </p:nvPicPr>
        <p:blipFill>
          <a:blip r:embed="rId10"/>
          <a:stretch>
            <a:fillRect/>
          </a:stretch>
        </p:blipFill>
        <p:spPr>
          <a:xfrm>
            <a:off x="413342" y="1199839"/>
            <a:ext cx="8538634" cy="4458322"/>
          </a:xfrm>
          <a:prstGeom prst="rect">
            <a:avLst/>
          </a:prstGeom>
          <a:ln>
            <a:solidFill>
              <a:schemeClr val="tx1"/>
            </a:solidFill>
          </a:ln>
        </p:spPr>
      </p:pic>
      <p:sp>
        <p:nvSpPr>
          <p:cNvPr id="6" name="TextBox 5">
            <a:extLst>
              <a:ext uri="{FF2B5EF4-FFF2-40B4-BE49-F238E27FC236}">
                <a16:creationId xmlns:a16="http://schemas.microsoft.com/office/drawing/2014/main" id="{D0BCE944-D269-85E4-7B1E-03C95732E199}"/>
              </a:ext>
            </a:extLst>
          </p:cNvPr>
          <p:cNvSpPr txBox="1"/>
          <p:nvPr/>
        </p:nvSpPr>
        <p:spPr>
          <a:xfrm>
            <a:off x="384084" y="5787498"/>
            <a:ext cx="6534072" cy="319500"/>
          </a:xfrm>
          <a:prstGeom prst="rect">
            <a:avLst/>
          </a:prstGeom>
          <a:solidFill>
            <a:srgbClr val="EA9CC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rgbClr val="FFFFFF"/>
                </a:solidFill>
                <a:cs typeface="Arial"/>
              </a:rPr>
              <a:t>Action 1 and 3 in the action plan aims to support improvement with this indicator</a:t>
            </a:r>
          </a:p>
        </p:txBody>
      </p:sp>
    </p:spTree>
    <p:extLst>
      <p:ext uri="{BB962C8B-B14F-4D97-AF65-F5344CB8AC3E}">
        <p14:creationId xmlns:p14="http://schemas.microsoft.com/office/powerpoint/2010/main" val="2274375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4494F0D1-8C3F-DD28-D2B1-59FC63771E2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1037D4B9-12E8-391F-71F5-948C4348F149}"/>
              </a:ext>
            </a:extLst>
          </p:cNvPr>
          <p:cNvSpPr txBox="1"/>
          <p:nvPr/>
        </p:nvSpPr>
        <p:spPr>
          <a:xfrm>
            <a:off x="245097" y="690889"/>
            <a:ext cx="2815194" cy="461665"/>
          </a:xfrm>
          <a:prstGeom prst="rect">
            <a:avLst/>
          </a:prstGeom>
          <a:noFill/>
        </p:spPr>
        <p:txBody>
          <a:bodyPr wrap="none" lIns="91440" tIns="45720" rIns="91440" bIns="45720" rtlCol="0" anchor="t">
            <a:spAutoFit/>
          </a:bodyPr>
          <a:lstStyle/>
          <a:p>
            <a:r>
              <a:rPr lang="en-GB" sz="2400" b="1">
                <a:solidFill>
                  <a:schemeClr val="accent2"/>
                </a:solidFill>
                <a:latin typeface="Arial"/>
                <a:cs typeface="Arial"/>
              </a:rPr>
              <a:t>WRES action plan</a:t>
            </a:r>
          </a:p>
        </p:txBody>
      </p:sp>
      <p:sp>
        <p:nvSpPr>
          <p:cNvPr id="3" name="TextBox 2">
            <a:extLst>
              <a:ext uri="{FF2B5EF4-FFF2-40B4-BE49-F238E27FC236}">
                <a16:creationId xmlns:a16="http://schemas.microsoft.com/office/drawing/2014/main" id="{E833C63C-30C8-A388-007D-7D7BE6504D2C}"/>
              </a:ext>
            </a:extLst>
          </p:cNvPr>
          <p:cNvSpPr txBox="1"/>
          <p:nvPr/>
        </p:nvSpPr>
        <p:spPr>
          <a:xfrm>
            <a:off x="480646" y="2725616"/>
            <a:ext cx="6096000" cy="7540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lnSpc>
                <a:spcPts val="1457"/>
              </a:lnSpc>
            </a:pPr>
            <a:r>
              <a:rPr lang="en-GB" sz="1200" b="0" i="0">
                <a:solidFill>
                  <a:srgbClr val="000000"/>
                </a:solidFill>
                <a:latin typeface="Arial"/>
                <a:ea typeface="Arial"/>
                <a:cs typeface="Arial"/>
              </a:rPr>
              <a:t> </a:t>
            </a:r>
            <a:r>
              <a:rPr sz="1200" b="0" i="0">
                <a:solidFill>
                  <a:srgbClr val="000000"/>
                </a:solidFill>
                <a:latin typeface="Arial"/>
                <a:ea typeface="Arial"/>
                <a:cs typeface="Arial"/>
              </a:rPr>
              <a:t> </a:t>
            </a:r>
            <a:endParaRPr lang="en-US" b="0" i="0">
              <a:solidFill>
                <a:srgbClr val="363336"/>
              </a:solidFill>
              <a:latin typeface="Arial"/>
              <a:ea typeface="Arial"/>
              <a:cs typeface="Arial"/>
            </a:endParaRPr>
          </a:p>
          <a:p>
            <a:pPr algn="just" rtl="0">
              <a:lnSpc>
                <a:spcPts val="1457"/>
              </a:lnSpc>
            </a:pPr>
            <a:endParaRPr sz="1200" b="0" i="0">
              <a:solidFill>
                <a:srgbClr val="000000"/>
              </a:solidFill>
              <a:latin typeface="Arial"/>
              <a:ea typeface="Arial"/>
              <a:cs typeface="Arial"/>
            </a:endParaRPr>
          </a:p>
          <a:p>
            <a:pPr algn="ctr"/>
            <a:endParaRPr lang="en-GB"/>
          </a:p>
        </p:txBody>
      </p:sp>
      <p:graphicFrame>
        <p:nvGraphicFramePr>
          <p:cNvPr id="4" name="Table 3">
            <a:extLst>
              <a:ext uri="{FF2B5EF4-FFF2-40B4-BE49-F238E27FC236}">
                <a16:creationId xmlns:a16="http://schemas.microsoft.com/office/drawing/2014/main" id="{27AAAC9A-9057-7D52-16AF-278BA495BF48}"/>
              </a:ext>
            </a:extLst>
          </p:cNvPr>
          <p:cNvGraphicFramePr>
            <a:graphicFrameLocks noGrp="1"/>
          </p:cNvGraphicFramePr>
          <p:nvPr>
            <p:extLst>
              <p:ext uri="{D42A27DB-BD31-4B8C-83A1-F6EECF244321}">
                <p14:modId xmlns:p14="http://schemas.microsoft.com/office/powerpoint/2010/main" val="2048731982"/>
              </p:ext>
            </p:extLst>
          </p:nvPr>
        </p:nvGraphicFramePr>
        <p:xfrm>
          <a:off x="233991" y="1198684"/>
          <a:ext cx="11477363" cy="5057835"/>
        </p:xfrm>
        <a:graphic>
          <a:graphicData uri="http://schemas.openxmlformats.org/drawingml/2006/table">
            <a:tbl>
              <a:tblPr firstRow="1" bandRow="1">
                <a:tableStyleId>{69012ECD-51FC-41F1-AA8D-1B2483CD663E}</a:tableStyleId>
              </a:tblPr>
              <a:tblGrid>
                <a:gridCol w="424080">
                  <a:extLst>
                    <a:ext uri="{9D8B030D-6E8A-4147-A177-3AD203B41FA5}">
                      <a16:colId xmlns:a16="http://schemas.microsoft.com/office/drawing/2014/main" val="4253086025"/>
                    </a:ext>
                  </a:extLst>
                </a:gridCol>
                <a:gridCol w="10044545">
                  <a:extLst>
                    <a:ext uri="{9D8B030D-6E8A-4147-A177-3AD203B41FA5}">
                      <a16:colId xmlns:a16="http://schemas.microsoft.com/office/drawing/2014/main" val="1099861605"/>
                    </a:ext>
                  </a:extLst>
                </a:gridCol>
                <a:gridCol w="1008738">
                  <a:extLst>
                    <a:ext uri="{9D8B030D-6E8A-4147-A177-3AD203B41FA5}">
                      <a16:colId xmlns:a16="http://schemas.microsoft.com/office/drawing/2014/main" val="2052779001"/>
                    </a:ext>
                  </a:extLst>
                </a:gridCol>
              </a:tblGrid>
              <a:tr h="540866">
                <a:tc>
                  <a:txBody>
                    <a:bodyPr/>
                    <a:lstStyle/>
                    <a:p>
                      <a:pPr marL="0" lvl="0" indent="0" algn="just">
                        <a:lnSpc>
                          <a:spcPts val="1457"/>
                        </a:lnSpc>
                        <a:spcBef>
                          <a:spcPts val="0"/>
                        </a:spcBef>
                        <a:spcAft>
                          <a:spcPts val="0"/>
                        </a:spcAft>
                        <a:buNone/>
                      </a:pPr>
                      <a:r>
                        <a:rPr lang="en-GB" sz="1400" b="1" u="none" strike="noStrike" noProof="0">
                          <a:solidFill>
                            <a:schemeClr val="bg1"/>
                          </a:solidFill>
                        </a:rPr>
                        <a:t>No</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pPr marL="0" lvl="0" indent="0" algn="just">
                        <a:lnSpc>
                          <a:spcPts val="1457"/>
                        </a:lnSpc>
                        <a:spcBef>
                          <a:spcPts val="0"/>
                        </a:spcBef>
                        <a:spcAft>
                          <a:spcPts val="0"/>
                        </a:spcAft>
                        <a:buNone/>
                      </a:pPr>
                      <a:r>
                        <a:rPr lang="en-GB" sz="1600" b="1" u="none" strike="noStrike" noProof="0">
                          <a:solidFill>
                            <a:schemeClr val="bg1"/>
                          </a:solidFill>
                        </a:rPr>
                        <a:t>Action</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pPr lvl="0">
                        <a:buNone/>
                      </a:pPr>
                      <a:r>
                        <a:rPr lang="en-GB" u="none"/>
                        <a:t>WRES Indicator</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9909029"/>
                  </a:ext>
                </a:extLst>
              </a:tr>
              <a:tr h="1461807">
                <a:tc>
                  <a:txBody>
                    <a:bodyPr/>
                    <a:lstStyle/>
                    <a:p>
                      <a:pPr marL="0" lvl="0" indent="0" algn="just">
                        <a:lnSpc>
                          <a:spcPts val="1457"/>
                        </a:lnSpc>
                        <a:spcBef>
                          <a:spcPts val="0"/>
                        </a:spcBef>
                        <a:spcAft>
                          <a:spcPts val="0"/>
                        </a:spcAft>
                        <a:buNone/>
                      </a:pPr>
                      <a:r>
                        <a:rPr lang="en-GB" sz="2400" b="1" u="none" strike="noStrike" noProof="0">
                          <a:solidFill>
                            <a:srgbClr val="000000"/>
                          </a:solidFill>
                        </a:rPr>
                        <a:t>1</a:t>
                      </a:r>
                    </a:p>
                  </a:txBody>
                  <a:tcPr anchor="ct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pPr marL="0" marR="0" lvl="0" indent="0" algn="just">
                        <a:lnSpc>
                          <a:spcPts val="1457"/>
                        </a:lnSpc>
                        <a:spcBef>
                          <a:spcPts val="0"/>
                        </a:spcBef>
                        <a:spcAft>
                          <a:spcPts val="0"/>
                        </a:spcAft>
                        <a:buNone/>
                      </a:pPr>
                      <a:r>
                        <a:rPr lang="en-GB" sz="1200" b="1" u="none" strike="noStrike" noProof="0">
                          <a:solidFill>
                            <a:schemeClr val="tx1"/>
                          </a:solidFill>
                        </a:rPr>
                        <a:t>To reduce inequalities in recruitment, career progression, leadership development and access to opportunities.</a:t>
                      </a:r>
                      <a:r>
                        <a:rPr lang="en-US" sz="1200" u="none" strike="noStrike" noProof="0">
                          <a:solidFill>
                            <a:schemeClr val="tx1"/>
                          </a:solidFill>
                        </a:rPr>
                        <a:t> </a:t>
                      </a:r>
                    </a:p>
                    <a:p>
                      <a:pPr marL="228600" marR="0" lvl="0" indent="-228600" algn="just">
                        <a:lnSpc>
                          <a:spcPts val="1457"/>
                        </a:lnSpc>
                        <a:spcBef>
                          <a:spcPts val="0"/>
                        </a:spcBef>
                        <a:spcAft>
                          <a:spcPts val="0"/>
                        </a:spcAft>
                        <a:buClrTx/>
                        <a:buFont typeface="+mj-lt"/>
                        <a:buAutoNum type="arabicPeriod"/>
                      </a:pPr>
                      <a:r>
                        <a:rPr lang="en-GB" sz="1200" u="none" strike="noStrike" noProof="0">
                          <a:solidFill>
                            <a:schemeClr val="tx1"/>
                          </a:solidFill>
                        </a:rPr>
                        <a:t>Strengthen Recruitment and Selection Policy so all recruitment at Band 8a and above and wherever possible at all levels, there is consideration for diversity of the applicants and reflect this within the panel representation i.e. interview panel members GEM backgrounds.</a:t>
                      </a:r>
                      <a:r>
                        <a:rPr lang="en-US" sz="1200" u="none" strike="noStrike" noProof="0">
                          <a:solidFill>
                            <a:schemeClr val="tx1"/>
                          </a:solidFill>
                        </a:rPr>
                        <a:t> </a:t>
                      </a:r>
                    </a:p>
                    <a:p>
                      <a:pPr marL="228600" marR="0" lvl="0" indent="-228600" algn="just">
                        <a:lnSpc>
                          <a:spcPts val="1457"/>
                        </a:lnSpc>
                        <a:spcBef>
                          <a:spcPts val="0"/>
                        </a:spcBef>
                        <a:spcAft>
                          <a:spcPts val="0"/>
                        </a:spcAft>
                        <a:buClrTx/>
                        <a:buFont typeface="+mj-lt"/>
                        <a:buAutoNum type="arabicPeriod"/>
                      </a:pPr>
                      <a:r>
                        <a:rPr lang="en-GB" sz="1200" u="none" strike="noStrike" noProof="0">
                          <a:solidFill>
                            <a:schemeClr val="tx1"/>
                          </a:solidFill>
                        </a:rPr>
                        <a:t>Establish a targeted talent and succession programme for clinical global ethnic majority staff at bands 5 / 6 to increase confidence in applying for senior roles.</a:t>
                      </a:r>
                      <a:r>
                        <a:rPr lang="en-US" sz="1200" u="none" strike="noStrike" noProof="0">
                          <a:solidFill>
                            <a:schemeClr val="tx1"/>
                          </a:solidFill>
                        </a:rPr>
                        <a:t> </a:t>
                      </a:r>
                    </a:p>
                    <a:p>
                      <a:pPr marL="228600" marR="0" lvl="0" indent="-228600" algn="just">
                        <a:lnSpc>
                          <a:spcPts val="1457"/>
                        </a:lnSpc>
                        <a:spcBef>
                          <a:spcPts val="0"/>
                        </a:spcBef>
                        <a:spcAft>
                          <a:spcPts val="0"/>
                        </a:spcAft>
                        <a:buClrTx/>
                        <a:buFont typeface="+mj-lt"/>
                        <a:buAutoNum type="arabicPeriod"/>
                      </a:pPr>
                      <a:r>
                        <a:rPr lang="en-GB" sz="1200" u="none" strike="noStrike" noProof="0">
                          <a:solidFill>
                            <a:schemeClr val="tx1"/>
                          </a:solidFill>
                        </a:rPr>
                        <a:t>Actively promote the CPD and development offer via staff networks to increase awareness of development opportunities beyond mandatory learning to enhance skills and in-turn, employability prospects. </a:t>
                      </a:r>
                      <a:endParaRPr lang="en-GB" u="none">
                        <a:solidFill>
                          <a:schemeClr val="tx1"/>
                        </a:solidFill>
                      </a:endParaRP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r>
                        <a:rPr lang="en-GB" u="none"/>
                        <a:t>Indicators 1, 2, 4, 8, 9</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08188785"/>
                  </a:ext>
                </a:extLst>
              </a:tr>
              <a:tr h="1432560">
                <a:tc>
                  <a:txBody>
                    <a:bodyPr/>
                    <a:lstStyle/>
                    <a:p>
                      <a:pPr marL="0" lvl="0" indent="0" algn="just">
                        <a:lnSpc>
                          <a:spcPct val="100000"/>
                        </a:lnSpc>
                        <a:spcBef>
                          <a:spcPts val="0"/>
                        </a:spcBef>
                        <a:spcAft>
                          <a:spcPts val="0"/>
                        </a:spcAft>
                        <a:buNone/>
                      </a:pPr>
                      <a:r>
                        <a:rPr lang="en-GB" sz="2400" b="1" u="none" strike="noStrike" noProof="0">
                          <a:highlight>
                            <a:srgbClr val="FFFFFF"/>
                          </a:highlight>
                        </a:rPr>
                        <a:t>2</a:t>
                      </a:r>
                    </a:p>
                  </a:txBody>
                  <a:tcPr anchor="ct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pPr lvl="0" algn="just">
                        <a:lnSpc>
                          <a:spcPct val="100000"/>
                        </a:lnSpc>
                        <a:spcBef>
                          <a:spcPts val="0"/>
                        </a:spcBef>
                        <a:spcAft>
                          <a:spcPts val="0"/>
                        </a:spcAft>
                        <a:buNone/>
                      </a:pPr>
                      <a:r>
                        <a:rPr lang="en-GB" sz="1200" b="1" u="none" strike="noStrike" noProof="0">
                          <a:solidFill>
                            <a:schemeClr val="tx1"/>
                          </a:solidFill>
                          <a:highlight>
                            <a:srgbClr val="FFFFFF"/>
                          </a:highlight>
                        </a:rPr>
                        <a:t>To reduce experiences of bullying, harassment, discrimination and incivility.</a:t>
                      </a: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Arrange specific, targeted civility awareness sessions and FTSU sessions with all staff networks, to raise awareness and support confidence in raising concerns, incorporating changes to the grievance policy and let them know about triangulation meetings.</a:t>
                      </a:r>
                      <a:endParaRPr lang="en-GB" sz="1200" u="none" strike="noStrike" noProof="0">
                        <a:solidFill>
                          <a:schemeClr val="tx1"/>
                        </a:solidFill>
                        <a:highlight>
                          <a:srgbClr val="C6C6C6"/>
                        </a:highlight>
                      </a:endParaRP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Triangulate staff survey data where there are high levels of incivility reported through the staff survey, and high levels of protected characteristics to deliver targeted civility awareness sessions and offer managers support.</a:t>
                      </a:r>
                      <a:endParaRPr lang="en-GB" sz="1200" u="none" strike="noStrike" noProof="0">
                        <a:solidFill>
                          <a:schemeClr val="tx1"/>
                        </a:solidFill>
                        <a:highlight>
                          <a:srgbClr val="C6C6C6"/>
                        </a:highlight>
                      </a:endParaRP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Training for investigators on racism and racial harassment</a:t>
                      </a:r>
                      <a:endParaRPr lang="en-GB" sz="1200" u="none" strike="noStrike" noProof="0">
                        <a:solidFill>
                          <a:schemeClr val="tx1"/>
                        </a:solidFill>
                        <a:highlight>
                          <a:srgbClr val="C6C6C6"/>
                        </a:highlight>
                      </a:endParaRP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Training for commissioning managers on recognising bias, making decisions cases proceed to formal processes etc. </a:t>
                      </a:r>
                      <a:endParaRPr lang="en-GB" sz="1200" u="none" strike="noStrike" noProof="0">
                        <a:solidFill>
                          <a:schemeClr val="tx1"/>
                        </a:solidFill>
                        <a:highlight>
                          <a:srgbClr val="C6C6C6"/>
                        </a:highlight>
                      </a:endParaRP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r>
                        <a:rPr lang="en-GB" u="none"/>
                        <a:t>Indicators 7, 6, 5</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7966851"/>
                  </a:ext>
                </a:extLst>
              </a:tr>
              <a:tr h="1622602">
                <a:tc>
                  <a:txBody>
                    <a:bodyPr/>
                    <a:lstStyle/>
                    <a:p>
                      <a:pPr marL="0" lvl="0" indent="0" algn="just">
                        <a:lnSpc>
                          <a:spcPct val="100000"/>
                        </a:lnSpc>
                        <a:spcBef>
                          <a:spcPts val="0"/>
                        </a:spcBef>
                        <a:spcAft>
                          <a:spcPts val="0"/>
                        </a:spcAft>
                        <a:buNone/>
                      </a:pPr>
                      <a:r>
                        <a:rPr lang="en-GB" sz="2400" b="1" u="none" strike="noStrike" noProof="0">
                          <a:solidFill>
                            <a:schemeClr val="tx1"/>
                          </a:solidFill>
                          <a:highlight>
                            <a:srgbClr val="FFFFFF"/>
                          </a:highlight>
                        </a:rPr>
                        <a:t>3</a:t>
                      </a:r>
                    </a:p>
                  </a:txBody>
                  <a:tcPr anchor="ct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pPr marL="0" lvl="0" indent="0" algn="just">
                        <a:lnSpc>
                          <a:spcPct val="100000"/>
                        </a:lnSpc>
                        <a:spcBef>
                          <a:spcPts val="0"/>
                        </a:spcBef>
                        <a:spcAft>
                          <a:spcPts val="0"/>
                        </a:spcAft>
                        <a:buNone/>
                      </a:pPr>
                      <a:r>
                        <a:rPr lang="en-GB" sz="1200" b="1" u="none" strike="noStrike" noProof="0">
                          <a:solidFill>
                            <a:schemeClr val="tx1"/>
                          </a:solidFill>
                          <a:highlight>
                            <a:srgbClr val="FFFFFF"/>
                          </a:highlight>
                        </a:rPr>
                        <a:t>To strengthen leadership accountability and ensure EDI outcomes are embedded within organisational governance arrangements.</a:t>
                      </a:r>
                      <a:endParaRPr lang="en-GB" sz="1200" b="1" u="none" strike="noStrike" noProof="0">
                        <a:solidFill>
                          <a:schemeClr val="tx1"/>
                        </a:solidFill>
                        <a:highlight>
                          <a:srgbClr val="C6C6C6"/>
                        </a:highlight>
                      </a:endParaRP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Introduce / strengthen EDI objectives into Executive and senior leader appraisal arrangements, need to be aligned to the priorities and actions agreed within this paper. </a:t>
                      </a: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Develop a Non-Executive Director development programme to increase diversity</a:t>
                      </a: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Align a member of the executive team to the staff networks acting as an ally and a key contact outside of the Executive Director of People and OD</a:t>
                      </a:r>
                    </a:p>
                    <a:p>
                      <a:pPr marL="285750" lvl="0" indent="-285750" algn="just">
                        <a:lnSpc>
                          <a:spcPct val="100000"/>
                        </a:lnSpc>
                        <a:spcBef>
                          <a:spcPts val="0"/>
                        </a:spcBef>
                        <a:spcAft>
                          <a:spcPts val="0"/>
                        </a:spcAft>
                        <a:buAutoNum type="arabicPeriod"/>
                      </a:pPr>
                      <a:r>
                        <a:rPr lang="en-GB" sz="1200" u="none" strike="noStrike" noProof="0">
                          <a:solidFill>
                            <a:schemeClr val="tx1"/>
                          </a:solidFill>
                          <a:highlight>
                            <a:srgbClr val="FFFFFF"/>
                          </a:highlight>
                        </a:rPr>
                        <a:t>Raise awareness of the governance arrangements around EDI with staff networks to assure them issues are tacked and discussed appropriately </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tc>
                  <a:txBody>
                    <a:bodyPr/>
                    <a:lstStyle/>
                    <a:p>
                      <a:pPr lvl="0">
                        <a:buNone/>
                      </a:pPr>
                      <a:r>
                        <a:rPr lang="en-GB" u="none"/>
                        <a:t>Indicators </a:t>
                      </a:r>
                      <a:r>
                        <a:rPr lang="en-GB" sz="1400" u="none" strike="noStrike" noProof="0">
                          <a:solidFill>
                            <a:srgbClr val="363336"/>
                          </a:solidFill>
                        </a:rPr>
                        <a:t>1, 2, 8, 9</a:t>
                      </a:r>
                      <a:endParaRPr lang="en-GB" u="none" err="1"/>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3014721"/>
                  </a:ext>
                </a:extLst>
              </a:tr>
            </a:tbl>
          </a:graphicData>
        </a:graphic>
      </p:graphicFrame>
    </p:spTree>
    <p:extLst>
      <p:ext uri="{BB962C8B-B14F-4D97-AF65-F5344CB8AC3E}">
        <p14:creationId xmlns:p14="http://schemas.microsoft.com/office/powerpoint/2010/main" val="782571175"/>
      </p:ext>
    </p:extLst>
  </p:cSld>
  <p:clrMapOvr>
    <a:masterClrMapping/>
  </p:clrMapOvr>
</p:sld>
</file>

<file path=ppt/theme/theme1.xml><?xml version="1.0" encoding="utf-8"?>
<a:theme xmlns:a="http://schemas.openxmlformats.org/drawingml/2006/main" name="Office Theme">
  <a:themeElements>
    <a:clrScheme name="Gateshead Health NHS Colours">
      <a:dk1>
        <a:srgbClr val="363336"/>
      </a:dk1>
      <a:lt1>
        <a:srgbClr val="FFFFFF"/>
      </a:lt1>
      <a:dk2>
        <a:srgbClr val="2172CE"/>
      </a:dk2>
      <a:lt2>
        <a:srgbClr val="FFFFFF"/>
      </a:lt2>
      <a:accent1>
        <a:srgbClr val="209EC6"/>
      </a:accent1>
      <a:accent2>
        <a:srgbClr val="26346E"/>
      </a:accent2>
      <a:accent3>
        <a:srgbClr val="ED8B00"/>
      </a:accent3>
      <a:accent4>
        <a:srgbClr val="AE2473"/>
      </a:accent4>
      <a:accent5>
        <a:srgbClr val="1D9A8D"/>
      </a:accent5>
      <a:accent6>
        <a:srgbClr val="7C2855"/>
      </a:accent6>
      <a:hlink>
        <a:srgbClr val="41B6E6"/>
      </a:hlink>
      <a:folHlink>
        <a:srgbClr val="2172C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42bccd80-12b1-4459-8862-4da1a2ee17c6" xsi:nil="true"/>
    <lcf76f155ced4ddcb4097134ff3c332f xmlns="20ae1b89-b083-4806-a63d-e470f6069dc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53033A3FF6194B8482C9063D68AF6A" ma:contentTypeVersion="14" ma:contentTypeDescription="Create a new document." ma:contentTypeScope="" ma:versionID="23dc7fd3b886cead8dad2860abd057ae">
  <xsd:schema xmlns:xsd="http://www.w3.org/2001/XMLSchema" xmlns:xs="http://www.w3.org/2001/XMLSchema" xmlns:p="http://schemas.microsoft.com/office/2006/metadata/properties" xmlns:ns1="http://schemas.microsoft.com/sharepoint/v3" xmlns:ns2="20ae1b89-b083-4806-a63d-e470f6069dc2" xmlns:ns3="42bccd80-12b1-4459-8862-4da1a2ee17c6" targetNamespace="http://schemas.microsoft.com/office/2006/metadata/properties" ma:root="true" ma:fieldsID="00168edd5e72d2ab261341ad4652ec11" ns1:_="" ns2:_="" ns3:_="">
    <xsd:import namespace="http://schemas.microsoft.com/sharepoint/v3"/>
    <xsd:import namespace="20ae1b89-b083-4806-a63d-e470f6069dc2"/>
    <xsd:import namespace="42bccd80-12b1-4459-8862-4da1a2ee17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BillingMetadata"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ae1b89-b083-4806-a63d-e470f6069d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3" nillable="true" ma:displayName="MediaServiceBillingMetadata" ma:hidden="true" ma:internalName="MediaServiceBillingMetadata"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2bccd80-12b1-4459-8862-4da1a2ee17c6"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5f083ec-aa27-43e9-bdf7-91a5b39afb67}" ma:internalName="TaxCatchAll" ma:showField="CatchAllData" ma:web="42bccd80-12b1-4459-8862-4da1a2ee17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1390A0-5BB5-4339-880D-18326DEB910C}">
  <ds:schemaRefs>
    <ds:schemaRef ds:uri="20ae1b89-b083-4806-a63d-e470f6069dc2"/>
    <ds:schemaRef ds:uri="http://www.w3.org/XML/1998/namespace"/>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42bccd80-12b1-4459-8862-4da1a2ee17c6"/>
    <ds:schemaRef ds:uri="http://purl.org/dc/dcmitype/"/>
    <ds:schemaRef ds:uri="http://purl.org/dc/elements/1.1/"/>
  </ds:schemaRefs>
</ds:datastoreItem>
</file>

<file path=customXml/itemProps2.xml><?xml version="1.0" encoding="utf-8"?>
<ds:datastoreItem xmlns:ds="http://schemas.openxmlformats.org/officeDocument/2006/customXml" ds:itemID="{FB4AD451-F4DF-4EAB-803B-004D33F22A84}">
  <ds:schemaRefs>
    <ds:schemaRef ds:uri="20ae1b89-b083-4806-a63d-e470f6069dc2"/>
    <ds:schemaRef ds:uri="42bccd80-12b1-4459-8862-4da1a2ee17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BC34DD5-8D26-4481-828D-90998DC03534}">
  <ds:schemaRefs>
    <ds:schemaRef ds:uri="http://schemas.microsoft.com/sharepoint/v3/contenttype/forms"/>
  </ds:schemaRefs>
</ds:datastoreItem>
</file>

<file path=docMetadata/LabelInfo.xml><?xml version="1.0" encoding="utf-8"?>
<clbl:labelList xmlns:clbl="http://schemas.microsoft.com/office/2020/mipLabelMetadata">
  <clbl:label id="{ff41c5ce-c083-4736-9870-516d8b847b3d}" enabled="1" method="Standard" siteId="{37c354b2-85b0-47f5-b222-07b48d774ee3}"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5004</Words>
  <Application>Microsoft Office PowerPoint</Application>
  <PresentationFormat>Widescreen</PresentationFormat>
  <Paragraphs>1040</Paragraphs>
  <Slides>19</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Cabin</vt:lpstr>
      <vt:lpstr>Calibri</vt:lpstr>
      <vt:lpstr>Office Theme</vt:lpstr>
      <vt:lpstr>WRES (Workforce Race Equality Standard) Report 2025 - 2026</vt:lpstr>
      <vt:lpstr>PowerPoint Presentation</vt:lpstr>
      <vt:lpstr>PowerPoint Presentation</vt:lpstr>
      <vt:lpstr>WRES indicators</vt:lpstr>
      <vt:lpstr>Definitions</vt:lpstr>
      <vt:lpstr>Key achievements from last 12 months</vt:lpstr>
      <vt:lpstr>Key WRES findings 2025 – 2026</vt:lpstr>
      <vt:lpstr>WRES Indicator 1 (1 of 3) Percentage of BME staff vs VSM  AFC Non-Clinical (headcount)</vt:lpstr>
      <vt:lpstr>WRES Indicator 1 (2 of 3) Percentage of BME staff vs VSM  AFC Clinical (headcount)</vt:lpstr>
      <vt:lpstr>WRES Indicator 1 (3 of 3) Percentage of BME staff vs VSM Clinical (headcount)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Corcoran Samantha</dc:creator>
  <cp:lastModifiedBy>CRUDDAS, Clare (GATESHEAD HEALTH NHS FOUNDATION TRUST)</cp:lastModifiedBy>
  <cp:revision>1</cp:revision>
  <cp:lastPrinted>2025-08-07T13:34:57Z</cp:lastPrinted>
  <dcterms:created xsi:type="dcterms:W3CDTF">2022-10-19T12:25:14Z</dcterms:created>
  <dcterms:modified xsi:type="dcterms:W3CDTF">2026-10-19T12:39:54Z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0x0101000453033A3FF6194B8482C9063D68AF6A</vt:lpwstr>
  </property>
  <property fmtid="{D5CDD505-2E9C-101B-9397-08002B2CF9AE}" pid="3" name="MediaServiceImageTags">
    <vt:lpwstr/>
  </property>
</Properties>
</file>