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447" r:id="rId5"/>
    <p:sldId id="480" r:id="rId6"/>
    <p:sldId id="481" r:id="rId7"/>
    <p:sldId id="464" r:id="rId8"/>
    <p:sldId id="455" r:id="rId9"/>
    <p:sldId id="448" r:id="rId10"/>
    <p:sldId id="470" r:id="rId11"/>
    <p:sldId id="452" r:id="rId12"/>
    <p:sldId id="454" r:id="rId13"/>
    <p:sldId id="450" r:id="rId14"/>
    <p:sldId id="496" r:id="rId15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2CE"/>
    <a:srgbClr val="48FF00"/>
    <a:srgbClr val="0072CE"/>
    <a:srgbClr val="005EB8"/>
    <a:srgbClr val="363336"/>
    <a:srgbClr val="747778"/>
    <a:srgbClr val="219EC6"/>
    <a:srgbClr val="263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C7459-977B-7651-210C-B35C3113C3BE}" v="7" dt="2025-06-23T12:55:33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N, Amani (GATESHEAD HEALTH NHS FOUNDATION TRUST)" userId="S::amani.khan2@nhs.net::121ee339-7440-4f46-ad30-f8088167b5a1" providerId="AD" clId="Web-{6533293D-14F2-22DD-40A0-0A016083B11D}"/>
    <pc:docChg chg="modSld">
      <pc:chgData name="KHAN, Amani (GATESHEAD HEALTH NHS FOUNDATION TRUST)" userId="S::amani.khan2@nhs.net::121ee339-7440-4f46-ad30-f8088167b5a1" providerId="AD" clId="Web-{6533293D-14F2-22DD-40A0-0A016083B11D}" dt="2025-06-17T14:06:30.046" v="193" actId="1076"/>
      <pc:docMkLst>
        <pc:docMk/>
      </pc:docMkLst>
      <pc:sldChg chg="modSp">
        <pc:chgData name="KHAN, Amani (GATESHEAD HEALTH NHS FOUNDATION TRUST)" userId="S::amani.khan2@nhs.net::121ee339-7440-4f46-ad30-f8088167b5a1" providerId="AD" clId="Web-{6533293D-14F2-22DD-40A0-0A016083B11D}" dt="2025-06-17T14:04:07.255" v="149" actId="1076"/>
        <pc:sldMkLst>
          <pc:docMk/>
          <pc:sldMk cId="900691166" sldId="446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4:07.255" v="149" actId="1076"/>
          <ac:spMkLst>
            <pc:docMk/>
            <pc:sldMk cId="900691166" sldId="446"/>
            <ac:spMk id="3" creationId="{00000000-0000-0000-0000-000000000000}"/>
          </ac:spMkLst>
        </pc:spChg>
      </pc:sldChg>
      <pc:sldChg chg="addSp delSp modSp">
        <pc:chgData name="KHAN, Amani (GATESHEAD HEALTH NHS FOUNDATION TRUST)" userId="S::amani.khan2@nhs.net::121ee339-7440-4f46-ad30-f8088167b5a1" providerId="AD" clId="Web-{6533293D-14F2-22DD-40A0-0A016083B11D}" dt="2025-06-17T14:03:54.177" v="148" actId="20577"/>
        <pc:sldMkLst>
          <pc:docMk/>
          <pc:sldMk cId="2831431953" sldId="447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54.177" v="148" actId="20577"/>
          <ac:spMkLst>
            <pc:docMk/>
            <pc:sldMk cId="2831431953" sldId="447"/>
            <ac:spMk id="3" creationId="{00000000-0000-0000-0000-000000000000}"/>
          </ac:spMkLst>
        </pc:spChg>
        <pc:spChg chg="add del mod">
          <ac:chgData name="KHAN, Amani (GATESHEAD HEALTH NHS FOUNDATION TRUST)" userId="S::amani.khan2@nhs.net::121ee339-7440-4f46-ad30-f8088167b5a1" providerId="AD" clId="Web-{6533293D-14F2-22DD-40A0-0A016083B11D}" dt="2025-06-16T14:45:47.553" v="45" actId="1076"/>
          <ac:spMkLst>
            <pc:docMk/>
            <pc:sldMk cId="2831431953" sldId="447"/>
            <ac:spMk id="10" creationId="{47DE13D0-1451-4BA6-91BA-0A9B18750137}"/>
          </ac:spMkLst>
        </pc:spChg>
        <pc:picChg chg="del mod">
          <ac:chgData name="KHAN, Amani (GATESHEAD HEALTH NHS FOUNDATION TRUST)" userId="S::amani.khan2@nhs.net::121ee339-7440-4f46-ad30-f8088167b5a1" providerId="AD" clId="Web-{6533293D-14F2-22DD-40A0-0A016083B11D}" dt="2025-06-16T14:44:48.552" v="17"/>
          <ac:picMkLst>
            <pc:docMk/>
            <pc:sldMk cId="2831431953" sldId="447"/>
            <ac:picMk id="4" creationId="{3ACFB4F0-BBA2-E7C1-2804-65192050456A}"/>
          </ac:picMkLst>
        </pc:picChg>
        <pc:picChg chg="add del mod modCrop">
          <ac:chgData name="KHAN, Amani (GATESHEAD HEALTH NHS FOUNDATION TRUST)" userId="S::amani.khan2@nhs.net::121ee339-7440-4f46-ad30-f8088167b5a1" providerId="AD" clId="Web-{6533293D-14F2-22DD-40A0-0A016083B11D}" dt="2025-06-16T14:45:47.538" v="43" actId="1076"/>
          <ac:picMkLst>
            <pc:docMk/>
            <pc:sldMk cId="2831431953" sldId="447"/>
            <ac:picMk id="6" creationId="{00000000-0000-0000-0000-000000000000}"/>
          </ac:picMkLst>
        </pc:picChg>
        <pc:picChg chg="add del mod modCrop">
          <ac:chgData name="KHAN, Amani (GATESHEAD HEALTH NHS FOUNDATION TRUST)" userId="S::amani.khan2@nhs.net::121ee339-7440-4f46-ad30-f8088167b5a1" providerId="AD" clId="Web-{6533293D-14F2-22DD-40A0-0A016083B11D}" dt="2025-06-16T14:45:47.553" v="44" actId="1076"/>
          <ac:picMkLst>
            <pc:docMk/>
            <pc:sldMk cId="2831431953" sldId="447"/>
            <ac:picMk id="9" creationId="{8883B28C-B5E3-2BA0-9194-D132D0CC2552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22.549" v="140" actId="20577"/>
        <pc:sldMkLst>
          <pc:docMk/>
          <pc:sldMk cId="2713219913" sldId="448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22.549" v="140" actId="20577"/>
          <ac:spMkLst>
            <pc:docMk/>
            <pc:sldMk cId="2713219913" sldId="448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07.627" v="135" actId="20577"/>
        <pc:sldMkLst>
          <pc:docMk/>
          <pc:sldMk cId="1778314181" sldId="45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07.627" v="135" actId="20577"/>
          <ac:spMkLst>
            <pc:docMk/>
            <pc:sldMk cId="1778314181" sldId="450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9:50.809" v="113"/>
          <ac:spMkLst>
            <pc:docMk/>
            <pc:sldMk cId="1778314181" sldId="450"/>
            <ac:spMk id="7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4:52.868" v="150" actId="14100"/>
        <pc:sldMkLst>
          <pc:docMk/>
          <pc:sldMk cId="3993172387" sldId="451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4:52.868" v="150" actId="14100"/>
          <ac:spMkLst>
            <pc:docMk/>
            <pc:sldMk cId="3993172387" sldId="451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15.690" v="138" actId="20577"/>
        <pc:sldMkLst>
          <pc:docMk/>
          <pc:sldMk cId="140868822" sldId="452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15.690" v="138" actId="20577"/>
          <ac:spMkLst>
            <pc:docMk/>
            <pc:sldMk cId="140868822" sldId="452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29.073" v="157" actId="1076"/>
        <pc:sldMkLst>
          <pc:docMk/>
          <pc:sldMk cId="3482055698" sldId="453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29.073" v="157" actId="1076"/>
          <ac:spMkLst>
            <pc:docMk/>
            <pc:sldMk cId="3482055698" sldId="453"/>
            <ac:spMk id="3" creationId="{00000000-0000-0000-0000-000000000000}"/>
          </ac:spMkLst>
        </pc:sp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13.627" v="137" actId="20577"/>
        <pc:sldMkLst>
          <pc:docMk/>
          <pc:sldMk cId="526146077" sldId="454"/>
        </pc:sldMkLst>
        <pc:spChg chg="del">
          <ac:chgData name="KHAN, Amani (GATESHEAD HEALTH NHS FOUNDATION TRUST)" userId="S::amani.khan2@nhs.net::121ee339-7440-4f46-ad30-f8088167b5a1" providerId="AD" clId="Web-{6533293D-14F2-22DD-40A0-0A016083B11D}" dt="2025-06-16T14:49:32.105" v="108"/>
          <ac:spMkLst>
            <pc:docMk/>
            <pc:sldMk cId="526146077" sldId="454"/>
            <ac:spMk id="7" creationId="{6C30954C-0026-3F52-9E58-87B11A818343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13.627" v="137" actId="20577"/>
          <ac:spMkLst>
            <pc:docMk/>
            <pc:sldMk cId="526146077" sldId="454"/>
            <ac:spMk id="11" creationId="{08D7ABE7-6948-D302-DFA3-A2B7FA700D71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6T14:49:31.324" v="107"/>
          <ac:picMkLst>
            <pc:docMk/>
            <pc:sldMk cId="526146077" sldId="454"/>
            <ac:picMk id="9" creationId="{264E7D08-23C1-CBCF-031A-F8D9A3C26187}"/>
          </ac:picMkLst>
        </pc:pic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29.316" v="142" actId="20577"/>
        <pc:sldMkLst>
          <pc:docMk/>
          <pc:sldMk cId="2791170024" sldId="455"/>
        </pc:sldMkLst>
        <pc:spChg chg="del mod">
          <ac:chgData name="KHAN, Amani (GATESHEAD HEALTH NHS FOUNDATION TRUST)" userId="S::amani.khan2@nhs.net::121ee339-7440-4f46-ad30-f8088167b5a1" providerId="AD" clId="Web-{6533293D-14F2-22DD-40A0-0A016083B11D}" dt="2025-06-16T14:48:26.073" v="90"/>
          <ac:spMkLst>
            <pc:docMk/>
            <pc:sldMk cId="2791170024" sldId="455"/>
            <ac:spMk id="6" creationId="{13DF983B-26DB-6C88-C457-F9C1D164D87A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29.316" v="142" actId="20577"/>
          <ac:spMkLst>
            <pc:docMk/>
            <pc:sldMk cId="2791170024" sldId="455"/>
            <ac:spMk id="12" creationId="{0B90D6C8-79D1-4453-2BB8-DD2924CF3D2B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6T14:48:30.557" v="92"/>
          <ac:picMkLst>
            <pc:docMk/>
            <pc:sldMk cId="2791170024" sldId="455"/>
            <ac:picMk id="8" creationId="{065821E7-FD5A-81CC-5FAE-CBB4E9BADAF0}"/>
          </ac:picMkLst>
        </pc:picChg>
        <pc:picChg chg="del">
          <ac:chgData name="KHAN, Amani (GATESHEAD HEALTH NHS FOUNDATION TRUST)" userId="S::amani.khan2@nhs.net::121ee339-7440-4f46-ad30-f8088167b5a1" providerId="AD" clId="Web-{6533293D-14F2-22DD-40A0-0A016083B11D}" dt="2025-06-16T14:48:41.495" v="94"/>
          <ac:picMkLst>
            <pc:docMk/>
            <pc:sldMk cId="2791170024" sldId="455"/>
            <ac:picMk id="13" creationId="{9BBEE85E-2DF8-158F-5939-6EEDC14AD81A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33.035" v="143" actId="20577"/>
        <pc:sldMkLst>
          <pc:docMk/>
          <pc:sldMk cId="3007339298" sldId="464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33.035" v="143" actId="20577"/>
          <ac:spMkLst>
            <pc:docMk/>
            <pc:sldMk cId="3007339298" sldId="464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6T14:52:02.578" v="130" actId="1076"/>
        <pc:sldMkLst>
          <pc:docMk/>
          <pc:sldMk cId="2135252520" sldId="465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6T14:51:50.531" v="125"/>
          <ac:spMkLst>
            <pc:docMk/>
            <pc:sldMk cId="2135252520" sldId="465"/>
            <ac:spMk id="2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52:02.578" v="130" actId="1076"/>
          <ac:spMkLst>
            <pc:docMk/>
            <pc:sldMk cId="2135252520" sldId="465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19.393" v="139" actId="20577"/>
        <pc:sldMkLst>
          <pc:docMk/>
          <pc:sldMk cId="4092101338" sldId="47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6T14:49:16.855" v="103" actId="1076"/>
          <ac:spMkLst>
            <pc:docMk/>
            <pc:sldMk cId="4092101338" sldId="470"/>
            <ac:spMk id="2" creationId="{D03C5746-8710-E6D3-F1B2-61E304AF4CAD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19.393" v="139" actId="20577"/>
          <ac:spMkLst>
            <pc:docMk/>
            <pc:sldMk cId="4092101338" sldId="470"/>
            <ac:spMk id="3" creationId="{74747547-9CDD-476B-91B4-640BB66D3E1E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49:10.089" v="102" actId="14100"/>
          <ac:picMkLst>
            <pc:docMk/>
            <pc:sldMk cId="4092101338" sldId="470"/>
            <ac:picMk id="7" creationId="{00000000-0000-0000-0000-000000000000}"/>
          </ac:picMkLst>
        </pc:pic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04.251" v="134" actId="1076"/>
        <pc:sldMkLst>
          <pc:docMk/>
          <pc:sldMk cId="1435509770" sldId="472"/>
        </pc:sldMkLst>
        <pc:spChg chg="del">
          <ac:chgData name="KHAN, Amani (GATESHEAD HEALTH NHS FOUNDATION TRUST)" userId="S::amani.khan2@nhs.net::121ee339-7440-4f46-ad30-f8088167b5a1" providerId="AD" clId="Web-{6533293D-14F2-22DD-40A0-0A016083B11D}" dt="2025-06-16T14:50:18.607" v="118"/>
          <ac:spMkLst>
            <pc:docMk/>
            <pc:sldMk cId="1435509770" sldId="472"/>
            <ac:spMk id="6" creationId="{BC573438-2D2E-DF95-7D51-15D1C92CFAE9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04.251" v="134" actId="1076"/>
          <ac:spMkLst>
            <pc:docMk/>
            <pc:sldMk cId="1435509770" sldId="472"/>
            <ac:spMk id="7" creationId="{D996C22E-8691-31C0-8DF3-0ACD7029C6F8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52:10.078" v="132" actId="1076"/>
          <ac:picMkLst>
            <pc:docMk/>
            <pc:sldMk cId="1435509770" sldId="472"/>
            <ac:picMk id="5" creationId="{C28F0243-475E-00D5-4419-479A34517EFA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44.738" v="147" actId="20577"/>
        <pc:sldMkLst>
          <pc:docMk/>
          <pc:sldMk cId="443114923" sldId="48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44.738" v="147" actId="20577"/>
          <ac:spMkLst>
            <pc:docMk/>
            <pc:sldMk cId="443114923" sldId="480"/>
            <ac:spMk id="5" creationId="{D81D6DEB-F224-B833-A981-BADBDC6BC3B4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37.634" v="77" actId="1076"/>
          <ac:spMkLst>
            <pc:docMk/>
            <pc:sldMk cId="443114923" sldId="480"/>
            <ac:spMk id="8" creationId="{FB2C10B3-12C9-9804-948D-25DBDE81C283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22.884" v="74"/>
          <ac:spMkLst>
            <pc:docMk/>
            <pc:sldMk cId="443114923" sldId="480"/>
            <ac:spMk id="9" creationId="{B10D9F2B-7198-24B1-40EA-ADC32F987F8D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47:28.415" v="75" actId="1076"/>
          <ac:picMkLst>
            <pc:docMk/>
            <pc:sldMk cId="443114923" sldId="480"/>
            <ac:picMk id="13" creationId="{00000000-0000-0000-0000-000000000000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42.082" v="146" actId="20577"/>
        <pc:sldMkLst>
          <pc:docMk/>
          <pc:sldMk cId="4076920905" sldId="481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42.082" v="146" actId="20577"/>
          <ac:spMkLst>
            <pc:docMk/>
            <pc:sldMk cId="4076920905" sldId="481"/>
            <ac:spMk id="4" creationId="{8CF24FCE-FACD-C2E3-BF28-229BE6A7E72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09.633" v="73"/>
          <ac:spMkLst>
            <pc:docMk/>
            <pc:sldMk cId="4076920905" sldId="481"/>
            <ac:spMk id="9" creationId="{BC045CC5-7145-7449-4135-9F2BDD923F06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07.337" v="153" actId="20577"/>
        <pc:sldMkLst>
          <pc:docMk/>
          <pc:sldMk cId="3402418113" sldId="492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07.337" v="153" actId="20577"/>
          <ac:spMkLst>
            <pc:docMk/>
            <pc:sldMk cId="3402418113" sldId="492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5:00.118" v="151" actId="20577"/>
          <ac:spMkLst>
            <pc:docMk/>
            <pc:sldMk cId="3402418113" sldId="492"/>
            <ac:spMk id="5" creationId="{47023D38-075C-68D3-EE41-1902CBE6EC5E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17.823" v="155" actId="1076"/>
        <pc:sldMkLst>
          <pc:docMk/>
          <pc:sldMk cId="4284512672" sldId="495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17.823" v="155" actId="1076"/>
          <ac:spMkLst>
            <pc:docMk/>
            <pc:sldMk cId="4284512672" sldId="495"/>
            <ac:spMk id="5" creationId="{00000000-0000-0000-0000-000000000000}"/>
          </ac:spMkLst>
        </pc:sp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6:30.046" v="193" actId="1076"/>
        <pc:sldMkLst>
          <pc:docMk/>
          <pc:sldMk cId="2435114620" sldId="496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6:07.857" v="186" actId="20577"/>
          <ac:spMkLst>
            <pc:docMk/>
            <pc:sldMk cId="2435114620" sldId="496"/>
            <ac:spMk id="2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02.357" v="185" actId="20577"/>
          <ac:spMkLst>
            <pc:docMk/>
            <pc:sldMk cId="2435114620" sldId="496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22.639" v="191" actId="1076"/>
          <ac:spMkLst>
            <pc:docMk/>
            <pc:sldMk cId="2435114620" sldId="496"/>
            <ac:spMk id="5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27.874" v="192" actId="1076"/>
          <ac:spMkLst>
            <pc:docMk/>
            <pc:sldMk cId="2435114620" sldId="496"/>
            <ac:spMk id="7" creationId="{00000000-0000-0000-0000-000000000000}"/>
          </ac:spMkLst>
        </pc:spChg>
        <pc:spChg chg="del">
          <ac:chgData name="KHAN, Amani (GATESHEAD HEALTH NHS FOUNDATION TRUST)" userId="S::amani.khan2@nhs.net::121ee339-7440-4f46-ad30-f8088167b5a1" providerId="AD" clId="Web-{6533293D-14F2-22DD-40A0-0A016083B11D}" dt="2025-06-17T14:06:13.248" v="187"/>
          <ac:spMkLst>
            <pc:docMk/>
            <pc:sldMk cId="2435114620" sldId="496"/>
            <ac:spMk id="9" creationId="{00000000-0000-0000-0000-000000000000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7T14:06:18.092" v="190" actId="1076"/>
          <ac:picMkLst>
            <pc:docMk/>
            <pc:sldMk cId="2435114620" sldId="496"/>
            <ac:picMk id="4" creationId="{1933F8DB-D55F-D0E7-D72F-78AB0ACA5C55}"/>
          </ac:picMkLst>
        </pc:picChg>
        <pc:picChg chg="mod">
          <ac:chgData name="KHAN, Amani (GATESHEAD HEALTH NHS FOUNDATION TRUST)" userId="S::amani.khan2@nhs.net::121ee339-7440-4f46-ad30-f8088167b5a1" providerId="AD" clId="Web-{6533293D-14F2-22DD-40A0-0A016083B11D}" dt="2025-06-17T14:06:30.046" v="193" actId="1076"/>
          <ac:picMkLst>
            <pc:docMk/>
            <pc:sldMk cId="2435114620" sldId="496"/>
            <ac:picMk id="6" creationId="{00000000-0000-0000-0000-000000000000}"/>
          </ac:picMkLst>
        </pc:picChg>
        <pc:picChg chg="del">
          <ac:chgData name="KHAN, Amani (GATESHEAD HEALTH NHS FOUNDATION TRUST)" userId="S::amani.khan2@nhs.net::121ee339-7440-4f46-ad30-f8088167b5a1" providerId="AD" clId="Web-{6533293D-14F2-22DD-40A0-0A016083B11D}" dt="2025-06-17T14:06:14.139" v="188"/>
          <ac:picMkLst>
            <pc:docMk/>
            <pc:sldMk cId="2435114620" sldId="496"/>
            <ac:picMk id="8" creationId="{00000000-0000-0000-0000-000000000000}"/>
          </ac:picMkLst>
        </pc:picChg>
      </pc:sldChg>
      <pc:sldChg chg="addSp delSp modSp">
        <pc:chgData name="KHAN, Amani (GATESHEAD HEALTH NHS FOUNDATION TRUST)" userId="S::amani.khan2@nhs.net::121ee339-7440-4f46-ad30-f8088167b5a1" providerId="AD" clId="Web-{6533293D-14F2-22DD-40A0-0A016083B11D}" dt="2025-06-17T14:05:51.590" v="182" actId="14100"/>
        <pc:sldMkLst>
          <pc:docMk/>
          <pc:sldMk cId="2739531093" sldId="497"/>
        </pc:sldMkLst>
        <pc:spChg chg="add mod">
          <ac:chgData name="KHAN, Amani (GATESHEAD HEALTH NHS FOUNDATION TRUST)" userId="S::amani.khan2@nhs.net::121ee339-7440-4f46-ad30-f8088167b5a1" providerId="AD" clId="Web-{6533293D-14F2-22DD-40A0-0A016083B11D}" dt="2025-06-17T14:05:51.590" v="182" actId="14100"/>
          <ac:spMkLst>
            <pc:docMk/>
            <pc:sldMk cId="2739531093" sldId="497"/>
            <ac:spMk id="7" creationId="{480B6449-66D3-BCF2-1947-EB2054FB9363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7T14:05:36.136" v="158"/>
          <ac:picMkLst>
            <pc:docMk/>
            <pc:sldMk cId="2739531093" sldId="497"/>
            <ac:picMk id="6" creationId="{00000000-0000-0000-0000-000000000000}"/>
          </ac:picMkLst>
        </pc:picChg>
      </pc:sldChg>
    </pc:docChg>
  </pc:docChgLst>
  <pc:docChgLst>
    <pc:chgData name="KHAN, Amani (GATESHEAD HEALTH NHS FOUNDATION TRUST)" userId="S::amani.khan2@nhs.net::121ee339-7440-4f46-ad30-f8088167b5a1" providerId="AD" clId="Web-{BC9C7459-977B-7651-210C-B35C3113C3BE}"/>
    <pc:docChg chg="modSld">
      <pc:chgData name="KHAN, Amani (GATESHEAD HEALTH NHS FOUNDATION TRUST)" userId="S::amani.khan2@nhs.net::121ee339-7440-4f46-ad30-f8088167b5a1" providerId="AD" clId="Web-{BC9C7459-977B-7651-210C-B35C3113C3BE}" dt="2025-06-23T12:55:33.131" v="6" actId="1076"/>
      <pc:docMkLst>
        <pc:docMk/>
      </pc:docMkLst>
      <pc:sldChg chg="modSp">
        <pc:chgData name="KHAN, Amani (GATESHEAD HEALTH NHS FOUNDATION TRUST)" userId="S::amani.khan2@nhs.net::121ee339-7440-4f46-ad30-f8088167b5a1" providerId="AD" clId="Web-{BC9C7459-977B-7651-210C-B35C3113C3BE}" dt="2025-06-23T12:55:33.131" v="6" actId="1076"/>
        <pc:sldMkLst>
          <pc:docMk/>
          <pc:sldMk cId="526146077" sldId="454"/>
        </pc:sldMkLst>
        <pc:spChg chg="mod">
          <ac:chgData name="KHAN, Amani (GATESHEAD HEALTH NHS FOUNDATION TRUST)" userId="S::amani.khan2@nhs.net::121ee339-7440-4f46-ad30-f8088167b5a1" providerId="AD" clId="Web-{BC9C7459-977B-7651-210C-B35C3113C3BE}" dt="2025-06-23T12:55:33.131" v="6" actId="1076"/>
          <ac:spMkLst>
            <pc:docMk/>
            <pc:sldMk cId="526146077" sldId="454"/>
            <ac:spMk id="11" creationId="{08D7ABE7-6948-D302-DFA3-A2B7FA700D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87" cy="497127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297" y="0"/>
            <a:ext cx="2949887" cy="497127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98AF55CF-8CF6-4296-96A7-1BDBDB4209C3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200"/>
            <a:ext cx="2949887" cy="497126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297" y="9442200"/>
            <a:ext cx="2949887" cy="497126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73A114E1-3B9F-4680-9B1F-115BE962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19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3C14F066-4B03-C04B-941E-36480000FC16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2"/>
            <a:ext cx="5447030" cy="3914239"/>
          </a:xfrm>
          <a:prstGeom prst="rect">
            <a:avLst/>
          </a:prstGeom>
        </p:spPr>
        <p:txBody>
          <a:bodyPr vert="horz" lIns="92583" tIns="46292" rIns="92583" bIns="4629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5" cy="498772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6"/>
            <a:ext cx="2950475" cy="498772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B477DB04-348B-5344-BCA8-9EDCC1A1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6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Angel of the No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214B6-C92C-4D4D-A68F-93D147879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030" y="1305878"/>
            <a:ext cx="8522970" cy="55392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52062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52062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2062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12624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53CC04-22EE-EC4D-86F6-95AECDBB9342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6380104"/>
            <a:ext cx="4017533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F7385E-AA6F-9A4E-80FD-C8ADE721A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6320790" y="6380104"/>
            <a:ext cx="5581849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4D1B0-04D6-7542-B4A4-F2899690BD0E}"/>
              </a:ext>
            </a:extLst>
          </p:cNvPr>
          <p:cNvSpPr/>
          <p:nvPr userDrawn="1"/>
        </p:nvSpPr>
        <p:spPr>
          <a:xfrm>
            <a:off x="10701606" y="6446551"/>
            <a:ext cx="1231107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100" b="1" i="0" u="none" strike="noStrike" cap="none">
                <a:solidFill>
                  <a:schemeClr val="tx2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#GatesheadHealth</a:t>
            </a:r>
            <a:endParaRPr lang="en-GB" sz="1100" b="1" i="0" u="none" strike="noStrike" cap="none">
              <a:solidFill>
                <a:schemeClr val="tx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33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FF15F-B2F5-0B49-AB84-E13028E2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574603"/>
            <a:ext cx="11508192" cy="48065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B6991EF-5B0D-C544-A46A-B5D8B04E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08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B6991EF-5B0D-C544-A46A-B5D8B04E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15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5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Bensh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90D6C1-6873-D441-B0C9-BACE40C5D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140" y="2461921"/>
            <a:ext cx="8785860" cy="36336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397430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397430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8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Blaydon Leisure &amp; Primary Car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17EBC-828C-344E-9D6F-C8FBBF238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010" y="2707608"/>
            <a:ext cx="8682990" cy="364892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0314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0314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9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Patholog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60B399-E508-E64D-8F61-444B1123E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1636"/>
            <a:ext cx="6552097" cy="46302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29767" y="3667605"/>
            <a:ext cx="57015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729767" y="3999075"/>
            <a:ext cx="57015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225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5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01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Peter Smith Surger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DFCFE-60D1-1B42-A9C5-B5459554A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80" y="1663734"/>
            <a:ext cx="6936495" cy="46706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70333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70333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470333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470333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80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Emergency Car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29EACC9-0F95-1946-BC74-342EE1C72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70" y="2168872"/>
            <a:ext cx="7974330" cy="408162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11475820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11475820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71239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11508192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43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Care at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6DA3607-5418-3E4B-3743-99E891332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79"/>
          <a:stretch/>
        </p:blipFill>
        <p:spPr>
          <a:xfrm>
            <a:off x="182880" y="217170"/>
            <a:ext cx="6000749" cy="608075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2976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BF3287-8AB0-0C02-E3C9-F674DC7E75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29767" y="3667605"/>
            <a:ext cx="57015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79112D-8EF3-38CC-6CD6-DC09BC9AC80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729767" y="3999075"/>
            <a:ext cx="57015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6BF3C6-9D00-3058-EB94-1513FE7F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5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52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St Bedes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FDC53-BDBD-2944-8876-CDED36A10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109" y="1701121"/>
            <a:ext cx="6526530" cy="45959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967649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967649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4981662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4981662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16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097530"/>
            <a:ext cx="11475820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429000"/>
            <a:ext cx="11475820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Department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005019"/>
            <a:ext cx="787579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4BF170B-5079-334C-82BC-874C3F04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11508192" cy="155328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226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833B-1D78-504E-BA07-D45F5B1C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8E973-1FF7-3A4A-8A49-CEE48886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447" y="1574603"/>
            <a:ext cx="11508192" cy="4796460"/>
          </a:xfrm>
          <a:prstGeom prst="rect">
            <a:avLst/>
          </a:prstGeom>
        </p:spPr>
        <p:txBody>
          <a:bodyPr vert="horz" lIns="0" tIns="4680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Focusing on continuous improvement | NHS Gateshead">
            <a:extLst>
              <a:ext uri="{FF2B5EF4-FFF2-40B4-BE49-F238E27FC236}">
                <a16:creationId xmlns:a16="http://schemas.microsoft.com/office/drawing/2014/main" id="{9809C776-1A9F-C847-BF16-FE1C2940EA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8259" y="365126"/>
            <a:ext cx="1720930" cy="7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D736F6-3842-6242-8002-5500053FA752}"/>
              </a:ext>
            </a:extLst>
          </p:cNvPr>
          <p:cNvSpPr/>
          <p:nvPr userDrawn="1"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72EB4-FAFB-124D-A0CC-F4ED2A6D07D4}"/>
              </a:ext>
            </a:extLst>
          </p:cNvPr>
          <p:cNvSpPr/>
          <p:nvPr userDrawn="1"/>
        </p:nvSpPr>
        <p:spPr>
          <a:xfrm>
            <a:off x="394447" y="6446551"/>
            <a:ext cx="233076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000" b="0" i="0" u="none" strike="noStrike" cap="none">
                <a:solidFill>
                  <a:srgbClr val="747778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Gateshead Health NHS Foundation Trust</a:t>
            </a:r>
            <a:endParaRPr lang="en-GB" sz="1000" b="0" i="0" u="none" strike="noStrike" cap="none">
              <a:solidFill>
                <a:srgbClr val="747778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F7E8C-4B04-0546-99DE-0B804665EE19}"/>
              </a:ext>
            </a:extLst>
          </p:cNvPr>
          <p:cNvSpPr/>
          <p:nvPr userDrawn="1"/>
        </p:nvSpPr>
        <p:spPr>
          <a:xfrm>
            <a:off x="10701606" y="6446551"/>
            <a:ext cx="1231107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100" b="1" i="0" u="none" strike="noStrike" cap="none">
                <a:solidFill>
                  <a:schemeClr val="tx2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#GatesheadHealth</a:t>
            </a:r>
            <a:endParaRPr lang="en-GB" sz="1100" b="1" i="0" u="none" strike="noStrike" cap="none">
              <a:solidFill>
                <a:schemeClr val="tx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F1A95-2DD6-F84B-9F0B-4960AAA94C28}"/>
              </a:ext>
            </a:extLst>
          </p:cNvPr>
          <p:cNvCxnSpPr/>
          <p:nvPr userDrawn="1"/>
        </p:nvCxnSpPr>
        <p:spPr>
          <a:xfrm flipH="1">
            <a:off x="394447" y="6380104"/>
            <a:ext cx="11508192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4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7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88" r="7398"/>
          <a:stretch>
            <a:fillRect/>
          </a:stretch>
        </p:blipFill>
        <p:spPr>
          <a:xfrm>
            <a:off x="400050" y="2889250"/>
            <a:ext cx="4953004" cy="2778143"/>
          </a:xfrm>
          <a:prstGeom prst="rect">
            <a:avLst/>
          </a:prstGeom>
          <a:effectLst/>
        </p:spPr>
      </p:pic>
      <p:pic>
        <p:nvPicPr>
          <p:cNvPr id="9" name="Picture 8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8883B28C-B5E3-2BA0-9194-D132D0CC2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4" t="4573" r="199" b="1214"/>
          <a:stretch>
            <a:fillRect/>
          </a:stretch>
        </p:blipFill>
        <p:spPr>
          <a:xfrm>
            <a:off x="5535472" y="2919438"/>
            <a:ext cx="6391099" cy="27732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DE13D0-1451-4BA6-91BA-0A9B18750137}"/>
              </a:ext>
            </a:extLst>
          </p:cNvPr>
          <p:cNvSpPr/>
          <p:nvPr/>
        </p:nvSpPr>
        <p:spPr>
          <a:xfrm>
            <a:off x="-114300" y="-557427"/>
            <a:ext cx="4592508" cy="6774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468313"/>
            <a:ext cx="8594725" cy="21177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dirty="0">
                <a:solidFill>
                  <a:srgbClr val="2172CE"/>
                </a:solidFill>
                <a:latin typeface="+mj-lt"/>
                <a:cs typeface="+mj-cs"/>
              </a:rPr>
              <a:t>Welcome to </a:t>
            </a:r>
            <a:r>
              <a:rPr lang="en-US" sz="5400" dirty="0">
                <a:latin typeface="+mj-lt"/>
                <a:cs typeface="+mj-cs"/>
              </a:rPr>
              <a:t/>
            </a:r>
            <a:br>
              <a:rPr lang="en-US" sz="5400" dirty="0">
                <a:latin typeface="+mj-lt"/>
                <a:cs typeface="+mj-cs"/>
              </a:rPr>
            </a:br>
            <a:r>
              <a:rPr lang="en-US" sz="5400" dirty="0">
                <a:solidFill>
                  <a:srgbClr val="2172CE"/>
                </a:solidFill>
                <a:latin typeface="+mj-lt"/>
                <a:cs typeface="+mj-cs"/>
              </a:rPr>
              <a:t>Dunston Health Centre</a:t>
            </a:r>
            <a:endParaRPr lang="en-US" sz="4800" dirty="0">
              <a:solidFill>
                <a:srgbClr val="2172C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3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201" y="2441654"/>
            <a:ext cx="4792573" cy="27392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766" y="214252"/>
            <a:ext cx="9066598" cy="99302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2172CE"/>
                </a:solidFill>
                <a:latin typeface="Arial"/>
                <a:cs typeface="Arial"/>
              </a:rPr>
              <a:t>Toilets</a:t>
            </a:r>
            <a:r>
              <a:rPr lang="en-GB" sz="4000" dirty="0">
                <a:latin typeface="Arial"/>
                <a:cs typeface="Arial"/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0212" y="2470410"/>
            <a:ext cx="4749442" cy="2724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6684" y="2448843"/>
            <a:ext cx="4749442" cy="2768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05265" y="1935547"/>
            <a:ext cx="207714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When you enter the main building the toilet facilities are directly to the left. </a:t>
            </a:r>
            <a:endParaRPr lang="en-US"/>
          </a:p>
          <a:p>
            <a:endParaRPr lang="en-GB" sz="1600">
              <a:cs typeface="Arial" panose="020B0604020202020204"/>
            </a:endParaRPr>
          </a:p>
          <a:p>
            <a:r>
              <a:rPr lang="en-GB" sz="1600"/>
              <a:t>There is an accessible toilet which includes a changing table.</a:t>
            </a:r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r>
              <a:rPr lang="en-GB" sz="1600"/>
              <a:t>These facilities are sensory friendly with paper towels and no electric hand dryers. </a:t>
            </a:r>
            <a:endParaRPr lang="en-GB">
              <a:cs typeface="Arial" panose="020B0604020202020204"/>
            </a:endParaRPr>
          </a:p>
          <a:p>
            <a:endParaRPr lang="en-GB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31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0" tIns="46800" rIns="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Reasonable adjustments can be made, please contact us before your visit with us to discuss with the nurse how we can support you and your child. 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/>
              <a:t>Telephone 0191 4458417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447" y="288108"/>
            <a:ext cx="9774789" cy="993027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Do you need any reasonable adjustments?</a:t>
            </a:r>
            <a:endParaRPr lang="en-US" dirty="0"/>
          </a:p>
        </p:txBody>
      </p:sp>
      <p:pic>
        <p:nvPicPr>
          <p:cNvPr id="4" name="Picture 3" descr="A car parked in a parking lot&#10;&#10;Description automatically generated">
            <a:extLst>
              <a:ext uri="{FF2B5EF4-FFF2-40B4-BE49-F238E27FC236}">
                <a16:creationId xmlns:a16="http://schemas.microsoft.com/office/drawing/2014/main" id="{1933F8DB-D55F-D0E7-D72F-78AB0ACA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0" y="3645848"/>
            <a:ext cx="3952871" cy="2436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235" y="3222786"/>
            <a:ext cx="42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Meet or chat in the </a:t>
            </a:r>
            <a:r>
              <a:rPr lang="en-GB"/>
              <a:t>car park / garden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11" y="3594867"/>
            <a:ext cx="2909166" cy="268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2160" y="3275338"/>
            <a:ext cx="305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Appointment time or day</a:t>
            </a:r>
          </a:p>
        </p:txBody>
      </p:sp>
    </p:spTree>
    <p:extLst>
      <p:ext uri="{BB962C8B-B14F-4D97-AF65-F5344CB8AC3E}">
        <p14:creationId xmlns:p14="http://schemas.microsoft.com/office/powerpoint/2010/main" val="243511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DE22EE2C-B68D-B96A-ABDE-5FFD8915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3" t="-114" r="36498" b="-146"/>
          <a:stretch/>
        </p:blipFill>
        <p:spPr>
          <a:xfrm>
            <a:off x="2461697" y="1565832"/>
            <a:ext cx="4613358" cy="46119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766C46-4CD2-A06A-351C-26D3B27AD2EB}"/>
              </a:ext>
            </a:extLst>
          </p:cNvPr>
          <p:cNvSpPr/>
          <p:nvPr/>
        </p:nvSpPr>
        <p:spPr>
          <a:xfrm>
            <a:off x="5220729" y="3161270"/>
            <a:ext cx="1740243" cy="13283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D6DEB-F224-B833-A981-BADBDC6BC3B4}"/>
              </a:ext>
            </a:extLst>
          </p:cNvPr>
          <p:cNvSpPr txBox="1"/>
          <p:nvPr/>
        </p:nvSpPr>
        <p:spPr>
          <a:xfrm>
            <a:off x="535709" y="406624"/>
            <a:ext cx="81692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2172CE"/>
                </a:solidFill>
                <a:cs typeface="Arial"/>
              </a:rPr>
              <a:t>Dunston Health Centre - Arial View</a:t>
            </a:r>
            <a:endParaRPr lang="en-US">
              <a:solidFill>
                <a:srgbClr val="2172CE"/>
              </a:solidFill>
              <a:cs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929874-3336-DB16-8B43-BC77DCB8DFED}"/>
              </a:ext>
            </a:extLst>
          </p:cNvPr>
          <p:cNvCxnSpPr/>
          <p:nvPr/>
        </p:nvCxnSpPr>
        <p:spPr>
          <a:xfrm flipH="1">
            <a:off x="7035886" y="3075709"/>
            <a:ext cx="1637059" cy="747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A2246C-B739-AE2E-1369-3481B06B280A}"/>
              </a:ext>
            </a:extLst>
          </p:cNvPr>
          <p:cNvCxnSpPr>
            <a:cxnSpLocks/>
          </p:cNvCxnSpPr>
          <p:nvPr/>
        </p:nvCxnSpPr>
        <p:spPr>
          <a:xfrm flipV="1">
            <a:off x="2218811" y="2597749"/>
            <a:ext cx="1594021" cy="638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B2C10B3-12C9-9804-948D-25DBDE81C283}"/>
              </a:ext>
            </a:extLst>
          </p:cNvPr>
          <p:cNvSpPr txBox="1"/>
          <p:nvPr/>
        </p:nvSpPr>
        <p:spPr>
          <a:xfrm>
            <a:off x="7412265" y="2392480"/>
            <a:ext cx="390783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We are here</a:t>
            </a: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Pedestrian entrance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D9F2B-7198-24B1-40EA-ADC32F987F8D}"/>
              </a:ext>
            </a:extLst>
          </p:cNvPr>
          <p:cNvSpPr txBox="1"/>
          <p:nvPr/>
        </p:nvSpPr>
        <p:spPr>
          <a:xfrm>
            <a:off x="216243" y="1386595"/>
            <a:ext cx="208005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Arial"/>
              </a:rPr>
              <a:t>Car access to Dunston Health Centre is via Dunston Bank</a:t>
            </a: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Turn into Dunston Leisure Centre and travel down to the car park</a:t>
            </a:r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A2246C-B739-AE2E-1369-3481B06B280A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4987636" y="2597749"/>
            <a:ext cx="233093" cy="1227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7" y="2836992"/>
            <a:ext cx="2174009" cy="16832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62" y="4148404"/>
            <a:ext cx="4727856" cy="2029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311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87288ABD-B253-EFF5-9874-53ABC6D5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2" t="-114" r="-93" b="-147"/>
          <a:stretch/>
        </p:blipFill>
        <p:spPr>
          <a:xfrm>
            <a:off x="258076" y="1658508"/>
            <a:ext cx="5641653" cy="358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24FCE-FACD-C2E3-BF28-229BE6A7E720}"/>
              </a:ext>
            </a:extLst>
          </p:cNvPr>
          <p:cNvSpPr txBox="1"/>
          <p:nvPr/>
        </p:nvSpPr>
        <p:spPr>
          <a:xfrm>
            <a:off x="511006" y="583727"/>
            <a:ext cx="8312490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2172CE"/>
                </a:solidFill>
                <a:cs typeface="Arial"/>
              </a:rPr>
              <a:t>Dunston Health Centre-  Car Park</a:t>
            </a:r>
            <a:endParaRPr lang="en-US">
              <a:solidFill>
                <a:srgbClr val="363336"/>
              </a:solidFill>
              <a:cs typeface="Arial" panose="020B0604020202020204"/>
            </a:endParaRPr>
          </a:p>
        </p:txBody>
      </p:sp>
      <p:pic>
        <p:nvPicPr>
          <p:cNvPr id="6" name="Picture 5" descr="A car parked in a parking lot&#10;&#10;Description automatically generated">
            <a:extLst>
              <a:ext uri="{FF2B5EF4-FFF2-40B4-BE49-F238E27FC236}">
                <a16:creationId xmlns:a16="http://schemas.microsoft.com/office/drawing/2014/main" id="{1933F8DB-D55F-D0E7-D72F-78AB0ACA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55" y="1659152"/>
            <a:ext cx="5977323" cy="358088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4E0E71-151B-AA35-6F78-17F8FB7C6F34}"/>
              </a:ext>
            </a:extLst>
          </p:cNvPr>
          <p:cNvSpPr/>
          <p:nvPr/>
        </p:nvSpPr>
        <p:spPr>
          <a:xfrm>
            <a:off x="2296296" y="3583459"/>
            <a:ext cx="916459" cy="7825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E0A1EA-5BCD-6B0D-A623-E165889F38CB}"/>
              </a:ext>
            </a:extLst>
          </p:cNvPr>
          <p:cNvCxnSpPr/>
          <p:nvPr/>
        </p:nvCxnSpPr>
        <p:spPr>
          <a:xfrm flipH="1" flipV="1">
            <a:off x="3041821" y="4431954"/>
            <a:ext cx="1196546" cy="1155356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045CC5-7145-7449-4135-9F2BDD923F06}"/>
              </a:ext>
            </a:extLst>
          </p:cNvPr>
          <p:cNvSpPr txBox="1"/>
          <p:nvPr/>
        </p:nvSpPr>
        <p:spPr>
          <a:xfrm>
            <a:off x="1699491" y="5623408"/>
            <a:ext cx="8959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Patient Parking facilities for Dunston Health Centre</a:t>
            </a:r>
            <a:endParaRPr lang="en-US" dirty="0"/>
          </a:p>
          <a:p>
            <a:r>
              <a:rPr lang="en-US" dirty="0">
                <a:cs typeface="Arial"/>
              </a:rPr>
              <a:t>Accessible parking is also available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2A4407-4719-D0CC-AB2A-2B930D0F100C}"/>
              </a:ext>
            </a:extLst>
          </p:cNvPr>
          <p:cNvCxnSpPr>
            <a:cxnSpLocks/>
          </p:cNvCxnSpPr>
          <p:nvPr/>
        </p:nvCxnSpPr>
        <p:spPr>
          <a:xfrm flipV="1">
            <a:off x="7241304" y="4411766"/>
            <a:ext cx="1542385" cy="1127700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lipart - Handicap sign">
            <a:extLst>
              <a:ext uri="{FF2B5EF4-FFF2-40B4-BE49-F238E27FC236}">
                <a16:creationId xmlns:a16="http://schemas.microsoft.com/office/drawing/2014/main" id="{67BF53A4-5506-CA1D-A396-BB61D2388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2" t="16080" r="5946" b="16663"/>
          <a:stretch/>
        </p:blipFill>
        <p:spPr>
          <a:xfrm>
            <a:off x="8783689" y="3449595"/>
            <a:ext cx="899810" cy="705006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7692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re" descr="Fire alarm on the wall | Royalty free stock photo - 104063">
            <a:hlinkClick r:id="" action="ppaction://media"/>
            <a:extLst>
              <a:ext uri="{FF2B5EF4-FFF2-40B4-BE49-F238E27FC236}">
                <a16:creationId xmlns:a16="http://schemas.microsoft.com/office/drawing/2014/main" id="{55187BA6-6D4B-026D-7905-01C7D46F9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1790" y="4875421"/>
            <a:ext cx="1126420" cy="1405986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447" y="1348062"/>
            <a:ext cx="11394922" cy="3879751"/>
          </a:xfrm>
        </p:spPr>
        <p:txBody>
          <a:bodyPr vert="horz" lIns="0" tIns="46800" rIns="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Arial"/>
                <a:cs typeface="Arial"/>
              </a:rPr>
              <a:t>Dunston Health Centre is open Monday to Friday for appointments only.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>
                <a:latin typeface="Arial"/>
                <a:cs typeface="Arial"/>
              </a:rPr>
              <a:t>Some of the shutters may be down in the building, but the building will be open for your appointment.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>
                <a:latin typeface="Arial"/>
                <a:cs typeface="Arial"/>
              </a:rPr>
              <a:t>Access to the Main Entrance is via the bottom car park.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>
                <a:latin typeface="Arial"/>
                <a:cs typeface="Arial"/>
              </a:rPr>
              <a:t>Walk through the main entrance for entry into the building and turn right to the waiting area.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>
                <a:latin typeface="Arial"/>
                <a:cs typeface="Arial"/>
              </a:rPr>
              <a:t>On a Wednesday mornings there is a fire alarm test, but will be made aware of this before the loud noise happens. </a:t>
            </a:r>
            <a:r>
              <a:rPr lang="en-GB" sz="1800" dirty="0">
                <a:latin typeface="Arial"/>
                <a:cs typeface="Arial"/>
              </a:rPr>
              <a:t> </a:t>
            </a:r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0838" y="289883"/>
            <a:ext cx="8199719" cy="745892"/>
          </a:xfrm>
        </p:spPr>
        <p:txBody>
          <a:bodyPr/>
          <a:lstStyle/>
          <a:p>
            <a:r>
              <a:rPr lang="en-GB" dirty="0">
                <a:solidFill>
                  <a:srgbClr val="2172CE"/>
                </a:solidFill>
                <a:latin typeface="Arial"/>
                <a:cs typeface="Arial"/>
              </a:rPr>
              <a:t>Welcome to Dunston Health Centre</a:t>
            </a:r>
            <a:endParaRPr lang="en-US">
              <a:solidFill>
                <a:srgbClr val="2172CE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F3CFC-B7A5-C681-F2CA-DA70074FC3C6}"/>
              </a:ext>
            </a:extLst>
          </p:cNvPr>
          <p:cNvSpPr/>
          <p:nvPr/>
        </p:nvSpPr>
        <p:spPr>
          <a:xfrm>
            <a:off x="6590120" y="4892760"/>
            <a:ext cx="5265522" cy="1383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A18E2A-31E4-1D83-75E0-6067D6AE5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002" y="4927256"/>
            <a:ext cx="1266825" cy="323850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orange speaker symbol with waves&#10;&#10;Description automatically generated">
            <a:extLst>
              <a:ext uri="{FF2B5EF4-FFF2-40B4-BE49-F238E27FC236}">
                <a16:creationId xmlns:a16="http://schemas.microsoft.com/office/drawing/2014/main" id="{F6E1F58E-90E3-903B-7FD9-2FE43639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888" y="5437875"/>
            <a:ext cx="558112" cy="454368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824AAC-29E7-EB2E-9B93-17F01525FFEE}"/>
              </a:ext>
            </a:extLst>
          </p:cNvPr>
          <p:cNvSpPr txBox="1"/>
          <p:nvPr/>
        </p:nvSpPr>
        <p:spPr>
          <a:xfrm>
            <a:off x="7441450" y="5200133"/>
            <a:ext cx="44587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When the fire alarm sounds, a loud noise and message will be played through the speaker system throughout the Centre. This message can sound scary, but this is just a test.</a:t>
            </a:r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3320-6953-F6F9-AB17-B66C27AB59F3}"/>
              </a:ext>
            </a:extLst>
          </p:cNvPr>
          <p:cNvSpPr txBox="1"/>
          <p:nvPr/>
        </p:nvSpPr>
        <p:spPr>
          <a:xfrm>
            <a:off x="2333169" y="5285114"/>
            <a:ext cx="19772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Press to hear the test Fire alarm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A38B0D-36CE-A22D-5AFA-881880D60EE1}"/>
              </a:ext>
            </a:extLst>
          </p:cNvPr>
          <p:cNvCxnSpPr/>
          <p:nvPr/>
        </p:nvCxnSpPr>
        <p:spPr>
          <a:xfrm flipV="1">
            <a:off x="4407181" y="5613744"/>
            <a:ext cx="648229" cy="1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3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 and birds&#10;&#10;Description automatically generated">
            <a:extLst>
              <a:ext uri="{FF2B5EF4-FFF2-40B4-BE49-F238E27FC236}">
                <a16:creationId xmlns:a16="http://schemas.microsoft.com/office/drawing/2014/main" id="{D8B26F09-DA63-AFFD-A151-0FBDE6C2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05" r="26575"/>
          <a:stretch/>
        </p:blipFill>
        <p:spPr>
          <a:xfrm>
            <a:off x="4405929" y="172539"/>
            <a:ext cx="7784548" cy="621100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B90D6C8-79D1-4453-2BB8-DD2924CF3D2B}"/>
              </a:ext>
            </a:extLst>
          </p:cNvPr>
          <p:cNvSpPr txBox="1">
            <a:spLocks/>
          </p:cNvSpPr>
          <p:nvPr/>
        </p:nvSpPr>
        <p:spPr>
          <a:xfrm>
            <a:off x="205448" y="2413566"/>
            <a:ext cx="4212291" cy="13246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z="2500" dirty="0">
                <a:solidFill>
                  <a:srgbClr val="2172CE"/>
                </a:solidFill>
                <a:latin typeface="+mj-lt"/>
                <a:cs typeface="+mj-cs"/>
              </a:rPr>
              <a:t>We are currently working on our sensory garden.</a:t>
            </a:r>
            <a:endParaRPr lang="en-US" sz="2500" dirty="0">
              <a:solidFill>
                <a:srgbClr val="2172CE"/>
              </a:solidFill>
              <a:latin typeface="+mj-lt"/>
              <a:cs typeface="Arial"/>
            </a:endParaRPr>
          </a:p>
          <a:p>
            <a:pPr defTabSz="914400"/>
            <a:endParaRPr lang="en-US" sz="2500" dirty="0">
              <a:solidFill>
                <a:srgbClr val="2172CE"/>
              </a:solidFill>
              <a:latin typeface="+mj-lt"/>
              <a:cs typeface="Arial"/>
            </a:endParaRPr>
          </a:p>
          <a:p>
            <a:pPr defTabSz="914400"/>
            <a:r>
              <a:rPr lang="en-US" sz="2500" dirty="0">
                <a:solidFill>
                  <a:srgbClr val="2172CE"/>
                </a:solidFill>
                <a:latin typeface="+mj-lt"/>
                <a:cs typeface="Arial"/>
              </a:rPr>
              <a:t>Expected to bloom in 2025</a:t>
            </a:r>
            <a:r>
              <a:rPr lang="en-US" sz="2500" dirty="0">
                <a:solidFill>
                  <a:srgbClr val="363336"/>
                </a:solidFill>
                <a:latin typeface="+mj-lt"/>
                <a:cs typeface="Arial"/>
              </a:rPr>
              <a:t>.</a:t>
            </a:r>
            <a:endParaRPr lang="en-US" dirty="0">
              <a:solidFill>
                <a:srgbClr val="363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7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71" y="1194682"/>
            <a:ext cx="2538134" cy="33550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555" y="113054"/>
            <a:ext cx="11615355" cy="99302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2172CE"/>
                </a:solidFill>
                <a:latin typeface="Arial"/>
                <a:cs typeface="Arial"/>
              </a:rPr>
              <a:t>Main Entrance</a:t>
            </a:r>
            <a:endParaRPr lang="en-GB" sz="4000">
              <a:solidFill>
                <a:srgbClr val="2172C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03" y="1197671"/>
            <a:ext cx="2468622" cy="3354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4" y="1207115"/>
            <a:ext cx="2548001" cy="335075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1B7C576-3F37-8A76-1172-67CFBBB83C1D}"/>
              </a:ext>
            </a:extLst>
          </p:cNvPr>
          <p:cNvSpPr/>
          <p:nvPr/>
        </p:nvSpPr>
        <p:spPr>
          <a:xfrm>
            <a:off x="3047999" y="2790567"/>
            <a:ext cx="205947" cy="175056"/>
          </a:xfrm>
          <a:prstGeom prst="rightArrow">
            <a:avLst/>
          </a:prstGeom>
          <a:solidFill>
            <a:srgbClr val="007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2C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9EE4F-750E-1A4C-6DCB-611128065EF4}"/>
              </a:ext>
            </a:extLst>
          </p:cNvPr>
          <p:cNvSpPr txBox="1"/>
          <p:nvPr/>
        </p:nvSpPr>
        <p:spPr>
          <a:xfrm>
            <a:off x="236837" y="4654378"/>
            <a:ext cx="795980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>
                <a:cs typeface="Arial"/>
              </a:rPr>
              <a:t>To get into the building you will walk through 2 sets of doors which will open automatically. </a:t>
            </a:r>
            <a:endParaRPr lang="en-US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cs typeface="Arial"/>
              </a:rPr>
              <a:t>Once through the doors, turn right to enter the waiting area. </a:t>
            </a:r>
            <a:endParaRPr lang="en-US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cs typeface="Arial"/>
              </a:rPr>
              <a:t>There is no Receptionist, however someone will come and collect you at your appointment time.</a:t>
            </a:r>
            <a:endParaRPr lang="en-US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cs typeface="Arial"/>
              </a:rPr>
              <a:t>Please sit and wait here for your appointment. </a:t>
            </a:r>
            <a:endParaRPr lang="en-US">
              <a:cs typeface="Arial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E07B0-6E1B-A43B-3191-865ACEB260BF}"/>
              </a:ext>
            </a:extLst>
          </p:cNvPr>
          <p:cNvSpPr/>
          <p:nvPr/>
        </p:nvSpPr>
        <p:spPr>
          <a:xfrm>
            <a:off x="8199995" y="4655923"/>
            <a:ext cx="3699562" cy="162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BC8076-37D0-0F3A-51F6-DC0A403C5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284" y="4752202"/>
            <a:ext cx="1266825" cy="32385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orange speaker symbol with waves&#10;&#10;Description automatically generated">
            <a:extLst>
              <a:ext uri="{FF2B5EF4-FFF2-40B4-BE49-F238E27FC236}">
                <a16:creationId xmlns:a16="http://schemas.microsoft.com/office/drawing/2014/main" id="{C01D84B0-390C-AFA4-89B3-00157E4E6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0377" y="5077984"/>
            <a:ext cx="558112" cy="454368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738A1F-CFB6-9FBD-8425-2A1BFBB01C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1921" y="5666217"/>
            <a:ext cx="609600" cy="333375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DF86D97-8D87-245D-9704-9CEE56CFFB26}"/>
              </a:ext>
            </a:extLst>
          </p:cNvPr>
          <p:cNvSpPr txBox="1"/>
          <p:nvPr/>
        </p:nvSpPr>
        <p:spPr>
          <a:xfrm>
            <a:off x="8917460" y="5066270"/>
            <a:ext cx="27287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The Automatic doors can open suddenly, making noise and appears quite scary.</a:t>
            </a:r>
          </a:p>
        </p:txBody>
      </p:sp>
      <p:pic>
        <p:nvPicPr>
          <p:cNvPr id="10" name="20241125_091721 (3)">
            <a:hlinkClick r:id="" action="ppaction://media"/>
            <a:extLst>
              <a:ext uri="{FF2B5EF4-FFF2-40B4-BE49-F238E27FC236}">
                <a16:creationId xmlns:a16="http://schemas.microsoft.com/office/drawing/2014/main" id="{AD39117B-3926-C21B-11AF-B6023F274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37044" y="1220216"/>
            <a:ext cx="2470622" cy="336515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156B03B-D9AD-486C-E16A-947CA2D8888F}"/>
              </a:ext>
            </a:extLst>
          </p:cNvPr>
          <p:cNvSpPr/>
          <p:nvPr/>
        </p:nvSpPr>
        <p:spPr>
          <a:xfrm>
            <a:off x="6065107" y="2790567"/>
            <a:ext cx="205947" cy="175056"/>
          </a:xfrm>
          <a:prstGeom prst="rightArrow">
            <a:avLst/>
          </a:prstGeom>
          <a:solidFill>
            <a:srgbClr val="007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2CE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41FF40F-7FAF-9421-8451-0B63F3140507}"/>
              </a:ext>
            </a:extLst>
          </p:cNvPr>
          <p:cNvSpPr/>
          <p:nvPr/>
        </p:nvSpPr>
        <p:spPr>
          <a:xfrm>
            <a:off x="9061620" y="2790567"/>
            <a:ext cx="205947" cy="175056"/>
          </a:xfrm>
          <a:prstGeom prst="rightArrow">
            <a:avLst/>
          </a:prstGeom>
          <a:solidFill>
            <a:srgbClr val="007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2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C5746-8710-E6D3-F1B2-61E304AF4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84" y="996723"/>
            <a:ext cx="11508192" cy="4095995"/>
          </a:xfrm>
        </p:spPr>
        <p:txBody>
          <a:bodyPr vert="horz" lIns="0" tIns="46800" rIns="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Arial"/>
                <a:cs typeface="Arial"/>
              </a:rPr>
              <a:t>There are seats located in the waiting area if you would like to take a seat and sit down.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Arial"/>
                <a:cs typeface="Arial"/>
              </a:rPr>
              <a:t>There are information boards and leaflets from the different services who work within the building, please feel free to read them.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Arial"/>
                <a:cs typeface="Arial"/>
              </a:rPr>
              <a:t>While waiting for your appointment there is an interactive caterpillar sensory board on the wall to play with.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Arial"/>
                <a:cs typeface="Arial"/>
              </a:rPr>
              <a:t>There are a collection of children's books, located in the waiting area. So, feel free to grab a book and read while waiting for your appointment. If you're enjoying the book and don’t quite get it finished, please take it home to finish it there.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GB" sz="1800" dirty="0">
                <a:latin typeface="Arial"/>
                <a:cs typeface="Arial"/>
              </a:rPr>
              <a:t>You may hear a radio while waiting for your appointment, set to a low level.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latin typeface="Arial"/>
                <a:cs typeface="Arial"/>
              </a:rPr>
              <a:t>A notice board shows which Professionals are in the building 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latin typeface="Arial"/>
                <a:cs typeface="Arial"/>
              </a:rPr>
              <a:t>Hand sanitisers can be found located around the centre. 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47547-9CDD-476B-91B4-640BB66D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8" y="-4850"/>
            <a:ext cx="8199719" cy="99302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172CE"/>
                </a:solidFill>
                <a:latin typeface="Arial"/>
                <a:cs typeface="Arial"/>
              </a:rPr>
              <a:t>Waiting Area</a:t>
            </a:r>
            <a:endParaRPr lang="en-US" dirty="0">
              <a:solidFill>
                <a:srgbClr val="2172C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8292A-908F-D7AD-2D33-5B6A79142C97}"/>
              </a:ext>
            </a:extLst>
          </p:cNvPr>
          <p:cNvSpPr/>
          <p:nvPr/>
        </p:nvSpPr>
        <p:spPr>
          <a:xfrm>
            <a:off x="8469930" y="3829045"/>
            <a:ext cx="3377509" cy="24744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56DA8-04A6-D648-AC2D-67FF21A5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386" y="3983013"/>
            <a:ext cx="1266825" cy="323850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orange speaker symbol with waves&#10;&#10;Description automatically generated">
            <a:extLst>
              <a:ext uri="{FF2B5EF4-FFF2-40B4-BE49-F238E27FC236}">
                <a16:creationId xmlns:a16="http://schemas.microsoft.com/office/drawing/2014/main" id="{9F124420-5684-180B-E52D-F913FEA62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232" y="4421872"/>
            <a:ext cx="537518" cy="505854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hand with a finger pointing up&#10;&#10;Description automatically generated">
            <a:extLst>
              <a:ext uri="{FF2B5EF4-FFF2-40B4-BE49-F238E27FC236}">
                <a16:creationId xmlns:a16="http://schemas.microsoft.com/office/drawing/2014/main" id="{0E487048-6D3D-F3CC-49D0-7A70DC627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6" y="5064920"/>
            <a:ext cx="530568" cy="59003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lue line drawing of a nose&#10;&#10;Description automatically generated">
            <a:extLst>
              <a:ext uri="{FF2B5EF4-FFF2-40B4-BE49-F238E27FC236}">
                <a16:creationId xmlns:a16="http://schemas.microsoft.com/office/drawing/2014/main" id="{8C0C6D4D-253F-3C83-8052-FAA706221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59" y="5788431"/>
            <a:ext cx="438666" cy="43969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37CBC-C8E0-D20B-A398-1C8B076B15C7}"/>
              </a:ext>
            </a:extLst>
          </p:cNvPr>
          <p:cNvSpPr txBox="1"/>
          <p:nvPr/>
        </p:nvSpPr>
        <p:spPr>
          <a:xfrm>
            <a:off x="9204229" y="4319617"/>
            <a:ext cx="27433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The radio should be playing, please feel free to ask a member of staff if you require the volume to be turned down.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52732-005A-6660-6132-1E1B0760DEC1}"/>
              </a:ext>
            </a:extLst>
          </p:cNvPr>
          <p:cNvSpPr txBox="1"/>
          <p:nvPr/>
        </p:nvSpPr>
        <p:spPr>
          <a:xfrm>
            <a:off x="9201122" y="5282124"/>
            <a:ext cx="26469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The hand sanitiser can be a little sticky when rubbing It 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7905E-5B3D-5C0F-104F-9041E53798EC}"/>
              </a:ext>
            </a:extLst>
          </p:cNvPr>
          <p:cNvSpPr txBox="1"/>
          <p:nvPr/>
        </p:nvSpPr>
        <p:spPr>
          <a:xfrm>
            <a:off x="9201121" y="5788829"/>
            <a:ext cx="26258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The sanitiser may also have a strong smell.</a:t>
            </a:r>
            <a:endParaRPr lang="en-US" sz="1400"/>
          </a:p>
        </p:txBody>
      </p:sp>
      <p:pic>
        <p:nvPicPr>
          <p:cNvPr id="5" name="Picture 4" descr="A hand sanitizer dispenser&#10;&#10;Description automatically generated">
            <a:extLst>
              <a:ext uri="{FF2B5EF4-FFF2-40B4-BE49-F238E27FC236}">
                <a16:creationId xmlns:a16="http://schemas.microsoft.com/office/drawing/2014/main" id="{7B11F724-FA2D-FFB4-AFA1-D9F9F6026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50" y="5008269"/>
            <a:ext cx="812141" cy="1320920"/>
          </a:xfrm>
          <a:prstGeom prst="rect">
            <a:avLst/>
          </a:prstGeom>
        </p:spPr>
      </p:pic>
      <p:pic>
        <p:nvPicPr>
          <p:cNvPr id="16" name="Picture 15" descr="A hand sanitizer dispenser&#10;&#10;Description automatically generated">
            <a:extLst>
              <a:ext uri="{FF2B5EF4-FFF2-40B4-BE49-F238E27FC236}">
                <a16:creationId xmlns:a16="http://schemas.microsoft.com/office/drawing/2014/main" id="{671C772C-7F18-101A-0058-39013C74A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4" y="5012363"/>
            <a:ext cx="812141" cy="1320920"/>
          </a:xfrm>
          <a:prstGeom prst="rect">
            <a:avLst/>
          </a:prstGeom>
        </p:spPr>
      </p:pic>
      <p:pic>
        <p:nvPicPr>
          <p:cNvPr id="17" name="Picture 16" descr="A hand sanitizer dispenser&#10;&#10;Description automatically generated">
            <a:extLst>
              <a:ext uri="{FF2B5EF4-FFF2-40B4-BE49-F238E27FC236}">
                <a16:creationId xmlns:a16="http://schemas.microsoft.com/office/drawing/2014/main" id="{21F3DC7D-98C7-74A3-2BCB-78D64761B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440" y="4993892"/>
            <a:ext cx="812141" cy="1320920"/>
          </a:xfrm>
          <a:prstGeom prst="rect">
            <a:avLst/>
          </a:prstGeom>
        </p:spPr>
      </p:pic>
      <p:pic>
        <p:nvPicPr>
          <p:cNvPr id="18" name="Picture 17" descr="A hand with a finger pointing up&#10;&#10;Description automatically generated">
            <a:extLst>
              <a:ext uri="{FF2B5EF4-FFF2-40B4-BE49-F238E27FC236}">
                <a16:creationId xmlns:a16="http://schemas.microsoft.com/office/drawing/2014/main" id="{82098C93-F8EA-8569-C436-C81566D24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841" y="5266202"/>
            <a:ext cx="530568" cy="59003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blue line drawing of a nose&#10;&#10;Description automatically generated">
            <a:extLst>
              <a:ext uri="{FF2B5EF4-FFF2-40B4-BE49-F238E27FC236}">
                <a16:creationId xmlns:a16="http://schemas.microsoft.com/office/drawing/2014/main" id="{CF829F93-E813-3243-5FF4-71EBA8A0C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472" y="5357110"/>
            <a:ext cx="438666" cy="439696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11035"/>
          <a:stretch/>
        </p:blipFill>
        <p:spPr>
          <a:xfrm>
            <a:off x="6631709" y="4323762"/>
            <a:ext cx="1567284" cy="20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0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5058" y="2384160"/>
            <a:ext cx="4776059" cy="25014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637" y="360188"/>
            <a:ext cx="11325649" cy="612028"/>
          </a:xfrm>
        </p:spPr>
        <p:txBody>
          <a:bodyPr vert="horz" lIns="0" tIns="0" rIns="91440" bIns="46800" rtlCol="0" anchor="b" anchorCtr="0">
            <a:noAutofit/>
          </a:bodyPr>
          <a:lstStyle/>
          <a:p>
            <a:r>
              <a:rPr lang="en-GB" sz="4000" dirty="0">
                <a:solidFill>
                  <a:srgbClr val="2172CE"/>
                </a:solidFill>
                <a:latin typeface="Arial"/>
                <a:cs typeface="Arial"/>
              </a:rPr>
              <a:t>Waiting area </a:t>
            </a:r>
            <a:endParaRPr lang="en-US">
              <a:solidFill>
                <a:srgbClr val="2172C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709" y="2389818"/>
            <a:ext cx="4745169" cy="2501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0700" y="2398861"/>
            <a:ext cx="4776061" cy="2501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6949" y="2376147"/>
            <a:ext cx="4787852" cy="25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00755" y="-209"/>
            <a:ext cx="2996422" cy="993775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F9B7C-842D-A7E9-FE07-EEF18ED5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98" y="2194891"/>
            <a:ext cx="3765963" cy="2468217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8D7ABE7-6948-D302-DFA3-A2B7FA700D71}"/>
              </a:ext>
            </a:extLst>
          </p:cNvPr>
          <p:cNvSpPr txBox="1">
            <a:spLocks/>
          </p:cNvSpPr>
          <p:nvPr/>
        </p:nvSpPr>
        <p:spPr>
          <a:xfrm>
            <a:off x="324679" y="2093913"/>
            <a:ext cx="3881368" cy="21365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z="2500" dirty="0">
                <a:solidFill>
                  <a:srgbClr val="2172CE"/>
                </a:solidFill>
                <a:latin typeface="+mj-lt"/>
                <a:cs typeface="+mj-cs"/>
              </a:rPr>
              <a:t>We are currently working </a:t>
            </a:r>
            <a:r>
              <a:rPr lang="en-US" sz="2500">
                <a:solidFill>
                  <a:srgbClr val="2172CE"/>
                </a:solidFill>
                <a:latin typeface="+mj-lt"/>
                <a:cs typeface="+mj-cs"/>
              </a:rPr>
              <a:t>on our sensory room</a:t>
            </a:r>
            <a:endParaRPr lang="en-US" sz="2500">
              <a:solidFill>
                <a:srgbClr val="2172CE"/>
              </a:solidFill>
              <a:latin typeface="+mj-lt"/>
              <a:cs typeface="Arial"/>
            </a:endParaRPr>
          </a:p>
        </p:txBody>
      </p:sp>
      <p:pic>
        <p:nvPicPr>
          <p:cNvPr id="16" name="Picture 15" descr="A drawing of a crying eye&#10;&#10;Description automatically generated">
            <a:extLst>
              <a:ext uri="{FF2B5EF4-FFF2-40B4-BE49-F238E27FC236}">
                <a16:creationId xmlns:a16="http://schemas.microsoft.com/office/drawing/2014/main" id="{100A18A8-D6EE-9A1A-6AF1-A068F8B3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530" y="209550"/>
            <a:ext cx="1981200" cy="18669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A black and white logo with a purple sound waves&#10;&#10;Description automatically generated">
            <a:extLst>
              <a:ext uri="{FF2B5EF4-FFF2-40B4-BE49-F238E27FC236}">
                <a16:creationId xmlns:a16="http://schemas.microsoft.com/office/drawing/2014/main" id="{2E8C85FE-E444-B627-7F4B-FEE7FB61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939" y="4577315"/>
            <a:ext cx="1371600" cy="1590675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hand with a pink dot&#10;&#10;Description automatically generated">
            <a:extLst>
              <a:ext uri="{FF2B5EF4-FFF2-40B4-BE49-F238E27FC236}">
                <a16:creationId xmlns:a16="http://schemas.microsoft.com/office/drawing/2014/main" id="{67573F90-C07F-82CC-4D6F-4C994FED0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545" y="4358861"/>
            <a:ext cx="1390650" cy="1828800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mouth with allergy allergies&#10;&#10;Description automatically generated">
            <a:extLst>
              <a:ext uri="{FF2B5EF4-FFF2-40B4-BE49-F238E27FC236}">
                <a16:creationId xmlns:a16="http://schemas.microsoft.com/office/drawing/2014/main" id="{7A30F6C7-B164-01E2-314B-5C3EE0922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876" y="1492042"/>
            <a:ext cx="1609725" cy="1400175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nose and nose with green swirls&#10;&#10;Description automatically generated">
            <a:extLst>
              <a:ext uri="{FF2B5EF4-FFF2-40B4-BE49-F238E27FC236}">
                <a16:creationId xmlns:a16="http://schemas.microsoft.com/office/drawing/2014/main" id="{465BB90A-1F87-1BFD-8496-4A87028EC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237" y="4760082"/>
            <a:ext cx="1409700" cy="1600616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A diagram of a human body&#10;&#10;Description automatically generated">
            <a:extLst>
              <a:ext uri="{FF2B5EF4-FFF2-40B4-BE49-F238E27FC236}">
                <a16:creationId xmlns:a16="http://schemas.microsoft.com/office/drawing/2014/main" id="{BEAE1305-62AA-4336-9EA1-6AAA25D42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8796" y="204511"/>
            <a:ext cx="1982582" cy="1876977"/>
          </a:xfrm>
          <a:prstGeom prst="rect">
            <a:avLst/>
          </a:prstGeom>
          <a:ln>
            <a:noFill/>
          </a:ln>
        </p:spPr>
      </p:pic>
      <p:pic>
        <p:nvPicPr>
          <p:cNvPr id="26" name="Picture 25" descr="A cartoon of a child doing a exercise&#10;&#10;Description automatically generated">
            <a:extLst>
              <a:ext uri="{FF2B5EF4-FFF2-40B4-BE49-F238E27FC236}">
                <a16:creationId xmlns:a16="http://schemas.microsoft.com/office/drawing/2014/main" id="{FFB8750F-1950-8038-A21E-9F54A6324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962" y="2432947"/>
            <a:ext cx="1591642" cy="1329497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blue and black trampoline&#10;&#10;Description automatically generated">
            <a:extLst>
              <a:ext uri="{FF2B5EF4-FFF2-40B4-BE49-F238E27FC236}">
                <a16:creationId xmlns:a16="http://schemas.microsoft.com/office/drawing/2014/main" id="{B684AFA4-47EA-C0E9-F7B4-F1A8A2CF8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7507" y="3177624"/>
            <a:ext cx="1880291" cy="867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146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teshead Health NHS Colours">
      <a:dk1>
        <a:srgbClr val="363336"/>
      </a:dk1>
      <a:lt1>
        <a:srgbClr val="FFFFFF"/>
      </a:lt1>
      <a:dk2>
        <a:srgbClr val="2172CE"/>
      </a:dk2>
      <a:lt2>
        <a:srgbClr val="FFFFFF"/>
      </a:lt2>
      <a:accent1>
        <a:srgbClr val="209EC6"/>
      </a:accent1>
      <a:accent2>
        <a:srgbClr val="26346E"/>
      </a:accent2>
      <a:accent3>
        <a:srgbClr val="ED8B00"/>
      </a:accent3>
      <a:accent4>
        <a:srgbClr val="AE2473"/>
      </a:accent4>
      <a:accent5>
        <a:srgbClr val="1D9A8D"/>
      </a:accent5>
      <a:accent6>
        <a:srgbClr val="7C2855"/>
      </a:accent6>
      <a:hlink>
        <a:srgbClr val="41B6E6"/>
      </a:hlink>
      <a:folHlink>
        <a:srgbClr val="2172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609f0bf-11de-4f20-8af3-5a3a07d33ee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E940035CA822428E598D1285E100D0" ma:contentTypeVersion="6" ma:contentTypeDescription="Create a new document." ma:contentTypeScope="" ma:versionID="c49ab67d93c88372dc59fe9328c84603">
  <xsd:schema xmlns:xsd="http://www.w3.org/2001/XMLSchema" xmlns:xs="http://www.w3.org/2001/XMLSchema" xmlns:p="http://schemas.microsoft.com/office/2006/metadata/properties" xmlns:ns3="d609f0bf-11de-4f20-8af3-5a3a07d33eec" targetNamespace="http://schemas.microsoft.com/office/2006/metadata/properties" ma:root="true" ma:fieldsID="05fb950bec9676e80f3c8b8e44e8ad6f" ns3:_="">
    <xsd:import namespace="d609f0bf-11de-4f20-8af3-5a3a07d33ee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9f0bf-11de-4f20-8af3-5a3a07d33ee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FBDA99-02C7-4851-9120-328105031E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BCB848-3D33-478F-BAF2-CE3FA16992A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609f0bf-11de-4f20-8af3-5a3a07d33ee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63440E-152B-4A64-82C1-DFA89E721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9f0bf-11de-4f20-8af3-5a3a07d33e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591</Words>
  <Application>Microsoft Office PowerPoint</Application>
  <PresentationFormat>Widescreen</PresentationFormat>
  <Paragraphs>62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Arial,Sans-Serif</vt:lpstr>
      <vt:lpstr>Cabin</vt:lpstr>
      <vt:lpstr>Calibri</vt:lpstr>
      <vt:lpstr>Office Theme</vt:lpstr>
      <vt:lpstr>Welcome to  Dunston Health Centre</vt:lpstr>
      <vt:lpstr>PowerPoint Presentation</vt:lpstr>
      <vt:lpstr>PowerPoint Presentation</vt:lpstr>
      <vt:lpstr>Welcome to Dunston Health Centre</vt:lpstr>
      <vt:lpstr>PowerPoint Presentation</vt:lpstr>
      <vt:lpstr>Main Entrance</vt:lpstr>
      <vt:lpstr>Waiting Area</vt:lpstr>
      <vt:lpstr>Waiting area </vt:lpstr>
      <vt:lpstr> </vt:lpstr>
      <vt:lpstr>Toilets </vt:lpstr>
      <vt:lpstr>Do you need any reasonable adjustments?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Sanderson, Clare</dc:creator>
  <cp:lastModifiedBy>Malik Amani</cp:lastModifiedBy>
  <cp:revision>1228</cp:revision>
  <cp:lastPrinted>2024-11-08T11:11:46Z</cp:lastPrinted>
  <dcterms:created xsi:type="dcterms:W3CDTF">2018-07-10T09:15:52Z</dcterms:created>
  <dcterms:modified xsi:type="dcterms:W3CDTF">2025-06-24T08:43:40Z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0x01010047E940035CA822428E598D1285E100D0</vt:lpwstr>
  </property>
</Properties>
</file>